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78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58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7B630-612C-4F3E-8A6A-178CBB4BC451}" type="datetimeFigureOut">
              <a:rPr lang="tr-TR" smtClean="0"/>
              <a:t>4.01.2017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9B943-6436-4576-AEF6-A2A70981BE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995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3B23-DC60-4197-BBC2-D8A037DE83C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93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3B23-DC60-4197-BBC2-D8A037DE83C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51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3B23-DC60-4197-BBC2-D8A037DE83C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90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3B23-DC60-4197-BBC2-D8A037DE83C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03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18AC-7876-4FCB-A92B-CCC0FEA73052}" type="datetimeFigureOut">
              <a:rPr lang="tr-TR" smtClean="0"/>
              <a:t>4.01.2017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62B2-D7F2-4ADF-B7AA-C34E305791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4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18AC-7876-4FCB-A92B-CCC0FEA73052}" type="datetimeFigureOut">
              <a:rPr lang="tr-TR" smtClean="0"/>
              <a:t>4.01.2017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62B2-D7F2-4ADF-B7AA-C34E305791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28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18AC-7876-4FCB-A92B-CCC0FEA73052}" type="datetimeFigureOut">
              <a:rPr lang="tr-TR" smtClean="0"/>
              <a:t>4.01.2017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62B2-D7F2-4ADF-B7AA-C34E305791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588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18AC-7876-4FCB-A92B-CCC0FEA73052}" type="datetimeFigureOut">
              <a:rPr lang="tr-TR" smtClean="0"/>
              <a:t>4.01.2017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62B2-D7F2-4ADF-B7AA-C34E305791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10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18AC-7876-4FCB-A92B-CCC0FEA73052}" type="datetimeFigureOut">
              <a:rPr lang="tr-TR" smtClean="0"/>
              <a:t>4.01.2017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62B2-D7F2-4ADF-B7AA-C34E305791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75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18AC-7876-4FCB-A92B-CCC0FEA73052}" type="datetimeFigureOut">
              <a:rPr lang="tr-TR" smtClean="0"/>
              <a:t>4.01.2017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62B2-D7F2-4ADF-B7AA-C34E305791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32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18AC-7876-4FCB-A92B-CCC0FEA73052}" type="datetimeFigureOut">
              <a:rPr lang="tr-TR" smtClean="0"/>
              <a:t>4.01.2017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62B2-D7F2-4ADF-B7AA-C34E305791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88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18AC-7876-4FCB-A92B-CCC0FEA73052}" type="datetimeFigureOut">
              <a:rPr lang="tr-TR" smtClean="0"/>
              <a:t>4.01.2017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62B2-D7F2-4ADF-B7AA-C34E305791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67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18AC-7876-4FCB-A92B-CCC0FEA73052}" type="datetimeFigureOut">
              <a:rPr lang="tr-TR" smtClean="0"/>
              <a:t>4.01.2017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62B2-D7F2-4ADF-B7AA-C34E305791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18AC-7876-4FCB-A92B-CCC0FEA73052}" type="datetimeFigureOut">
              <a:rPr lang="tr-TR" smtClean="0"/>
              <a:t>4.01.2017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62B2-D7F2-4ADF-B7AA-C34E305791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47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18AC-7876-4FCB-A92B-CCC0FEA73052}" type="datetimeFigureOut">
              <a:rPr lang="tr-TR" smtClean="0"/>
              <a:t>4.01.2017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62B2-D7F2-4ADF-B7AA-C34E305791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94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018AC-7876-4FCB-A92B-CCC0FEA73052}" type="datetimeFigureOut">
              <a:rPr lang="tr-TR" smtClean="0"/>
              <a:t>4.01.2017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62B2-D7F2-4ADF-B7AA-C34E305791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67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vraksorgu.meb.gov.t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rzincan.meb.gov.tr/www/dokumanlar/icerik/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İçerik Yer Tutucusu"/>
          <p:cNvSpPr txBox="1">
            <a:spLocks/>
          </p:cNvSpPr>
          <p:nvPr/>
        </p:nvSpPr>
        <p:spPr bwMode="auto">
          <a:xfrm>
            <a:off x="215153" y="2620088"/>
            <a:ext cx="9023230" cy="24210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glow rad="127000">
              <a:schemeClr val="tx1"/>
            </a:glow>
          </a:effectLst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r-TR" sz="54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bg1"/>
                  </a:outerShdw>
                </a:effectLst>
                <a:latin typeface="Cambria" pitchFamily="18" charset="0"/>
              </a:rPr>
              <a:t>Okullar ve Kurumlar</a:t>
            </a:r>
          </a:p>
          <a:p>
            <a:pPr algn="ctr">
              <a:lnSpc>
                <a:spcPct val="150000"/>
              </a:lnSpc>
            </a:pPr>
            <a:r>
              <a:rPr lang="tr-TR" sz="54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bg1"/>
                  </a:outerShdw>
                </a:effectLst>
                <a:latin typeface="Cambria" pitchFamily="18" charset="0"/>
              </a:rPr>
              <a:t>Doküman Yönetim Sistemi</a:t>
            </a:r>
          </a:p>
          <a:p>
            <a:pPr algn="ctr">
              <a:lnSpc>
                <a:spcPct val="150000"/>
              </a:lnSpc>
            </a:pPr>
            <a:r>
              <a:rPr lang="tr-TR" sz="54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bg1"/>
                  </a:outerShdw>
                </a:effectLst>
                <a:latin typeface="Cambria" pitchFamily="18" charset="0"/>
              </a:rPr>
              <a:t>01.Şubat 2017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523874" y="551620"/>
            <a:ext cx="3286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http://</a:t>
            </a:r>
            <a:r>
              <a:rPr lang="tr-TR" sz="2000" b="1" dirty="0" smtClean="0">
                <a:solidFill>
                  <a:schemeClr val="bg1"/>
                </a:solidFill>
              </a:rPr>
              <a:t>dysegitim.meb.gov.tr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128889" y="2402094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4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508159" y="648570"/>
            <a:ext cx="61206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Okul Müdürünün Yapacağı İşlemler </a:t>
            </a:r>
          </a:p>
          <a:p>
            <a:pPr algn="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(Giden Evrak)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" y="1641939"/>
            <a:ext cx="4248746" cy="332357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510483" y="1662809"/>
            <a:ext cx="3168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FF0000"/>
                </a:solidFill>
              </a:rPr>
              <a:t>Okul Müdürü;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1- Giden Evrakın yazıyı ve  ekini kontrol eder.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2-Onayla denildikten sonra evrak tarih ve sayı alır.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3-Gözden geçirmek için Memura gider  memur Evrak Gönder yaptıktan Dağıtım yerine ulaşır.</a:t>
            </a:r>
          </a:p>
          <a:p>
            <a:endParaRPr lang="tr-TR" sz="2000" dirty="0">
              <a:solidFill>
                <a:srgbClr val="00206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971600" y="501018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915302" y="360040"/>
            <a:ext cx="46085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DYS </a:t>
            </a:r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YÖNETİCİSİNİ N GÖREVLERİ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7" y="1018665"/>
            <a:ext cx="4248471" cy="25922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29" y="1035077"/>
            <a:ext cx="4499992" cy="259228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8" y="3536509"/>
            <a:ext cx="8748464" cy="208823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2691166" y="0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7917" y="1314490"/>
            <a:ext cx="84249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DYS YÖNETİCİSİ……………………………………..: </a:t>
            </a:r>
            <a:r>
              <a:rPr lang="tr-TR" sz="2000" dirty="0" smtClean="0">
                <a:ln w="10541" cmpd="sng">
                  <a:solidFill>
                    <a:srgbClr val="C00000"/>
                  </a:solidFill>
                  <a:prstDash val="solid"/>
                </a:ln>
              </a:rPr>
              <a:t>Yazı Yazamaz</a:t>
            </a:r>
          </a:p>
          <a:p>
            <a:endParaRPr lang="tr-TR" sz="200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tr-TR" sz="20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OKUL /KURUM MÜDÜRÜ……………………..: </a:t>
            </a:r>
            <a:r>
              <a:rPr lang="tr-TR" sz="2000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Yazı Yazar</a:t>
            </a:r>
          </a:p>
          <a:p>
            <a:endParaRPr lang="tr-TR" sz="200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tr-TR" sz="20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MÜDÜR YARDIMCISI, MÜDÜR BAŞYRD.: </a:t>
            </a:r>
            <a:r>
              <a:rPr lang="tr-TR" sz="2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Yazı Yazar</a:t>
            </a:r>
          </a:p>
          <a:p>
            <a:endParaRPr lang="tr-TR" sz="200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tr-TR" sz="20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MEMUR-VHKİ………………………………………….: </a:t>
            </a:r>
            <a:r>
              <a:rPr lang="tr-TR" sz="2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Yazı Yazar</a:t>
            </a:r>
          </a:p>
          <a:p>
            <a:endParaRPr lang="tr-TR" sz="200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tr-TR" sz="20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YETKİLİ PERSONEL GELEN EVRAK………..: </a:t>
            </a:r>
            <a:r>
              <a:rPr lang="tr-TR" sz="2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Yazı Yazamaz-İmza Gerekmez</a:t>
            </a:r>
          </a:p>
          <a:p>
            <a:endParaRPr lang="tr-TR" sz="200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tr-TR" sz="20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BİRİM GİDEN </a:t>
            </a:r>
            <a:r>
              <a:rPr lang="tr-TR" sz="20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EVRAK </a:t>
            </a:r>
            <a:r>
              <a:rPr lang="tr-TR" sz="20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YETKİLİSİ……………..: </a:t>
            </a:r>
            <a:r>
              <a:rPr lang="tr-TR" sz="20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Yazı </a:t>
            </a:r>
            <a:r>
              <a:rPr lang="tr-TR" sz="2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Yazamaz-İmza </a:t>
            </a:r>
            <a:r>
              <a:rPr lang="tr-TR" sz="20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Gerekmez</a:t>
            </a:r>
          </a:p>
          <a:p>
            <a:endParaRPr lang="tr-TR" sz="20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tr-TR" sz="20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BİRİM GELEN EVRAK YETKİLİSİ…………….: </a:t>
            </a:r>
            <a:r>
              <a:rPr lang="tr-TR" sz="20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Yazı Yazamaz-İmza Gerekmez</a:t>
            </a:r>
            <a:endParaRPr lang="tr-TR" sz="2000" dirty="0">
              <a:ln w="10541" cmpd="sng">
                <a:solidFill>
                  <a:srgbClr val="C00000"/>
                </a:solidFill>
                <a:prstDash val="solid"/>
              </a:ln>
            </a:endParaRPr>
          </a:p>
          <a:p>
            <a:endParaRPr lang="tr-TR" sz="2000" dirty="0" smtClean="0">
              <a:ln w="10541" cmpd="sng">
                <a:solidFill>
                  <a:srgbClr val="C00000"/>
                </a:solidFill>
                <a:prstDash val="solid"/>
              </a:ln>
            </a:endParaRPr>
          </a:p>
          <a:p>
            <a:pPr algn="ctr"/>
            <a:endParaRPr lang="tr-T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tr-TR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37917" y="6177360"/>
            <a:ext cx="39959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tr-T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://dysegitim.meb.gov.tr/</a:t>
            </a:r>
            <a:endParaRPr lang="tr-T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18237" y="666418"/>
            <a:ext cx="568863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TANIMLI ROLLER ve GÖREVLERİ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1994101" y="332404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4652" y="999435"/>
            <a:ext cx="871296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Kullanılan Editör: </a:t>
            </a:r>
            <a:r>
              <a:rPr lang="tr-TR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Uyap</a:t>
            </a:r>
            <a:endParaRPr lang="tr-TR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Kullanılan Kart Tipi: TÜBİTAK Akis</a:t>
            </a:r>
          </a:p>
          <a:p>
            <a:r>
              <a:rPr lang="tr-TR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Cevap verilecek mi sorusuna «Evet» ise mutlaka yazıya cevap verilmeli</a:t>
            </a:r>
          </a:p>
          <a:p>
            <a:r>
              <a:rPr lang="tr-TR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EVRAK ÜRETİLİRKEN &lt;...&gt; KISIMLARINA DOKUNULMAMALI</a:t>
            </a:r>
            <a:r>
              <a:rPr lang="tr-TR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endParaRPr lang="tr-TR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rial Unicode MS" pitchFamily="34" charset="-128"/>
              <a:cs typeface="Arial Unicode MS" pitchFamily="34" charset="-128"/>
            </a:endParaRPr>
          </a:p>
          <a:p>
            <a:endParaRPr lang="tr-TR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rial Unicode MS" pitchFamily="34" charset="-128"/>
              <a:cs typeface="Arial Unicode MS" pitchFamily="34" charset="-128"/>
            </a:endParaRPr>
          </a:p>
          <a:p>
            <a:endParaRPr lang="tr-TR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rial Unicode MS" pitchFamily="34" charset="-128"/>
              <a:cs typeface="Arial Unicode MS" pitchFamily="34" charset="-128"/>
            </a:endParaRPr>
          </a:p>
          <a:p>
            <a:endParaRPr lang="tr-TR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rial Unicode MS" pitchFamily="34" charset="-128"/>
              <a:cs typeface="Arial Unicode MS" pitchFamily="34" charset="-128"/>
            </a:endParaRPr>
          </a:p>
          <a:p>
            <a:endParaRPr lang="tr-TR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rial Unicode MS" pitchFamily="34" charset="-128"/>
              <a:cs typeface="Arial Unicode MS" pitchFamily="34" charset="-128"/>
            </a:endParaRPr>
          </a:p>
          <a:p>
            <a:endParaRPr lang="tr-TR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r-TR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SİLİNMEMELİ, KOPYALANMAMALIDIR. </a:t>
            </a:r>
          </a:p>
          <a:p>
            <a:pPr algn="ctr"/>
            <a:r>
              <a:rPr lang="tr-TR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DYS EDİTÖRÜNE KOPYALANIRSA ÖZELLİĞİNİ KAYBETMEKTEDİR</a:t>
            </a:r>
            <a:r>
              <a:rPr lang="tr-TR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tr-TR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535012" y="423371"/>
            <a:ext cx="50405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                             </a:t>
            </a:r>
            <a:r>
              <a:rPr lang="tr-TR" b="1" dirty="0" smtClean="0"/>
              <a:t>KULLANICILARIN DİKKAT EDECEGİ HUSUSLAR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294652" y="5400640"/>
            <a:ext cx="4536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http://dysegitim.meb.gov.tr/MEBDYSWeb/app_launcher.jsp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24" y="2507124"/>
            <a:ext cx="6912768" cy="1876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Aşağı Ok 6"/>
          <p:cNvSpPr/>
          <p:nvPr/>
        </p:nvSpPr>
        <p:spPr>
          <a:xfrm>
            <a:off x="3004664" y="2543546"/>
            <a:ext cx="242316" cy="162424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7083573" y="2583612"/>
            <a:ext cx="267863" cy="15841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3004664" y="183485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015956"/>
            <a:ext cx="871296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100" dirty="0" smtClean="0">
                <a:solidFill>
                  <a:srgbClr val="002060"/>
                </a:solidFill>
              </a:rPr>
              <a:t>1-Acele ve günlüdür gibi ibarelerin de editörde yazılması unutulmamalıdır.</a:t>
            </a:r>
          </a:p>
          <a:p>
            <a:pPr algn="just"/>
            <a:r>
              <a:rPr lang="tr-TR" sz="2100" dirty="0" smtClean="0">
                <a:solidFill>
                  <a:srgbClr val="002060"/>
                </a:solidFill>
              </a:rPr>
              <a:t>2-Evrakın </a:t>
            </a:r>
            <a:r>
              <a:rPr lang="tr-TR" sz="2100" dirty="0">
                <a:solidFill>
                  <a:srgbClr val="002060"/>
                </a:solidFill>
              </a:rPr>
              <a:t>sayı kısmında </a:t>
            </a:r>
            <a:r>
              <a:rPr lang="tr-TR" sz="2100" b="1" dirty="0">
                <a:solidFill>
                  <a:srgbClr val="C00000"/>
                </a:solidFill>
              </a:rPr>
              <a:t>‘ E ’ </a:t>
            </a:r>
            <a:r>
              <a:rPr lang="tr-TR" sz="2100" dirty="0">
                <a:solidFill>
                  <a:srgbClr val="002060"/>
                </a:solidFill>
              </a:rPr>
              <a:t>harfi olduğuna emin olunuz.</a:t>
            </a:r>
          </a:p>
          <a:p>
            <a:pPr algn="just"/>
            <a:r>
              <a:rPr lang="tr-TR" sz="2100" b="1" dirty="0" smtClean="0">
                <a:solidFill>
                  <a:srgbClr val="002060"/>
                </a:solidFill>
              </a:rPr>
              <a:t>3- İlgi</a:t>
            </a:r>
            <a:r>
              <a:rPr lang="tr-TR" sz="2100" dirty="0" smtClean="0">
                <a:solidFill>
                  <a:srgbClr val="002060"/>
                </a:solidFill>
              </a:rPr>
              <a:t>, ek, dağıtım kısımlarının varsa yazılmalı</a:t>
            </a:r>
          </a:p>
          <a:p>
            <a:pPr algn="just"/>
            <a:r>
              <a:rPr lang="tr-TR" sz="2100" dirty="0" smtClean="0">
                <a:solidFill>
                  <a:srgbClr val="002060"/>
                </a:solidFill>
              </a:rPr>
              <a:t>4- </a:t>
            </a:r>
            <a:r>
              <a:rPr lang="tr-TR" sz="2100" dirty="0">
                <a:solidFill>
                  <a:srgbClr val="002060"/>
                </a:solidFill>
              </a:rPr>
              <a:t>Tablo eklemek, tabloya satır eklemek, silmek, yazı biçimlendirmek </a:t>
            </a:r>
            <a:r>
              <a:rPr lang="tr-TR" sz="2100" dirty="0" err="1">
                <a:solidFill>
                  <a:srgbClr val="002060"/>
                </a:solidFill>
              </a:rPr>
              <a:t>vs</a:t>
            </a:r>
            <a:r>
              <a:rPr lang="tr-TR" sz="2100" dirty="0">
                <a:solidFill>
                  <a:srgbClr val="002060"/>
                </a:solidFill>
              </a:rPr>
              <a:t> için Editörün kendi buton ve seçeneklerini kullanınız. </a:t>
            </a:r>
            <a:endParaRPr lang="tr-TR" sz="2100" dirty="0" smtClean="0">
              <a:solidFill>
                <a:srgbClr val="002060"/>
              </a:solidFill>
            </a:endParaRPr>
          </a:p>
          <a:p>
            <a:pPr algn="just"/>
            <a:r>
              <a:rPr lang="tr-TR" sz="2100" dirty="0" smtClean="0">
                <a:solidFill>
                  <a:srgbClr val="002060"/>
                </a:solidFill>
              </a:rPr>
              <a:t>5- </a:t>
            </a:r>
            <a:r>
              <a:rPr lang="tr-TR" sz="2100" dirty="0">
                <a:solidFill>
                  <a:srgbClr val="002060"/>
                </a:solidFill>
              </a:rPr>
              <a:t>Yazıyı oluşturulurken madde imi (1-2-3 ya da a-b-c vb.) kullanmamaya özen gösteriniz, kullanılması gerekiyorsa (1 boşluk -) şeklinde </a:t>
            </a:r>
            <a:r>
              <a:rPr lang="tr-TR" sz="2100" dirty="0" smtClean="0">
                <a:solidFill>
                  <a:srgbClr val="002060"/>
                </a:solidFill>
              </a:rPr>
              <a:t>kullanınız</a:t>
            </a:r>
          </a:p>
          <a:p>
            <a:pPr algn="just"/>
            <a:r>
              <a:rPr lang="tr-TR" sz="2100" dirty="0" smtClean="0">
                <a:solidFill>
                  <a:srgbClr val="002060"/>
                </a:solidFill>
              </a:rPr>
              <a:t>6- </a:t>
            </a:r>
            <a:r>
              <a:rPr lang="tr-TR" sz="2100" dirty="0">
                <a:solidFill>
                  <a:srgbClr val="002060"/>
                </a:solidFill>
              </a:rPr>
              <a:t>Yazışmalarda Dağıtım Listesi oluşturulurken DYS İçi - DYS Dışı konusuna dikkat ediniz. Bu durum evrakın dağıtılması ile ilgili sorun oluşturabilir</a:t>
            </a:r>
            <a:r>
              <a:rPr lang="tr-TR" sz="2100" dirty="0" smtClean="0">
                <a:solidFill>
                  <a:srgbClr val="002060"/>
                </a:solidFill>
              </a:rPr>
              <a:t>. </a:t>
            </a:r>
            <a:r>
              <a:rPr lang="tr-TR" sz="2100" b="1" dirty="0" smtClean="0">
                <a:solidFill>
                  <a:srgbClr val="C00000"/>
                </a:solidFill>
              </a:rPr>
              <a:t>50 MB </a:t>
            </a:r>
            <a:r>
              <a:rPr lang="tr-TR" sz="2100" dirty="0" smtClean="0">
                <a:solidFill>
                  <a:srgbClr val="002060"/>
                </a:solidFill>
              </a:rPr>
              <a:t>kadar evrak ekleyebilirsiniz</a:t>
            </a:r>
          </a:p>
          <a:p>
            <a:pPr algn="just"/>
            <a:r>
              <a:rPr lang="tr-TR" sz="2100" dirty="0" smtClean="0">
                <a:solidFill>
                  <a:srgbClr val="002060"/>
                </a:solidFill>
              </a:rPr>
              <a:t>7- </a:t>
            </a:r>
            <a:r>
              <a:rPr lang="tr-TR" sz="2100" dirty="0">
                <a:solidFill>
                  <a:srgbClr val="002060"/>
                </a:solidFill>
              </a:rPr>
              <a:t>Dosya eklerinin görüntülenmesinde sorun yaşanıyorsa taranan evrakların düşük çözünürlükte (</a:t>
            </a:r>
            <a:r>
              <a:rPr lang="tr-TR" sz="2100" b="1" dirty="0">
                <a:solidFill>
                  <a:srgbClr val="C00000"/>
                </a:solidFill>
              </a:rPr>
              <a:t>100-200 </a:t>
            </a:r>
            <a:r>
              <a:rPr lang="tr-TR" sz="2100" b="1" dirty="0" err="1">
                <a:solidFill>
                  <a:srgbClr val="C00000"/>
                </a:solidFill>
              </a:rPr>
              <a:t>Dpi</a:t>
            </a:r>
            <a:r>
              <a:rPr lang="tr-TR" sz="2100" dirty="0">
                <a:solidFill>
                  <a:srgbClr val="002060"/>
                </a:solidFill>
              </a:rPr>
              <a:t>) dikkat ediniz</a:t>
            </a:r>
            <a:r>
              <a:rPr lang="tr-TR" sz="21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tr-TR" sz="2100" dirty="0" smtClean="0">
                <a:solidFill>
                  <a:srgbClr val="002060"/>
                </a:solidFill>
              </a:rPr>
              <a:t>8- </a:t>
            </a:r>
            <a:r>
              <a:rPr lang="tr-TR" sz="2100" dirty="0">
                <a:solidFill>
                  <a:srgbClr val="002060"/>
                </a:solidFill>
              </a:rPr>
              <a:t>Yaptığınız bir yazışmada evrakınız onay sonrası tarih ve/veya sayı almamışsa, ileriki yazışmalarınızda aynı </a:t>
            </a:r>
            <a:r>
              <a:rPr lang="tr-TR" sz="2100" b="1" dirty="0" err="1">
                <a:solidFill>
                  <a:srgbClr val="C00000"/>
                </a:solidFill>
              </a:rPr>
              <a:t>udf</a:t>
            </a:r>
            <a:r>
              <a:rPr lang="tr-TR" sz="2100" b="1" dirty="0">
                <a:solidFill>
                  <a:srgbClr val="C00000"/>
                </a:solidFill>
              </a:rPr>
              <a:t> dosyasını şablon amaçlı kullanmayınız</a:t>
            </a:r>
          </a:p>
          <a:p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283968" y="367884"/>
            <a:ext cx="417646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2000" b="1" dirty="0" smtClean="0"/>
              <a:t>KULLANICILARIN DİKKAT EDECEGİ HUSUSLAR</a:t>
            </a:r>
            <a:endParaRPr lang="tr-TR" sz="20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3432920" y="79852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584251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rgbClr val="002060"/>
                </a:solidFill>
              </a:rPr>
              <a:t>EVRAK OLUŞTURAN KİŞİ DAĞITIM LİSTESİ HAZIRLARKEN DAHA TİTİZ OLMALI VE </a:t>
            </a:r>
            <a:r>
              <a:rPr lang="tr-TR" sz="2800" b="1" i="1" u="sng" dirty="0" smtClean="0">
                <a:solidFill>
                  <a:srgbClr val="C00000"/>
                </a:solidFill>
              </a:rPr>
              <a:t>YANLIŞ BİRİMLER SEÇMEMELİ.</a:t>
            </a:r>
            <a:endParaRPr lang="tr-TR" sz="2800" dirty="0" smtClean="0">
              <a:solidFill>
                <a:srgbClr val="C00000"/>
              </a:solidFill>
            </a:endParaRPr>
          </a:p>
          <a:p>
            <a:pPr algn="just"/>
            <a:endParaRPr lang="tr-TR" sz="2800" dirty="0" smtClean="0">
              <a:solidFill>
                <a:srgbClr val="002060"/>
              </a:solidFill>
            </a:endParaRPr>
          </a:p>
          <a:p>
            <a:pPr algn="just"/>
            <a:r>
              <a:rPr lang="tr-TR" sz="2800" dirty="0" smtClean="0">
                <a:solidFill>
                  <a:srgbClr val="002060"/>
                </a:solidFill>
              </a:rPr>
              <a:t>AYNI ŞEKİLDE ONAYLAYAN KİŞİLERİNDE YAZININ NEREYE DAĞITIM YAPILDIĞINI </a:t>
            </a:r>
            <a:r>
              <a:rPr lang="tr-TR" sz="2800" b="1" i="1" u="sng" dirty="0" smtClean="0">
                <a:solidFill>
                  <a:srgbClr val="C00000"/>
                </a:solidFill>
              </a:rPr>
              <a:t>KONTROL ETMESİ </a:t>
            </a:r>
            <a:r>
              <a:rPr lang="tr-TR" sz="2800" dirty="0" smtClean="0">
                <a:solidFill>
                  <a:srgbClr val="002060"/>
                </a:solidFill>
              </a:rPr>
              <a:t>VE BU ŞEKİLDE ONAYLAMASI GEREKLİDİR</a:t>
            </a:r>
            <a:r>
              <a:rPr lang="tr-TR" sz="2800" b="1" dirty="0" smtClean="0">
                <a:solidFill>
                  <a:srgbClr val="002060"/>
                </a:solidFill>
              </a:rPr>
              <a:t>.</a:t>
            </a:r>
            <a:endParaRPr lang="tr-TR" sz="2800" b="1" dirty="0">
              <a:solidFill>
                <a:srgbClr val="00206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491880" y="716672"/>
            <a:ext cx="46805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                               </a:t>
            </a:r>
            <a:r>
              <a:rPr lang="tr-TR" b="1" dirty="0" smtClean="0"/>
              <a:t>KULLANICILARIN DİKKAT EDECEGİ HUSUSLAR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482577" y="5321077"/>
            <a:ext cx="50045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http://dysegitim.meb.gov.tr/MEBDYSWeb/app_launcher.jsp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2856856" y="476786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1135" y="1480245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rgbClr val="002060"/>
                </a:solidFill>
              </a:rPr>
              <a:t>SİSTEMDE </a:t>
            </a:r>
            <a:r>
              <a:rPr lang="tr-TR" sz="2800" b="1" i="1" dirty="0" smtClean="0">
                <a:solidFill>
                  <a:srgbClr val="C00000"/>
                </a:solidFill>
              </a:rPr>
              <a:t>OKUL MÜDÜRÜ </a:t>
            </a:r>
            <a:r>
              <a:rPr lang="tr-TR" sz="2800" dirty="0" smtClean="0">
                <a:solidFill>
                  <a:srgbClr val="002060"/>
                </a:solidFill>
              </a:rPr>
              <a:t>TARAFINDAN ONAYLANAN EVRAKLAR </a:t>
            </a:r>
            <a:r>
              <a:rPr lang="tr-TR" sz="2800" b="1" i="1" dirty="0" smtClean="0">
                <a:solidFill>
                  <a:srgbClr val="C00000"/>
                </a:solidFill>
              </a:rPr>
              <a:t>SAYI VE TARİH </a:t>
            </a:r>
            <a:r>
              <a:rPr lang="tr-TR" sz="2800" i="1" dirty="0" smtClean="0">
                <a:solidFill>
                  <a:srgbClr val="002060"/>
                </a:solidFill>
              </a:rPr>
              <a:t>ALIR</a:t>
            </a:r>
            <a:r>
              <a:rPr lang="tr-TR" sz="2800" dirty="0" smtClean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tr-TR" sz="2800" dirty="0" smtClean="0">
                <a:solidFill>
                  <a:srgbClr val="002060"/>
                </a:solidFill>
              </a:rPr>
              <a:t>BİR KEZ SAYI TARİH ALAN EVRAK SİSTEMDEN SİLİNMEMEKTEDİR. </a:t>
            </a:r>
          </a:p>
          <a:p>
            <a:pPr algn="just"/>
            <a:endParaRPr lang="tr-TR" sz="2800" dirty="0" smtClean="0">
              <a:solidFill>
                <a:srgbClr val="002060"/>
              </a:solidFill>
            </a:endParaRPr>
          </a:p>
          <a:p>
            <a:pPr algn="just"/>
            <a:r>
              <a:rPr lang="tr-TR" sz="2800" dirty="0" smtClean="0">
                <a:solidFill>
                  <a:srgbClr val="002060"/>
                </a:solidFill>
              </a:rPr>
              <a:t>BU NEDENLE EVRAK OLUŞTURAN VE ONAYLAYANLARIN </a:t>
            </a:r>
            <a:r>
              <a:rPr lang="tr-TR" sz="2800" i="1" dirty="0" smtClean="0">
                <a:solidFill>
                  <a:srgbClr val="002060"/>
                </a:solidFill>
              </a:rPr>
              <a:t>EVRAKIN METİN KISMINI, </a:t>
            </a:r>
            <a:r>
              <a:rPr lang="tr-TR" sz="2800" dirty="0" smtClean="0">
                <a:solidFill>
                  <a:srgbClr val="002060"/>
                </a:solidFill>
              </a:rPr>
              <a:t>EKLERİNİ, DAĞITIM LİSTESİNİ VE </a:t>
            </a:r>
            <a:r>
              <a:rPr lang="tr-TR" sz="2800" i="1" dirty="0" smtClean="0">
                <a:solidFill>
                  <a:srgbClr val="C00000"/>
                </a:solidFill>
              </a:rPr>
              <a:t>ONAY LİSTESİNİ KONTROL EDEREK ONAYLAMAS</a:t>
            </a:r>
            <a:r>
              <a:rPr lang="tr-TR" sz="2800" dirty="0" smtClean="0">
                <a:solidFill>
                  <a:srgbClr val="002060"/>
                </a:solidFill>
              </a:rPr>
              <a:t>I GEREKLİDİR</a:t>
            </a:r>
            <a:endParaRPr lang="tr-TR" sz="2800" dirty="0">
              <a:solidFill>
                <a:srgbClr val="00206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67399" y="544141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                                          </a:t>
            </a:r>
            <a:r>
              <a:rPr lang="tr-TR" b="1" dirty="0" smtClean="0"/>
              <a:t>KULLANICILARIN DİKKAT EDECEGİ HUSUSLAR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479167" y="558296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http://dysegitim.meb.gov.tr/MEBDYSWeb/app_launcher.jsp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2063343" y="282135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60470" y="1556792"/>
            <a:ext cx="78559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tr-TR" sz="2400" b="1" i="1" dirty="0" smtClean="0">
                <a:solidFill>
                  <a:srgbClr val="C00000"/>
                </a:solidFill>
              </a:rPr>
              <a:t>DYS KULLANICILARI;</a:t>
            </a:r>
          </a:p>
          <a:p>
            <a:pPr algn="just"/>
            <a:endParaRPr lang="tr-TR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</a:rPr>
              <a:t>DYS DIŞINDAKİ BİRİMLERE GÖNDERİLMEK ÜZERE EVRAK HAZIRLARKEN DIŞ BİRİMLERİ DAĞITIM LİSTESİNE EKLEMEYİ UNUTABİLMEKTEDİR.</a:t>
            </a:r>
          </a:p>
          <a:p>
            <a:pPr algn="just"/>
            <a:endParaRPr lang="tr-TR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tr-TR" sz="2400" b="1" dirty="0" smtClean="0">
                <a:solidFill>
                  <a:srgbClr val="002060"/>
                </a:solidFill>
              </a:rPr>
              <a:t>EVRAK DAĞITIM YERİ BİLGİLERİ(ADRESLERİ) TAM OLARAK SİSTEME İŞLENMELİDİR. </a:t>
            </a:r>
          </a:p>
          <a:p>
            <a:pPr algn="just"/>
            <a:endParaRPr lang="tr-TR" sz="2400" b="1" dirty="0">
              <a:solidFill>
                <a:srgbClr val="002060"/>
              </a:solidFill>
            </a:endParaRPr>
          </a:p>
          <a:p>
            <a:pPr algn="just"/>
            <a:endParaRPr lang="tr-TR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987824" y="1115452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                              </a:t>
            </a:r>
            <a:r>
              <a:rPr lang="tr-TR" b="1" dirty="0" smtClean="0"/>
              <a:t>KULLANICILARIN DİKKAT EDECEGİ HUSUSLAR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2483768" y="862738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844824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solidFill>
                  <a:srgbClr val="002060"/>
                </a:solidFill>
              </a:rPr>
              <a:t>DYS DE MEVCUT BİRİMLERE YOLLANAN EVRAKLARIN </a:t>
            </a:r>
          </a:p>
          <a:p>
            <a:pPr algn="just"/>
            <a:endParaRPr lang="tr-TR" sz="2000" b="1" dirty="0">
              <a:solidFill>
                <a:srgbClr val="002060"/>
              </a:solidFill>
            </a:endParaRP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</a:rPr>
              <a:t>EKİ ELDEN (</a:t>
            </a:r>
            <a:r>
              <a:rPr lang="tr-TR" sz="1600" b="1" dirty="0" smtClean="0">
                <a:solidFill>
                  <a:srgbClr val="C00000"/>
                </a:solidFill>
              </a:rPr>
              <a:t>Sistemden Gönderilemeyen Bir Ek İse</a:t>
            </a:r>
            <a:r>
              <a:rPr lang="tr-TR" sz="2000" b="1" dirty="0" smtClean="0">
                <a:solidFill>
                  <a:srgbClr val="C00000"/>
                </a:solidFill>
              </a:rPr>
              <a:t>) </a:t>
            </a:r>
            <a:r>
              <a:rPr lang="tr-TR" sz="2000" b="1" dirty="0" smtClean="0">
                <a:solidFill>
                  <a:srgbClr val="002060"/>
                </a:solidFill>
              </a:rPr>
              <a:t>GİDECEKSE </a:t>
            </a:r>
          </a:p>
          <a:p>
            <a:pPr algn="just"/>
            <a:endParaRPr lang="tr-TR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</a:rPr>
              <a:t>YAZIYI OLUŞTURAN KİŞİ EVRAKIN ÇIKTISINI ALIP </a:t>
            </a:r>
          </a:p>
          <a:p>
            <a:pPr algn="just"/>
            <a:endParaRPr lang="tr-TR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</a:rPr>
              <a:t>EK/EKLERİ İLE BİRLİKTE İSTERSE GİDEN EVRAK KAYIT </a:t>
            </a:r>
          </a:p>
          <a:p>
            <a:pPr algn="just"/>
            <a:endParaRPr lang="tr-TR" sz="2000" b="1" dirty="0">
              <a:solidFill>
                <a:srgbClr val="002060"/>
              </a:solidFill>
            </a:endParaRP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</a:rPr>
              <a:t>KULLANICISI ROLÜNDEKİ KİŞİYE BİZZAT GÖTÜRÜP, </a:t>
            </a:r>
          </a:p>
          <a:p>
            <a:pPr algn="just"/>
            <a:endParaRPr lang="tr-TR" sz="2000" b="1" dirty="0">
              <a:solidFill>
                <a:srgbClr val="002060"/>
              </a:solidFill>
            </a:endParaRPr>
          </a:p>
          <a:p>
            <a:pPr algn="just"/>
            <a:r>
              <a:rPr lang="tr-TR" sz="2000" b="1" dirty="0" smtClean="0">
                <a:solidFill>
                  <a:srgbClr val="002060"/>
                </a:solidFill>
              </a:rPr>
              <a:t>KAŞELEME İŞLERİNİ YAPTIRIP, EVRAKI ELDEN ULAŞTIRABİLİR.</a:t>
            </a:r>
            <a:endParaRPr lang="tr-TR" sz="2000" b="1" dirty="0">
              <a:solidFill>
                <a:srgbClr val="00206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627784" y="1054477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                                KULLANICILARIN DİKKAT EDECEGİ HUSUSLAR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16213" y="6237312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http://dysegitim.meb.gov.tr/MEBDYSWeb/app_launcher.jsp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2051720" y="934746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1866" y="877939"/>
            <a:ext cx="8804630" cy="54476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tr-TR" b="1" dirty="0" err="1" smtClean="0">
                <a:solidFill>
                  <a:srgbClr val="002060"/>
                </a:solidFill>
              </a:rPr>
              <a:t>Dys</a:t>
            </a:r>
            <a:r>
              <a:rPr lang="tr-TR" b="1" dirty="0" smtClean="0">
                <a:solidFill>
                  <a:srgbClr val="002060"/>
                </a:solidFill>
              </a:rPr>
              <a:t> Dışındaki Birimlere Gönderilebilmesi İçin Evrakın Yazdırılıp, Postalanması Gerekmektedir.</a:t>
            </a:r>
          </a:p>
          <a:p>
            <a:pPr algn="just"/>
            <a:endParaRPr lang="tr-TR" b="1" dirty="0" smtClean="0">
              <a:solidFill>
                <a:srgbClr val="002060"/>
              </a:solidFill>
            </a:endParaRPr>
          </a:p>
          <a:p>
            <a:pPr algn="just"/>
            <a:r>
              <a:rPr lang="tr-TR" b="1" dirty="0" smtClean="0">
                <a:solidFill>
                  <a:srgbClr val="002060"/>
                </a:solidFill>
              </a:rPr>
              <a:t>Giden Evrak Kayıt Kullanıcısının Sorgular Menüsü Altında İki Sayfası Mevcuttur. Bunlardan Biri "</a:t>
            </a:r>
            <a:r>
              <a:rPr lang="tr-TR" b="1" i="1" dirty="0" smtClean="0">
                <a:solidFill>
                  <a:srgbClr val="FF0000"/>
                </a:solidFill>
              </a:rPr>
              <a:t>Günlük Listeler</a:t>
            </a:r>
            <a:r>
              <a:rPr lang="tr-TR" b="1" dirty="0" smtClean="0">
                <a:solidFill>
                  <a:srgbClr val="FF0000"/>
                </a:solidFill>
              </a:rPr>
              <a:t>" </a:t>
            </a:r>
            <a:r>
              <a:rPr lang="tr-TR" b="1" dirty="0" smtClean="0">
                <a:solidFill>
                  <a:srgbClr val="002060"/>
                </a:solidFill>
              </a:rPr>
              <a:t>Diğeri "</a:t>
            </a:r>
            <a:r>
              <a:rPr lang="tr-TR" b="1" i="1" dirty="0" smtClean="0">
                <a:solidFill>
                  <a:srgbClr val="FF0000"/>
                </a:solidFill>
              </a:rPr>
              <a:t>Giden Evrak İşlemleri</a:t>
            </a:r>
            <a:r>
              <a:rPr lang="tr-TR" b="1" dirty="0" smtClean="0">
                <a:solidFill>
                  <a:srgbClr val="002060"/>
                </a:solidFill>
              </a:rPr>
              <a:t>" </a:t>
            </a:r>
            <a:r>
              <a:rPr lang="tr-TR" b="1" dirty="0" err="1" smtClean="0">
                <a:solidFill>
                  <a:srgbClr val="002060"/>
                </a:solidFill>
              </a:rPr>
              <a:t>dir</a:t>
            </a:r>
            <a:r>
              <a:rPr lang="tr-TR" b="1" dirty="0" smtClean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tr-TR" b="1" dirty="0" smtClean="0">
                <a:solidFill>
                  <a:srgbClr val="002060"/>
                </a:solidFill>
              </a:rPr>
              <a:t>Günlük Listelerde Giden Evrak Kayıt Kullanıcısı Posta Listesi , Dağıtım Listesi Ve Hepsi Seçeneği İle Tarih Seçerek Günlük Olarak Belgeleri Sorgular. </a:t>
            </a:r>
          </a:p>
          <a:p>
            <a:pPr algn="just"/>
            <a:endParaRPr lang="tr-TR" b="1" dirty="0" smtClean="0">
              <a:solidFill>
                <a:srgbClr val="002060"/>
              </a:solidFill>
            </a:endParaRPr>
          </a:p>
          <a:p>
            <a:pPr algn="just"/>
            <a:r>
              <a:rPr lang="tr-TR" b="1" dirty="0" smtClean="0">
                <a:solidFill>
                  <a:srgbClr val="002060"/>
                </a:solidFill>
              </a:rPr>
              <a:t>Dağıtım Listesinde Dış Kurumlara Dağıtım Edilmiş Evraklar Posta Listesi'nde, Posta Listesi Seçildiğinde Orada Postaya Verilecek Belgeler Listelenir. </a:t>
            </a:r>
          </a:p>
          <a:p>
            <a:pPr algn="just"/>
            <a:r>
              <a:rPr lang="tr-TR" b="1" dirty="0" smtClean="0">
                <a:solidFill>
                  <a:srgbClr val="002060"/>
                </a:solidFill>
              </a:rPr>
              <a:t>Bunların Posta Ücreti Bilgisi Vb. Burada İşlenir. </a:t>
            </a:r>
          </a:p>
          <a:p>
            <a:pPr algn="just"/>
            <a:endParaRPr lang="tr-TR" b="1" dirty="0" smtClean="0">
              <a:solidFill>
                <a:srgbClr val="002060"/>
              </a:solidFill>
            </a:endParaRPr>
          </a:p>
          <a:p>
            <a:pPr algn="just"/>
            <a:r>
              <a:rPr lang="tr-TR" b="1" dirty="0" smtClean="0">
                <a:solidFill>
                  <a:srgbClr val="002060"/>
                </a:solidFill>
              </a:rPr>
              <a:t>Eğer Giden Evrak Oluşturan Kişi Evrakın Dış Kurumlara Dağıtım Bilgisini Eklemeyi Unutmuşsa, Bu Evrak Posta Listesinde Görünmez. </a:t>
            </a:r>
          </a:p>
          <a:p>
            <a:pPr algn="just"/>
            <a:r>
              <a:rPr lang="tr-TR" b="1" dirty="0" smtClean="0">
                <a:solidFill>
                  <a:srgbClr val="002060"/>
                </a:solidFill>
              </a:rPr>
              <a:t>Bu Yüzden "Giden Evrak Kayıt Kullanıcısı" Dağıtım Listesine Seçeneğinde Gelen Evraklara </a:t>
            </a:r>
            <a:r>
              <a:rPr lang="tr-TR" b="1" dirty="0" err="1" smtClean="0">
                <a:solidFill>
                  <a:srgbClr val="002060"/>
                </a:solidFill>
              </a:rPr>
              <a:t>Önizleme</a:t>
            </a:r>
            <a:r>
              <a:rPr lang="tr-TR" b="1" dirty="0" smtClean="0">
                <a:solidFill>
                  <a:srgbClr val="002060"/>
                </a:solidFill>
              </a:rPr>
              <a:t> İle Bakıp Dağıtım Yerleri Kısmını Kontrol Etmeli Ve Posta Listesi'nde Görünmese Bile Evrakın Çıktısını Alarak İlgili Kurumlara Dağıtılmasını Sağlamalıdır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tr-TR" sz="24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2987824" y="231608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b="1" dirty="0" smtClean="0"/>
              <a:t>                           KULLANICILARIN DİKKAT </a:t>
            </a:r>
          </a:p>
          <a:p>
            <a:pPr algn="r"/>
            <a:r>
              <a:rPr lang="tr-TR" b="1" dirty="0" smtClean="0"/>
              <a:t>EDECEGİ HUSUSLAR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1858803" y="5987096"/>
            <a:ext cx="37799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http://dysegitim.meb.gov.tr/MEBDYSWeb/app_launcher.jsp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2555776" y="85851"/>
            <a:ext cx="1192983" cy="9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2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152337" y="800515"/>
            <a:ext cx="5040560" cy="562959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52337" y="1628800"/>
            <a:ext cx="88204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      </a:t>
            </a:r>
            <a:r>
              <a:rPr lang="tr-TR" sz="2000" dirty="0" smtClean="0">
                <a:solidFill>
                  <a:srgbClr val="002060"/>
                </a:solidFill>
              </a:rPr>
              <a:t>Ülkemiz </a:t>
            </a:r>
            <a:r>
              <a:rPr lang="tr-TR" sz="2000" dirty="0">
                <a:solidFill>
                  <a:srgbClr val="002060"/>
                </a:solidFill>
              </a:rPr>
              <a:t>artık online sisteme hızlı bir geçiş yapmış bulunmakta. Artık çoğu </a:t>
            </a:r>
            <a:r>
              <a:rPr lang="tr-TR" sz="2000" dirty="0" smtClean="0">
                <a:solidFill>
                  <a:srgbClr val="002060"/>
                </a:solidFill>
              </a:rPr>
              <a:t>işlemlerimiz </a:t>
            </a:r>
            <a:r>
              <a:rPr lang="tr-TR" sz="2000" dirty="0">
                <a:solidFill>
                  <a:srgbClr val="002060"/>
                </a:solidFill>
              </a:rPr>
              <a:t>kağıt üzerinde değil de bilişim sistemleri üzerinden online olarak yürütülmekte.</a:t>
            </a:r>
          </a:p>
          <a:p>
            <a:pPr algn="just"/>
            <a:r>
              <a:rPr lang="tr-TR" sz="2000" dirty="0" smtClean="0">
                <a:solidFill>
                  <a:srgbClr val="002060"/>
                </a:solidFill>
              </a:rPr>
              <a:t>       Milli </a:t>
            </a:r>
            <a:r>
              <a:rPr lang="tr-TR" sz="2000" dirty="0">
                <a:solidFill>
                  <a:srgbClr val="002060"/>
                </a:solidFill>
              </a:rPr>
              <a:t>Eğitim Bakanlığı da işlemlerin hızlı yürütülmesi, kağıt israfının önüne geçilmesi gibi sebeplerden dolayı </a:t>
            </a:r>
            <a:r>
              <a:rPr lang="tr-TR" sz="2400" b="1" dirty="0">
                <a:solidFill>
                  <a:srgbClr val="FF0000"/>
                </a:solidFill>
              </a:rPr>
              <a:t>2012</a:t>
            </a:r>
            <a:r>
              <a:rPr lang="tr-TR" sz="2000" dirty="0">
                <a:solidFill>
                  <a:srgbClr val="002060"/>
                </a:solidFill>
              </a:rPr>
              <a:t> yılında </a:t>
            </a:r>
            <a:r>
              <a:rPr lang="tr-TR" sz="2000" dirty="0" smtClean="0">
                <a:solidFill>
                  <a:srgbClr val="002060"/>
                </a:solidFill>
              </a:rPr>
              <a:t>Bakanlık, </a:t>
            </a:r>
            <a:r>
              <a:rPr lang="tr-TR" sz="2400" b="1" dirty="0" smtClean="0">
                <a:solidFill>
                  <a:srgbClr val="FF0000"/>
                </a:solidFill>
              </a:rPr>
              <a:t>2013</a:t>
            </a:r>
            <a:r>
              <a:rPr lang="tr-TR" sz="2000" dirty="0" smtClean="0">
                <a:solidFill>
                  <a:srgbClr val="002060"/>
                </a:solidFill>
              </a:rPr>
              <a:t> yılından itibaren  </a:t>
            </a:r>
            <a:r>
              <a:rPr lang="tr-TR" sz="2000" dirty="0">
                <a:solidFill>
                  <a:srgbClr val="002060"/>
                </a:solidFill>
              </a:rPr>
              <a:t>İl </a:t>
            </a:r>
            <a:r>
              <a:rPr lang="tr-TR" sz="2000" dirty="0" err="1">
                <a:solidFill>
                  <a:srgbClr val="002060"/>
                </a:solidFill>
              </a:rPr>
              <a:t>MEM'ler</a:t>
            </a:r>
            <a:r>
              <a:rPr lang="tr-TR" sz="2000" dirty="0">
                <a:solidFill>
                  <a:srgbClr val="002060"/>
                </a:solidFill>
              </a:rPr>
              <a:t>, </a:t>
            </a:r>
            <a:r>
              <a:rPr lang="tr-TR" sz="2400" b="1" dirty="0">
                <a:solidFill>
                  <a:srgbClr val="FF0000"/>
                </a:solidFill>
              </a:rPr>
              <a:t>2014 </a:t>
            </a:r>
            <a:r>
              <a:rPr lang="tr-TR" sz="2000" dirty="0" smtClean="0">
                <a:solidFill>
                  <a:srgbClr val="002060"/>
                </a:solidFill>
              </a:rPr>
              <a:t>yılından itibaren ise tüm </a:t>
            </a:r>
            <a:r>
              <a:rPr lang="tr-TR" sz="2000" dirty="0">
                <a:solidFill>
                  <a:srgbClr val="002060"/>
                </a:solidFill>
              </a:rPr>
              <a:t>ilçe </a:t>
            </a:r>
            <a:r>
              <a:rPr lang="tr-TR" sz="2000" dirty="0" err="1">
                <a:solidFill>
                  <a:srgbClr val="002060"/>
                </a:solidFill>
              </a:rPr>
              <a:t>MEM'ler</a:t>
            </a:r>
            <a:r>
              <a:rPr lang="tr-TR" sz="2000" dirty="0">
                <a:solidFill>
                  <a:srgbClr val="002060"/>
                </a:solidFill>
              </a:rPr>
              <a:t> </a:t>
            </a:r>
            <a:r>
              <a:rPr lang="tr-TR" sz="2000" b="1" i="1" dirty="0">
                <a:solidFill>
                  <a:srgbClr val="FF0000"/>
                </a:solidFill>
              </a:rPr>
              <a:t>Doküman Yönetim Sistemine (DYS)</a:t>
            </a:r>
            <a:r>
              <a:rPr lang="tr-TR" sz="2000" i="1" dirty="0">
                <a:solidFill>
                  <a:srgbClr val="002060"/>
                </a:solidFill>
              </a:rPr>
              <a:t>‘ </a:t>
            </a:r>
            <a:r>
              <a:rPr lang="tr-TR" sz="2000" dirty="0">
                <a:solidFill>
                  <a:srgbClr val="002060"/>
                </a:solidFill>
              </a:rPr>
              <a:t>geçiş yapmış bulunmaktadır. Milli Eğitim Bakanlığı’nın bütün kurum ve okullarında Kasım 2016 tarihinden itibaren </a:t>
            </a:r>
            <a:r>
              <a:rPr lang="tr-TR" sz="2000" dirty="0" err="1">
                <a:solidFill>
                  <a:srgbClr val="002060"/>
                </a:solidFill>
              </a:rPr>
              <a:t>DYS’ye</a:t>
            </a:r>
            <a:r>
              <a:rPr lang="tr-TR" sz="2000" dirty="0">
                <a:solidFill>
                  <a:srgbClr val="002060"/>
                </a:solidFill>
              </a:rPr>
              <a:t> geçişler hızlanarak bütün işlemler </a:t>
            </a:r>
            <a:r>
              <a:rPr lang="tr-TR" sz="2000" b="1" dirty="0">
                <a:solidFill>
                  <a:srgbClr val="002060"/>
                </a:solidFill>
              </a:rPr>
              <a:t>Doküman Yönetim Sistemi</a:t>
            </a:r>
            <a:r>
              <a:rPr lang="tr-TR" sz="2000" dirty="0">
                <a:solidFill>
                  <a:srgbClr val="002060"/>
                </a:solidFill>
              </a:rPr>
              <a:t> üzerinden yürütülecektir</a:t>
            </a:r>
            <a:r>
              <a:rPr lang="tr-TR" sz="2000" dirty="0" smtClean="0">
                <a:solidFill>
                  <a:srgbClr val="002060"/>
                </a:solidFill>
              </a:rPr>
              <a:t>. </a:t>
            </a:r>
            <a:r>
              <a:rPr lang="tr-TR" sz="2400" b="1" i="1" u="sng" dirty="0" smtClean="0">
                <a:solidFill>
                  <a:srgbClr val="FF0000"/>
                </a:solidFill>
              </a:rPr>
              <a:t>01.02.2017</a:t>
            </a:r>
            <a:r>
              <a:rPr lang="tr-TR" sz="2400" b="1" i="1" u="sng" dirty="0" smtClean="0">
                <a:solidFill>
                  <a:srgbClr val="002060"/>
                </a:solidFill>
              </a:rPr>
              <a:t> </a:t>
            </a:r>
            <a:r>
              <a:rPr lang="tr-TR" sz="2000" dirty="0" smtClean="0">
                <a:solidFill>
                  <a:srgbClr val="002060"/>
                </a:solidFill>
              </a:rPr>
              <a:t>Tarihinden itibaren </a:t>
            </a:r>
            <a:r>
              <a:rPr lang="tr-TR" sz="2000" dirty="0">
                <a:solidFill>
                  <a:srgbClr val="002060"/>
                </a:solidFill>
              </a:rPr>
              <a:t>Bütün resmi yazılar Doküman Yönetim Sisteminden yürütülecek ve bu sistem üzerinden onay verilip, sayı numarası otomatik olarak alacaktır.</a:t>
            </a:r>
          </a:p>
          <a:p>
            <a:r>
              <a:rPr lang="tr-TR" dirty="0"/>
              <a:t/>
            </a:r>
            <a:br>
              <a:rPr lang="tr-TR" dirty="0"/>
            </a:b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2936794" y="455707"/>
            <a:ext cx="48328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Doküman Yönetim Sistemi</a:t>
            </a:r>
          </a:p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(DYS )‘ye Giriş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2243889" y="132096"/>
            <a:ext cx="1196961" cy="13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1271" y="1235345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rgbClr val="002060"/>
                </a:solidFill>
              </a:rPr>
              <a:t>Bu evrak «Güvenli elektronik imza ile imzalanmıştır. </a:t>
            </a:r>
            <a:r>
              <a:rPr lang="tr-TR" sz="2400" dirty="0" smtClean="0">
                <a:solidFill>
                  <a:srgbClr val="002060"/>
                </a:solidFill>
                <a:hlinkClick r:id="rId2"/>
              </a:rPr>
              <a:t>http://evraksorgu.meb.gov.tr</a:t>
            </a:r>
            <a:r>
              <a:rPr lang="tr-TR" sz="2400" dirty="0" smtClean="0">
                <a:solidFill>
                  <a:srgbClr val="002060"/>
                </a:solidFill>
              </a:rPr>
              <a:t>  adresinden bn98-b778-gf12-74gr-bf63 kodu ile teyit edilebilir»    İbaresi Yer Alır Ve Evrak Üzerine </a:t>
            </a:r>
          </a:p>
          <a:p>
            <a:pPr algn="just"/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smtClean="0"/>
              <a:t>«</a:t>
            </a:r>
            <a:r>
              <a:rPr lang="tr-TR" sz="2400" b="1" i="1" dirty="0" smtClean="0">
                <a:solidFill>
                  <a:srgbClr val="C00000"/>
                </a:solidFill>
              </a:rPr>
              <a:t>Güvenli Elektronik İmzalı Aslı İle Aynıdı</a:t>
            </a:r>
            <a:r>
              <a:rPr lang="tr-TR" sz="2400" b="1" dirty="0" smtClean="0">
                <a:solidFill>
                  <a:srgbClr val="C00000"/>
                </a:solidFill>
              </a:rPr>
              <a:t>r.»</a:t>
            </a:r>
            <a:r>
              <a:rPr lang="tr-TR" sz="2400" dirty="0" smtClean="0"/>
              <a:t>  </a:t>
            </a:r>
          </a:p>
          <a:p>
            <a:pPr algn="just"/>
            <a:r>
              <a:rPr lang="tr-TR" sz="2400" dirty="0" smtClean="0">
                <a:solidFill>
                  <a:srgbClr val="002060"/>
                </a:solidFill>
              </a:rPr>
              <a:t> Şeklinde Bir Kaşe Vurularak Gönderilir.</a:t>
            </a:r>
          </a:p>
          <a:p>
            <a:pPr algn="just"/>
            <a:r>
              <a:rPr lang="tr-TR" sz="2400" dirty="0" smtClean="0">
                <a:solidFill>
                  <a:srgbClr val="002060"/>
                </a:solidFill>
              </a:rPr>
              <a:t>Yaptırılacak Kaşeler:</a:t>
            </a:r>
          </a:p>
          <a:p>
            <a:pPr algn="just"/>
            <a:endParaRPr lang="tr-TR" sz="2400" dirty="0" smtClean="0">
              <a:solidFill>
                <a:srgbClr val="002060"/>
              </a:solidFill>
            </a:endParaRPr>
          </a:p>
          <a:p>
            <a:pPr algn="just"/>
            <a:endParaRPr lang="tr-TR" sz="2400" dirty="0">
              <a:solidFill>
                <a:srgbClr val="00206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63519" y="587273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                           </a:t>
            </a:r>
            <a:r>
              <a:rPr lang="tr-TR" b="1" dirty="0" smtClean="0"/>
              <a:t>KULLANICILARIN DİKKAT EDECEGİ HUSUSLAR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2103479" y="347387"/>
            <a:ext cx="1355104" cy="112610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528229" y="3683617"/>
            <a:ext cx="8191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00206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TARANMIŞTIR</a:t>
            </a:r>
            <a:r>
              <a:rPr lang="tr-TR" sz="2400" dirty="0" smtClean="0">
                <a:solidFill>
                  <a:srgbClr val="002060"/>
                </a:solidFill>
              </a:rPr>
              <a:t>                             </a:t>
            </a:r>
            <a:r>
              <a:rPr lang="tr-TR" sz="2400" dirty="0" smtClean="0">
                <a:solidFill>
                  <a:srgbClr val="FF0000"/>
                </a:solidFill>
              </a:rPr>
              <a:t>«Güvenli Elektronik İmzalı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Gelen Evrak……………..</a:t>
            </a:r>
            <a:r>
              <a:rPr lang="tr-TR" sz="2400" dirty="0" smtClean="0">
                <a:solidFill>
                  <a:srgbClr val="FF0000"/>
                </a:solidFill>
              </a:rPr>
              <a:t>                             Aslı İle Aynıdır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Sayı ve ……./……/20</a:t>
            </a:r>
            <a:r>
              <a:rPr lang="tr-TR" sz="2400" dirty="0" smtClean="0">
                <a:solidFill>
                  <a:srgbClr val="FF0000"/>
                </a:solidFill>
              </a:rPr>
              <a:t>…..                            ……./……./…..20…</a:t>
            </a:r>
          </a:p>
          <a:p>
            <a:r>
              <a:rPr lang="tr-TR" sz="2400" dirty="0" err="1" smtClean="0">
                <a:solidFill>
                  <a:srgbClr val="FF0000"/>
                </a:solidFill>
              </a:rPr>
              <a:t>Dys’ye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Kayıtedilmiştir</a:t>
            </a:r>
            <a:r>
              <a:rPr lang="tr-TR" sz="2400" dirty="0">
                <a:solidFill>
                  <a:srgbClr val="FF0000"/>
                </a:solidFill>
              </a:rPr>
              <a:t>.</a:t>
            </a:r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endParaRPr lang="tr-T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89" y="0"/>
            <a:ext cx="4162245" cy="416224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46545" y="4162245"/>
            <a:ext cx="79603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6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TEŞEKKÜRLER</a:t>
            </a:r>
            <a:endParaRPr lang="tr-TR" sz="66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502375" y="5145625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pPr algn="ctr"/>
            <a:r>
              <a:rPr lang="tr-TR" dirty="0" smtClean="0"/>
              <a:t>Recai SAYAR</a:t>
            </a:r>
          </a:p>
          <a:p>
            <a:pPr algn="ctr"/>
            <a:r>
              <a:rPr lang="tr-TR" dirty="0" smtClean="0"/>
              <a:t>DYS Yöneticisi</a:t>
            </a:r>
          </a:p>
          <a:p>
            <a:pPr algn="ctr"/>
            <a:r>
              <a:rPr lang="tr-TR" dirty="0" smtClean="0"/>
              <a:t>E-İmza Temsilcisi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918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9512" y="1162671"/>
            <a:ext cx="8820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tr-TR" sz="2000" dirty="0" smtClean="0">
                <a:solidFill>
                  <a:srgbClr val="002060"/>
                </a:solidFill>
              </a:rPr>
              <a:t>        DYS </a:t>
            </a:r>
            <a:r>
              <a:rPr lang="tr-TR" sz="2000" dirty="0">
                <a:solidFill>
                  <a:srgbClr val="002060"/>
                </a:solidFill>
              </a:rPr>
              <a:t>(Doküman Yönetim Sistemi) İl, İlçe ve Okul/Kurum MEB ADSL erişimi dışında çalışmamaktadır. DYS kullanabilmek için Kurumunuzun MEB ADSL hattına bağlı </a:t>
            </a:r>
            <a:r>
              <a:rPr lang="tr-TR" sz="2000" dirty="0" smtClean="0">
                <a:solidFill>
                  <a:srgbClr val="002060"/>
                </a:solidFill>
              </a:rPr>
              <a:t>olmalıdır. </a:t>
            </a:r>
            <a:r>
              <a:rPr lang="tr-TR" sz="2000" dirty="0">
                <a:solidFill>
                  <a:srgbClr val="002060"/>
                </a:solidFill>
              </a:rPr>
              <a:t>Doküman Yönetim Sistemi  Okul Katılımsız Win7-XP Java 8.111 Kurulum </a:t>
            </a:r>
            <a:r>
              <a:rPr lang="tr-TR" sz="2000" dirty="0" smtClean="0">
                <a:solidFill>
                  <a:srgbClr val="002060"/>
                </a:solidFill>
              </a:rPr>
              <a:t>Paketini</a:t>
            </a:r>
          </a:p>
          <a:p>
            <a:pPr>
              <a:buNone/>
            </a:pPr>
            <a:r>
              <a:rPr lang="tr-TR" sz="1400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tr-TR" sz="1400" dirty="0" smtClean="0">
                <a:solidFill>
                  <a:srgbClr val="002060"/>
                </a:solidFill>
                <a:hlinkClick r:id="rId2"/>
              </a:rPr>
              <a:t>erzincan.meb.gov.tr/www/dokumanlar/icerik/22</a:t>
            </a:r>
            <a:r>
              <a:rPr lang="tr-TR" sz="1400" dirty="0" smtClean="0">
                <a:solidFill>
                  <a:srgbClr val="002060"/>
                </a:solidFill>
              </a:rPr>
              <a:t> </a:t>
            </a:r>
            <a:r>
              <a:rPr lang="tr-TR" sz="2000" dirty="0" smtClean="0">
                <a:solidFill>
                  <a:srgbClr val="002060"/>
                </a:solidFill>
              </a:rPr>
              <a:t>adresinden </a:t>
            </a:r>
            <a:r>
              <a:rPr lang="tr-TR" sz="1050" b="1" i="1" dirty="0" smtClean="0">
                <a:solidFill>
                  <a:srgbClr val="FF0000"/>
                </a:solidFill>
              </a:rPr>
              <a:t>Okullarımız için DYS/</a:t>
            </a:r>
            <a:r>
              <a:rPr lang="tr-TR" sz="1050" b="1" i="1" dirty="0" err="1" smtClean="0">
                <a:solidFill>
                  <a:srgbClr val="FF0000"/>
                </a:solidFill>
              </a:rPr>
              <a:t>Eimza</a:t>
            </a:r>
            <a:r>
              <a:rPr lang="tr-TR" sz="1050" b="1" i="1" dirty="0" smtClean="0">
                <a:solidFill>
                  <a:srgbClr val="FF0000"/>
                </a:solidFill>
              </a:rPr>
              <a:t> Kurulum Dosyasını,</a:t>
            </a:r>
            <a:endParaRPr lang="tr-TR" sz="2000" b="1" i="1" dirty="0" smtClean="0">
              <a:solidFill>
                <a:srgbClr val="FF0000"/>
              </a:solidFill>
            </a:endParaRPr>
          </a:p>
          <a:p>
            <a:r>
              <a:rPr lang="tr-TR" sz="2000" dirty="0" smtClean="0">
                <a:solidFill>
                  <a:srgbClr val="002060"/>
                </a:solidFill>
              </a:rPr>
              <a:t>1- Bilgisayarınıza indiriniz.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2- Üzerine sağ tıklayarak dosyayı RAR dan çıkartınız.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3-</a:t>
            </a:r>
            <a:r>
              <a:rPr lang="tr-TR" sz="2000" dirty="0">
                <a:solidFill>
                  <a:srgbClr val="002060"/>
                </a:solidFill>
              </a:rPr>
              <a:t> Program dosyasının üzerine farenin sağ tuşuyla tıklayınız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4- Çıkan </a:t>
            </a:r>
            <a:r>
              <a:rPr lang="tr-TR" sz="2000" dirty="0">
                <a:solidFill>
                  <a:srgbClr val="002060"/>
                </a:solidFill>
              </a:rPr>
              <a:t>menüden yönetici olarak </a:t>
            </a:r>
            <a:r>
              <a:rPr lang="tr-TR" sz="2000" dirty="0" err="1">
                <a:solidFill>
                  <a:srgbClr val="002060"/>
                </a:solidFill>
              </a:rPr>
              <a:t>çalıştırı</a:t>
            </a:r>
            <a:r>
              <a:rPr lang="tr-TR" sz="2000" dirty="0">
                <a:solidFill>
                  <a:srgbClr val="002060"/>
                </a:solidFill>
              </a:rPr>
              <a:t> seçiniz.</a:t>
            </a:r>
          </a:p>
          <a:p>
            <a:r>
              <a:rPr lang="tr-TR" sz="2000" dirty="0" smtClean="0">
                <a:solidFill>
                  <a:srgbClr val="002060"/>
                </a:solidFill>
              </a:rPr>
              <a:t>5- </a:t>
            </a:r>
            <a:r>
              <a:rPr lang="tr-TR" sz="2000" dirty="0">
                <a:solidFill>
                  <a:srgbClr val="002060"/>
                </a:solidFill>
              </a:rPr>
              <a:t>Herhangi bir soru gelirse </a:t>
            </a:r>
            <a:r>
              <a:rPr lang="tr-TR" sz="2000" dirty="0" err="1">
                <a:solidFill>
                  <a:srgbClr val="002060"/>
                </a:solidFill>
              </a:rPr>
              <a:t>Çalıştırı</a:t>
            </a:r>
            <a:r>
              <a:rPr lang="tr-TR" sz="2000" dirty="0">
                <a:solidFill>
                  <a:srgbClr val="002060"/>
                </a:solidFill>
              </a:rPr>
              <a:t> seçiniz.</a:t>
            </a:r>
            <a:br>
              <a:rPr lang="tr-TR" sz="2000" dirty="0">
                <a:solidFill>
                  <a:srgbClr val="002060"/>
                </a:solidFill>
              </a:rPr>
            </a:br>
            <a:r>
              <a:rPr lang="tr-TR" sz="2000" dirty="0" smtClean="0">
                <a:solidFill>
                  <a:srgbClr val="002060"/>
                </a:solidFill>
              </a:rPr>
              <a:t>6- </a:t>
            </a:r>
            <a:r>
              <a:rPr lang="tr-TR" sz="2000" dirty="0">
                <a:solidFill>
                  <a:srgbClr val="002060"/>
                </a:solidFill>
              </a:rPr>
              <a:t>Kurulum sizi yönlendirecektir.</a:t>
            </a:r>
            <a:br>
              <a:rPr lang="tr-TR" sz="2000" dirty="0">
                <a:solidFill>
                  <a:srgbClr val="002060"/>
                </a:solidFill>
              </a:rPr>
            </a:br>
            <a:r>
              <a:rPr lang="tr-TR" sz="2000" dirty="0" smtClean="0">
                <a:solidFill>
                  <a:srgbClr val="002060"/>
                </a:solidFill>
              </a:rPr>
              <a:t>7- </a:t>
            </a:r>
            <a:r>
              <a:rPr lang="tr-TR" sz="2000" dirty="0">
                <a:solidFill>
                  <a:srgbClr val="002060"/>
                </a:solidFill>
              </a:rPr>
              <a:t>Tüm ekranlar kapanıncaya kadar bekleyiniz</a:t>
            </a:r>
          </a:p>
          <a:p>
            <a:pPr>
              <a:buNone/>
            </a:pPr>
            <a:endParaRPr lang="tr-TR" sz="2000" dirty="0" smtClean="0">
              <a:solidFill>
                <a:srgbClr val="002060"/>
              </a:solidFill>
            </a:endParaRPr>
          </a:p>
          <a:p>
            <a:r>
              <a:rPr lang="tr-TR" sz="2000" dirty="0" smtClean="0">
                <a:solidFill>
                  <a:srgbClr val="002060"/>
                </a:solidFill>
              </a:rPr>
              <a:t>Not: </a:t>
            </a:r>
            <a:r>
              <a:rPr lang="tr-TR" sz="2000" dirty="0">
                <a:solidFill>
                  <a:srgbClr val="002060"/>
                </a:solidFill>
              </a:rPr>
              <a:t>Bilgisayarda anti virüs varsa bakılarak devre dışı </a:t>
            </a:r>
            <a:r>
              <a:rPr lang="tr-TR" sz="2000" dirty="0" smtClean="0">
                <a:solidFill>
                  <a:srgbClr val="002060"/>
                </a:solidFill>
              </a:rPr>
              <a:t>bırakılması veya kaldırılması.</a:t>
            </a:r>
            <a:endParaRPr lang="tr-TR" sz="2000" dirty="0">
              <a:solidFill>
                <a:srgbClr val="002060"/>
              </a:solidFill>
            </a:endParaRPr>
          </a:p>
          <a:p>
            <a:pPr>
              <a:buNone/>
            </a:pPr>
            <a:endParaRPr lang="tr-TR" sz="2000" dirty="0" smtClean="0">
              <a:solidFill>
                <a:srgbClr val="00206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74690" y="412439"/>
            <a:ext cx="40324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DYS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‘ye ERİŞİM</a:t>
            </a:r>
          </a:p>
        </p:txBody>
      </p:sp>
      <p:pic>
        <p:nvPicPr>
          <p:cNvPr id="4" name="Resim 3"/>
          <p:cNvPicPr/>
          <p:nvPr/>
        </p:nvPicPr>
        <p:blipFill rotWithShape="1">
          <a:blip r:embed="rId3"/>
          <a:srcRect l="34725" t="21912" r="39150" b="36056"/>
          <a:stretch/>
        </p:blipFill>
        <p:spPr bwMode="auto">
          <a:xfrm>
            <a:off x="7107954" y="2896677"/>
            <a:ext cx="1504950" cy="2009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2044532" y="0"/>
            <a:ext cx="1118190" cy="12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741784" y="542251"/>
            <a:ext cx="576064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Okullarda Bulunan Roller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2" y="1118315"/>
            <a:ext cx="8136904" cy="3912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1669776" y="210032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83454" y="6116810"/>
            <a:ext cx="331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dysegitim.meb.gov.tr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283968" y="941819"/>
            <a:ext cx="40324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DYS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GİRİŞ ARAYÜZÜ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6" y="1347226"/>
            <a:ext cx="8568952" cy="298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04" y="2840343"/>
            <a:ext cx="3096344" cy="2314898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298476" y="4262689"/>
            <a:ext cx="44960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 smtClean="0">
                <a:solidFill>
                  <a:srgbClr val="FF0000"/>
                </a:solidFill>
              </a:rPr>
              <a:t>DYS GİRİŞ:</a:t>
            </a:r>
          </a:p>
          <a:p>
            <a:r>
              <a:rPr lang="tr-TR" sz="1600" dirty="0" smtClean="0">
                <a:solidFill>
                  <a:srgbClr val="002060"/>
                </a:solidFill>
              </a:rPr>
              <a:t>MEBBİS KİŞİSEL BİLGİLER KULLANICI BİLGİSİ İLE SİSTEME GİRİŞ YAPILMAKTADIR.</a:t>
            </a:r>
            <a:endParaRPr lang="tr-TR" sz="1600" dirty="0">
              <a:solidFill>
                <a:srgbClr val="002060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3191844" y="320063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42 Düz Ok Bağlayıcısı"/>
          <p:cNvCxnSpPr/>
          <p:nvPr/>
        </p:nvCxnSpPr>
        <p:spPr>
          <a:xfrm flipH="1">
            <a:off x="2250654" y="2507809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5 Yuvarlatılmış Dikdörtgen"/>
          <p:cNvSpPr/>
          <p:nvPr/>
        </p:nvSpPr>
        <p:spPr>
          <a:xfrm>
            <a:off x="882502" y="995641"/>
            <a:ext cx="3024336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GELEN EVRAK</a:t>
            </a:r>
            <a:endParaRPr lang="tr-TR" sz="2000" b="1" dirty="0"/>
          </a:p>
        </p:txBody>
      </p:sp>
      <p:sp>
        <p:nvSpPr>
          <p:cNvPr id="6" name="6 Yuvarlatılmış Dikdörtgen"/>
          <p:cNvSpPr/>
          <p:nvPr/>
        </p:nvSpPr>
        <p:spPr>
          <a:xfrm>
            <a:off x="5346998" y="995641"/>
            <a:ext cx="3024336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GİDEN EVRAK</a:t>
            </a:r>
          </a:p>
        </p:txBody>
      </p:sp>
      <p:cxnSp>
        <p:nvCxnSpPr>
          <p:cNvPr id="7" name="8 Düz Ok Bağlayıcısı"/>
          <p:cNvCxnSpPr/>
          <p:nvPr/>
        </p:nvCxnSpPr>
        <p:spPr>
          <a:xfrm>
            <a:off x="1458566" y="135568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9 Düz Ok Bağlayıcısı"/>
          <p:cNvCxnSpPr/>
          <p:nvPr/>
        </p:nvCxnSpPr>
        <p:spPr>
          <a:xfrm>
            <a:off x="3402782" y="135568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10 Yuvarlatılmış Dikdörtgen"/>
          <p:cNvSpPr/>
          <p:nvPr/>
        </p:nvSpPr>
        <p:spPr>
          <a:xfrm>
            <a:off x="666478" y="1715721"/>
            <a:ext cx="1584176" cy="2880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DYS İçi</a:t>
            </a:r>
          </a:p>
        </p:txBody>
      </p:sp>
      <p:sp>
        <p:nvSpPr>
          <p:cNvPr id="10" name="11 Yuvarlatılmış Dikdörtgen"/>
          <p:cNvSpPr/>
          <p:nvPr/>
        </p:nvSpPr>
        <p:spPr>
          <a:xfrm>
            <a:off x="2610694" y="1715721"/>
            <a:ext cx="1512168" cy="2880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DYS Dışı</a:t>
            </a:r>
          </a:p>
        </p:txBody>
      </p:sp>
      <p:sp>
        <p:nvSpPr>
          <p:cNvPr id="11" name="13 Yuvarlatılmış Dikdörtgen"/>
          <p:cNvSpPr/>
          <p:nvPr/>
        </p:nvSpPr>
        <p:spPr>
          <a:xfrm>
            <a:off x="378446" y="2363793"/>
            <a:ext cx="1872208" cy="2880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Yetkili Personel</a:t>
            </a:r>
          </a:p>
        </p:txBody>
      </p:sp>
      <p:sp>
        <p:nvSpPr>
          <p:cNvPr id="12" name="15 Yuvarlatılmış Dikdörtgen"/>
          <p:cNvSpPr/>
          <p:nvPr/>
        </p:nvSpPr>
        <p:spPr>
          <a:xfrm>
            <a:off x="2466678" y="2363793"/>
            <a:ext cx="2232248" cy="2880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Birim Gelen Evrak</a:t>
            </a:r>
          </a:p>
        </p:txBody>
      </p:sp>
      <p:sp>
        <p:nvSpPr>
          <p:cNvPr id="13" name="18 Yuvarlatılmış Dikdörtgen"/>
          <p:cNvSpPr/>
          <p:nvPr/>
        </p:nvSpPr>
        <p:spPr>
          <a:xfrm>
            <a:off x="2538686" y="3371905"/>
            <a:ext cx="1584176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Okul / Kurum Müdür Yrd.</a:t>
            </a:r>
            <a:endParaRPr lang="tr-TR" sz="1600" b="1" dirty="0"/>
          </a:p>
        </p:txBody>
      </p:sp>
      <p:cxnSp>
        <p:nvCxnSpPr>
          <p:cNvPr id="14" name="21 Düz Bağlayıcı"/>
          <p:cNvCxnSpPr/>
          <p:nvPr/>
        </p:nvCxnSpPr>
        <p:spPr>
          <a:xfrm>
            <a:off x="1530574" y="2579817"/>
            <a:ext cx="0" cy="504056"/>
          </a:xfrm>
          <a:prstGeom prst="line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30 Düz Ok Bağlayıcısı"/>
          <p:cNvCxnSpPr/>
          <p:nvPr/>
        </p:nvCxnSpPr>
        <p:spPr>
          <a:xfrm>
            <a:off x="3402782" y="337190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" name="31 Yuvarlatılmış Dikdörtgen"/>
          <p:cNvSpPr/>
          <p:nvPr/>
        </p:nvSpPr>
        <p:spPr>
          <a:xfrm>
            <a:off x="2250654" y="4091985"/>
            <a:ext cx="2088232" cy="2880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Şef Yönlendirme</a:t>
            </a:r>
          </a:p>
        </p:txBody>
      </p:sp>
      <p:sp>
        <p:nvSpPr>
          <p:cNvPr id="17" name="32 Yuvarlatılmış Dikdörtgen"/>
          <p:cNvSpPr/>
          <p:nvPr/>
        </p:nvSpPr>
        <p:spPr>
          <a:xfrm>
            <a:off x="2394670" y="4668049"/>
            <a:ext cx="1872208" cy="2880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Memura Havale</a:t>
            </a:r>
          </a:p>
        </p:txBody>
      </p:sp>
      <p:cxnSp>
        <p:nvCxnSpPr>
          <p:cNvPr id="18" name="36 Düz Ok Bağlayıcısı"/>
          <p:cNvCxnSpPr/>
          <p:nvPr/>
        </p:nvCxnSpPr>
        <p:spPr>
          <a:xfrm>
            <a:off x="3402782" y="4380017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39 Düz Ok Bağlayıcısı"/>
          <p:cNvCxnSpPr/>
          <p:nvPr/>
        </p:nvCxnSpPr>
        <p:spPr>
          <a:xfrm>
            <a:off x="1458566" y="2003753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40 Düz Ok Bağlayıcısı"/>
          <p:cNvCxnSpPr/>
          <p:nvPr/>
        </p:nvCxnSpPr>
        <p:spPr>
          <a:xfrm>
            <a:off x="3402782" y="2003753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43 Yuvarlatılmış Dikdörtgen"/>
          <p:cNvSpPr/>
          <p:nvPr/>
        </p:nvSpPr>
        <p:spPr>
          <a:xfrm>
            <a:off x="2538686" y="5244113"/>
            <a:ext cx="1656184" cy="2880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KAYIT</a:t>
            </a:r>
          </a:p>
        </p:txBody>
      </p:sp>
      <p:cxnSp>
        <p:nvCxnSpPr>
          <p:cNvPr id="22" name="44 Düz Ok Bağlayıcısı"/>
          <p:cNvCxnSpPr/>
          <p:nvPr/>
        </p:nvCxnSpPr>
        <p:spPr>
          <a:xfrm>
            <a:off x="3402782" y="495608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45 Yuvarlatılmış Dikdörtgen"/>
          <p:cNvSpPr/>
          <p:nvPr/>
        </p:nvSpPr>
        <p:spPr>
          <a:xfrm>
            <a:off x="5563022" y="1685067"/>
            <a:ext cx="259228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Evrak Hazırlama  İşlemi</a:t>
            </a:r>
          </a:p>
          <a:p>
            <a:pPr algn="ctr"/>
            <a:r>
              <a:rPr lang="tr-TR" sz="1600" b="1" dirty="0" smtClean="0"/>
              <a:t>Ve  İmzalam</a:t>
            </a:r>
            <a:r>
              <a:rPr lang="tr-TR" b="1" dirty="0" smtClean="0"/>
              <a:t>a</a:t>
            </a:r>
            <a:endParaRPr lang="tr-TR" b="1" dirty="0"/>
          </a:p>
        </p:txBody>
      </p:sp>
      <p:cxnSp>
        <p:nvCxnSpPr>
          <p:cNvPr id="24" name="46 Düz Ok Bağlayıcısı"/>
          <p:cNvCxnSpPr/>
          <p:nvPr/>
        </p:nvCxnSpPr>
        <p:spPr>
          <a:xfrm>
            <a:off x="6859166" y="135568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47 Yuvarlatılmış Dikdörtgen"/>
          <p:cNvSpPr/>
          <p:nvPr/>
        </p:nvSpPr>
        <p:spPr>
          <a:xfrm>
            <a:off x="5635030" y="2507809"/>
            <a:ext cx="2520280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Md. Yrd – Müdür </a:t>
            </a:r>
          </a:p>
          <a:p>
            <a:pPr algn="ctr"/>
            <a:r>
              <a:rPr lang="tr-TR" sz="1600" b="1" dirty="0" smtClean="0"/>
              <a:t>İmzalama</a:t>
            </a:r>
            <a:endParaRPr lang="tr-TR" sz="1600" b="1" dirty="0"/>
          </a:p>
        </p:txBody>
      </p:sp>
      <p:cxnSp>
        <p:nvCxnSpPr>
          <p:cNvPr id="26" name="48 Düz Ok Bağlayıcısı"/>
          <p:cNvCxnSpPr/>
          <p:nvPr/>
        </p:nvCxnSpPr>
        <p:spPr>
          <a:xfrm>
            <a:off x="6859166" y="2147769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49 Yuvarlatılmış Dikdörtgen"/>
          <p:cNvSpPr/>
          <p:nvPr/>
        </p:nvSpPr>
        <p:spPr>
          <a:xfrm>
            <a:off x="5635030" y="3443913"/>
            <a:ext cx="2592288" cy="1296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-Evrakı Hazırlayan </a:t>
            </a:r>
            <a:r>
              <a:rPr lang="tr-TR" sz="1600" b="1" dirty="0" smtClean="0"/>
              <a:t>Personelin </a:t>
            </a:r>
            <a:r>
              <a:rPr lang="tr-TR" sz="1600" b="1" dirty="0"/>
              <a:t>İş Listesine Tarih Sayı Alarak Geri </a:t>
            </a:r>
            <a:r>
              <a:rPr lang="tr-TR" sz="1600" b="1" dirty="0" smtClean="0"/>
              <a:t>Dönüş</a:t>
            </a:r>
            <a:br>
              <a:rPr lang="tr-TR" sz="1600" b="1" dirty="0" smtClean="0"/>
            </a:br>
            <a:r>
              <a:rPr lang="tr-TR" sz="1600" b="1" dirty="0" smtClean="0"/>
              <a:t>-</a:t>
            </a:r>
            <a:r>
              <a:rPr lang="tr-TR" sz="1600" b="1" dirty="0"/>
              <a:t>Evrak </a:t>
            </a:r>
            <a:r>
              <a:rPr lang="tr-TR" sz="1600" b="1" dirty="0" smtClean="0"/>
              <a:t>Gönder yapar</a:t>
            </a:r>
            <a:endParaRPr lang="tr-TR" sz="1600" b="1" dirty="0"/>
          </a:p>
        </p:txBody>
      </p:sp>
      <p:cxnSp>
        <p:nvCxnSpPr>
          <p:cNvPr id="28" name="50 Düz Ok Bağlayıcısı"/>
          <p:cNvCxnSpPr/>
          <p:nvPr/>
        </p:nvCxnSpPr>
        <p:spPr>
          <a:xfrm>
            <a:off x="6859166" y="3083873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56 Dirsek Bağlayıcısı"/>
          <p:cNvCxnSpPr/>
          <p:nvPr/>
        </p:nvCxnSpPr>
        <p:spPr>
          <a:xfrm rot="5400000">
            <a:off x="5707038" y="4668049"/>
            <a:ext cx="576064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62 Dirsek Bağlayıcısı"/>
          <p:cNvCxnSpPr/>
          <p:nvPr/>
        </p:nvCxnSpPr>
        <p:spPr>
          <a:xfrm rot="16200000" flipH="1">
            <a:off x="7543242" y="4632045"/>
            <a:ext cx="576064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64 Yuvarlatılmış Dikdörtgen"/>
          <p:cNvSpPr/>
          <p:nvPr/>
        </p:nvSpPr>
        <p:spPr>
          <a:xfrm>
            <a:off x="4986958" y="5172105"/>
            <a:ext cx="1728192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DYS İçi Direk</a:t>
            </a:r>
          </a:p>
        </p:txBody>
      </p:sp>
      <p:sp>
        <p:nvSpPr>
          <p:cNvPr id="32" name="65 Yuvarlatılmış Dikdörtgen"/>
          <p:cNvSpPr/>
          <p:nvPr/>
        </p:nvSpPr>
        <p:spPr>
          <a:xfrm>
            <a:off x="6859166" y="5172105"/>
            <a:ext cx="2016224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DYS Dışı  Birim Giden Evrak Posta</a:t>
            </a:r>
          </a:p>
        </p:txBody>
      </p:sp>
      <p:cxnSp>
        <p:nvCxnSpPr>
          <p:cNvPr id="33" name="70 Düz Ok Bağlayıcısı"/>
          <p:cNvCxnSpPr/>
          <p:nvPr/>
        </p:nvCxnSpPr>
        <p:spPr>
          <a:xfrm>
            <a:off x="3402782" y="380395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74 Düz Bağlayıcı"/>
          <p:cNvCxnSpPr/>
          <p:nvPr/>
        </p:nvCxnSpPr>
        <p:spPr>
          <a:xfrm>
            <a:off x="954510" y="3083873"/>
            <a:ext cx="57606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77 Düz Ok Bağlayıcısı"/>
          <p:cNvCxnSpPr/>
          <p:nvPr/>
        </p:nvCxnSpPr>
        <p:spPr>
          <a:xfrm>
            <a:off x="954510" y="3083873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86 Düz Bağlayıcı"/>
          <p:cNvCxnSpPr/>
          <p:nvPr/>
        </p:nvCxnSpPr>
        <p:spPr>
          <a:xfrm>
            <a:off x="1530574" y="3083873"/>
            <a:ext cx="43204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88 Düz Bağlayıcı"/>
          <p:cNvCxnSpPr/>
          <p:nvPr/>
        </p:nvCxnSpPr>
        <p:spPr>
          <a:xfrm>
            <a:off x="1962622" y="3083873"/>
            <a:ext cx="0" cy="5040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92 Yuvarlatılmış Dikdörtgen"/>
          <p:cNvSpPr/>
          <p:nvPr/>
        </p:nvSpPr>
        <p:spPr>
          <a:xfrm>
            <a:off x="234430" y="3557275"/>
            <a:ext cx="1800200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Okul / Kurum Müdürü</a:t>
            </a:r>
            <a:endParaRPr lang="tr-TR" sz="1600" b="1" dirty="0"/>
          </a:p>
        </p:txBody>
      </p:sp>
      <p:cxnSp>
        <p:nvCxnSpPr>
          <p:cNvPr id="39" name="93 Düz Ok Bağlayıcısı"/>
          <p:cNvCxnSpPr>
            <a:endCxn id="13" idx="1"/>
          </p:cNvCxnSpPr>
          <p:nvPr/>
        </p:nvCxnSpPr>
        <p:spPr>
          <a:xfrm>
            <a:off x="1962622" y="3557275"/>
            <a:ext cx="576064" cy="30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1 Başlık"/>
          <p:cNvSpPr txBox="1">
            <a:spLocks/>
          </p:cNvSpPr>
          <p:nvPr/>
        </p:nvSpPr>
        <p:spPr>
          <a:xfrm>
            <a:off x="4554909" y="460931"/>
            <a:ext cx="3960441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DYS EVRAK AKIŞ ŞEMASI</a:t>
            </a:r>
          </a:p>
        </p:txBody>
      </p:sp>
      <p:cxnSp>
        <p:nvCxnSpPr>
          <p:cNvPr id="41" name="52 Düz Bağlayıcı"/>
          <p:cNvCxnSpPr/>
          <p:nvPr/>
        </p:nvCxnSpPr>
        <p:spPr>
          <a:xfrm>
            <a:off x="4122862" y="3659937"/>
            <a:ext cx="43204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53 Düz Ok Bağlayıcısı"/>
          <p:cNvCxnSpPr/>
          <p:nvPr/>
        </p:nvCxnSpPr>
        <p:spPr>
          <a:xfrm flipH="1">
            <a:off x="4266878" y="5388129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55 Düz Bağlayıcı"/>
          <p:cNvCxnSpPr/>
          <p:nvPr/>
        </p:nvCxnSpPr>
        <p:spPr>
          <a:xfrm>
            <a:off x="4554910" y="3659937"/>
            <a:ext cx="0" cy="1728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1 Başlık"/>
          <p:cNvSpPr txBox="1">
            <a:spLocks/>
          </p:cNvSpPr>
          <p:nvPr/>
        </p:nvSpPr>
        <p:spPr>
          <a:xfrm>
            <a:off x="4678753" y="460930"/>
            <a:ext cx="3960441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DYS EVRAK AKIŞ ŞEMASI</a:t>
            </a:r>
          </a:p>
        </p:txBody>
      </p:sp>
      <p:pic>
        <p:nvPicPr>
          <p:cNvPr id="45" name="Resim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4102690" y="260234"/>
            <a:ext cx="864096" cy="7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7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07504" y="1474618"/>
            <a:ext cx="89289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>
                <a:solidFill>
                  <a:srgbClr val="FF0000"/>
                </a:solidFill>
              </a:rPr>
              <a:t>Birim Gelen Evrak Kayıt Kullanıcısının Yapacağı </a:t>
            </a:r>
            <a:r>
              <a:rPr lang="tr-TR" sz="2400" b="1" i="1" dirty="0" smtClean="0">
                <a:solidFill>
                  <a:srgbClr val="FF0000"/>
                </a:solidFill>
              </a:rPr>
              <a:t>İşlemler</a:t>
            </a:r>
          </a:p>
          <a:p>
            <a:r>
              <a:rPr lang="tr-TR" sz="2400" b="1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sz="2000" i="1" dirty="0" smtClean="0"/>
              <a:t>Dış Ortamdan Gelen Evrakları Tarayıp DYS Ye Dahil Eden Rol.</a:t>
            </a:r>
          </a:p>
          <a:p>
            <a:endParaRPr lang="tr-TR" sz="2000" i="1" dirty="0" smtClean="0"/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sz="2400" b="1" i="1" dirty="0" smtClean="0">
                <a:solidFill>
                  <a:srgbClr val="FF0000"/>
                </a:solidFill>
              </a:rPr>
              <a:t>Birim </a:t>
            </a:r>
            <a:r>
              <a:rPr lang="tr-TR" sz="2400" b="1" i="1" dirty="0">
                <a:solidFill>
                  <a:srgbClr val="FF0000"/>
                </a:solidFill>
              </a:rPr>
              <a:t>Giden Evrak Kayıt Kullanıcısının Yapacağı İşlemler </a:t>
            </a:r>
            <a:endParaRPr lang="tr-TR" sz="2400" b="1" i="1" dirty="0" smtClean="0">
              <a:solidFill>
                <a:srgbClr val="FF0000"/>
              </a:solidFill>
            </a:endParaRPr>
          </a:p>
          <a:p>
            <a:r>
              <a:rPr lang="tr-TR" sz="2000" i="1" dirty="0" smtClean="0"/>
              <a:t>DYS Dışına Gidecek Evrakların Çıktısı Alır Ve Postaya Veren Rol.</a:t>
            </a:r>
          </a:p>
          <a:p>
            <a:endParaRPr lang="tr-TR" sz="2000" i="1" dirty="0" smtClean="0"/>
          </a:p>
          <a:p>
            <a:endParaRPr lang="tr-TR" sz="2000" i="1" dirty="0" smtClean="0"/>
          </a:p>
          <a:p>
            <a:endParaRPr lang="tr-TR" sz="2400" b="1" dirty="0"/>
          </a:p>
          <a:p>
            <a:r>
              <a:rPr lang="tr-TR" sz="2400" b="1" i="1" dirty="0" smtClean="0">
                <a:solidFill>
                  <a:srgbClr val="FF0000"/>
                </a:solidFill>
              </a:rPr>
              <a:t>Yetkili </a:t>
            </a:r>
            <a:r>
              <a:rPr lang="tr-TR" sz="2400" b="1" i="1" dirty="0">
                <a:solidFill>
                  <a:srgbClr val="FF0000"/>
                </a:solidFill>
              </a:rPr>
              <a:t>Personel Gelen Evrak Kullanıcısın Yapacağı İşlemler </a:t>
            </a:r>
            <a:r>
              <a:rPr lang="tr-TR" sz="2000" dirty="0" smtClean="0">
                <a:solidFill>
                  <a:srgbClr val="FF0000"/>
                </a:solidFill>
              </a:rPr>
              <a:t>:  </a:t>
            </a:r>
            <a:r>
              <a:rPr lang="tr-TR" sz="2000" i="1" dirty="0" smtClean="0"/>
              <a:t>Kurum İçinden Ve Kurum Dışından Gelen Evrakları Karşılayan Rol Ve Dağıtım Yapan Rol.</a:t>
            </a:r>
          </a:p>
          <a:p>
            <a:r>
              <a:rPr lang="tr-TR" sz="2000" b="1" i="1" dirty="0" smtClean="0">
                <a:solidFill>
                  <a:srgbClr val="FF0000"/>
                </a:solidFill>
              </a:rPr>
              <a:t>DYS Yöneticinin Yapacağı İşlemler</a:t>
            </a:r>
          </a:p>
          <a:p>
            <a:endParaRPr lang="tr-TR" sz="2000" i="1" dirty="0" smtClean="0">
              <a:solidFill>
                <a:srgbClr val="FF0000"/>
              </a:solidFill>
            </a:endParaRPr>
          </a:p>
          <a:p>
            <a:endParaRPr lang="tr-TR" sz="2000" i="1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3879854" y="538730"/>
            <a:ext cx="32403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Roller Ve Görevleri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8" y="2272951"/>
            <a:ext cx="8208911" cy="72400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00556"/>
            <a:ext cx="8321351" cy="75258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2524750" y="244089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44142" y="1387987"/>
            <a:ext cx="7848872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KULLANICILARININ  </a:t>
            </a:r>
            <a:r>
              <a:rPr lang="tr-T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DİKKAT </a:t>
            </a:r>
            <a:r>
              <a:rPr lang="tr-T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ETMESİ</a:t>
            </a:r>
          </a:p>
          <a:p>
            <a:pPr algn="ctr"/>
            <a:r>
              <a:rPr lang="tr-T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GEREKEN </a:t>
            </a:r>
            <a:r>
              <a:rPr lang="tr-T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BAZI  HUSUSLAR</a:t>
            </a:r>
            <a:endParaRPr lang="tr-T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tr-TR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56210" y="4412323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http://dysegitim.meb.gov.tr/MEBDYSWeb/app_launcher.jsp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8" y="1099955"/>
            <a:ext cx="8784977" cy="497416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379578" y="203936"/>
            <a:ext cx="601024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                        Memurun Yapacağı İşlemler 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(Giden Evrak)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276690" y="1034933"/>
            <a:ext cx="21962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1-Kelime İşlemci açılır Evrak Yazılır</a:t>
            </a:r>
            <a:endParaRPr lang="tr-T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437221" y="1532003"/>
            <a:ext cx="18654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2-Dosya Ara yapılır DESİMAL verilir</a:t>
            </a:r>
            <a:endParaRPr lang="tr-T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82346" y="2790080"/>
            <a:ext cx="20517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3-Eki varsa Eklenir 80 MB a kadar</a:t>
            </a:r>
            <a:endParaRPr lang="tr-T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144341" y="3002262"/>
            <a:ext cx="25922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4-Detay Bilgileri ve Evrak Konusu girilir.</a:t>
            </a:r>
            <a:endParaRPr lang="tr-T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168678" y="2832222"/>
            <a:ext cx="30963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5-Evrakın gideceği yer «Dağıtım Listesi Hazırlama»</a:t>
            </a:r>
            <a:endParaRPr lang="tr-T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556611" y="4596989"/>
            <a:ext cx="33123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6-Evrakı İmzalayanlar Onay listesinde Düzenlenir</a:t>
            </a:r>
            <a:endParaRPr lang="tr-T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81378" y="4677481"/>
            <a:ext cx="28871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7-Evrak Kayıt edilir ve Onaya sunulur</a:t>
            </a:r>
            <a:endParaRPr lang="tr-T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4617904" y="5074042"/>
            <a:ext cx="237451" cy="33359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şağı Ok 17"/>
          <p:cNvSpPr/>
          <p:nvPr/>
        </p:nvSpPr>
        <p:spPr>
          <a:xfrm>
            <a:off x="718759" y="5120209"/>
            <a:ext cx="237451" cy="80428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Aşağı Ok 18"/>
          <p:cNvSpPr/>
          <p:nvPr/>
        </p:nvSpPr>
        <p:spPr>
          <a:xfrm>
            <a:off x="2648399" y="5120209"/>
            <a:ext cx="288031" cy="80428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Aşağı Ok 19"/>
          <p:cNvSpPr/>
          <p:nvPr/>
        </p:nvSpPr>
        <p:spPr>
          <a:xfrm>
            <a:off x="986582" y="3379267"/>
            <a:ext cx="381466" cy="10330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şağı Ok 20"/>
          <p:cNvSpPr/>
          <p:nvPr/>
        </p:nvSpPr>
        <p:spPr>
          <a:xfrm>
            <a:off x="2779366" y="3476219"/>
            <a:ext cx="288032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Aşağı Ok 21"/>
          <p:cNvSpPr/>
          <p:nvPr/>
        </p:nvSpPr>
        <p:spPr>
          <a:xfrm>
            <a:off x="6104783" y="3476219"/>
            <a:ext cx="216024" cy="7920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Aşağı Ok 22"/>
          <p:cNvSpPr/>
          <p:nvPr/>
        </p:nvSpPr>
        <p:spPr>
          <a:xfrm>
            <a:off x="5265976" y="1639746"/>
            <a:ext cx="237451" cy="46832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Aşağı Ok 23"/>
          <p:cNvSpPr/>
          <p:nvPr/>
        </p:nvSpPr>
        <p:spPr>
          <a:xfrm>
            <a:off x="3275043" y="2108066"/>
            <a:ext cx="237451" cy="6820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1712294" y="91843"/>
            <a:ext cx="1355104" cy="1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115616" y="516066"/>
            <a:ext cx="655272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2400" b="1" dirty="0" smtClean="0"/>
              <a:t>                      Müdür </a:t>
            </a:r>
            <a:r>
              <a:rPr lang="tr-TR" sz="2400" b="1" dirty="0"/>
              <a:t>Yardımcısının Yapacağı </a:t>
            </a:r>
            <a:r>
              <a:rPr lang="tr-TR" sz="2400" b="1" dirty="0" smtClean="0"/>
              <a:t>                İşlemler </a:t>
            </a:r>
            <a:r>
              <a:rPr lang="tr-TR" sz="2400" b="1" dirty="0"/>
              <a:t>(Giden Evrak)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5" y="1465905"/>
            <a:ext cx="5580620" cy="360911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012161" y="1474618"/>
            <a:ext cx="30963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FF0000"/>
                </a:solidFill>
              </a:rPr>
              <a:t>Müdür Yardımcısı;</a:t>
            </a:r>
          </a:p>
          <a:p>
            <a:endParaRPr lang="tr-TR" sz="2000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1-Evrakın üst yazısını ekleri ile birlikte kontrol eder.</a:t>
            </a:r>
          </a:p>
          <a:p>
            <a:endParaRPr lang="tr-TR" sz="2000" dirty="0" smtClean="0">
              <a:solidFill>
                <a:srgbClr val="002060"/>
              </a:solidFill>
            </a:endParaRPr>
          </a:p>
          <a:p>
            <a:r>
              <a:rPr lang="tr-TR" sz="2000" dirty="0" smtClean="0">
                <a:solidFill>
                  <a:srgbClr val="002060"/>
                </a:solidFill>
              </a:rPr>
              <a:t>2-Evrakı Onaylar</a:t>
            </a:r>
          </a:p>
          <a:p>
            <a:endParaRPr lang="tr-TR" sz="2000" dirty="0" smtClean="0">
              <a:solidFill>
                <a:srgbClr val="002060"/>
              </a:solidFill>
            </a:endParaRPr>
          </a:p>
          <a:p>
            <a:r>
              <a:rPr lang="tr-TR" sz="2000" dirty="0" smtClean="0">
                <a:solidFill>
                  <a:srgbClr val="002060"/>
                </a:solidFill>
              </a:rPr>
              <a:t>3-…veya </a:t>
            </a:r>
            <a:r>
              <a:rPr lang="tr-TR" sz="2000" dirty="0" err="1" smtClean="0">
                <a:solidFill>
                  <a:srgbClr val="002060"/>
                </a:solidFill>
              </a:rPr>
              <a:t>evrağı</a:t>
            </a:r>
            <a:r>
              <a:rPr lang="tr-TR" sz="2000" dirty="0" smtClean="0">
                <a:solidFill>
                  <a:srgbClr val="002060"/>
                </a:solidFill>
              </a:rPr>
              <a:t> reddeder</a:t>
            </a:r>
          </a:p>
          <a:p>
            <a:endParaRPr lang="tr-TR" sz="2000" dirty="0">
              <a:solidFill>
                <a:srgbClr val="00206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4964" b="10881"/>
          <a:stretch/>
        </p:blipFill>
        <p:spPr>
          <a:xfrm>
            <a:off x="611560" y="322490"/>
            <a:ext cx="151216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1071</Words>
  <Application>Microsoft Office PowerPoint</Application>
  <PresentationFormat>Ekran Gösterisi (4:3)</PresentationFormat>
  <Paragraphs>185</Paragraphs>
  <Slides>21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Arial Unicode MS</vt:lpstr>
      <vt:lpstr>ＭＳ Ｐゴシック</vt:lpstr>
      <vt:lpstr>Arial</vt:lpstr>
      <vt:lpstr>Calibri</vt:lpstr>
      <vt:lpstr>Calibri Light</vt:lpstr>
      <vt:lpstr>Cambria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AsusX</dc:creator>
  <cp:lastModifiedBy>Asus</cp:lastModifiedBy>
  <cp:revision>29</cp:revision>
  <dcterms:created xsi:type="dcterms:W3CDTF">2015-12-14T09:40:21Z</dcterms:created>
  <dcterms:modified xsi:type="dcterms:W3CDTF">2017-01-04T15:03:42Z</dcterms:modified>
</cp:coreProperties>
</file>