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73" r:id="rId7"/>
    <p:sldId id="261" r:id="rId8"/>
    <p:sldId id="262" r:id="rId9"/>
    <p:sldId id="263" r:id="rId10"/>
    <p:sldId id="266" r:id="rId11"/>
    <p:sldId id="264" r:id="rId12"/>
    <p:sldId id="265" r:id="rId13"/>
    <p:sldId id="275" r:id="rId14"/>
    <p:sldId id="267" r:id="rId15"/>
    <p:sldId id="268" r:id="rId16"/>
    <p:sldId id="269" r:id="rId17"/>
    <p:sldId id="274" r:id="rId18"/>
    <p:sldId id="270" r:id="rId19"/>
    <p:sldId id="272" r:id="rId20"/>
    <p:sldId id="271" r:id="rId21"/>
    <p:sldId id="276" r:id="rId22"/>
    <p:sldId id="277" r:id="rId23"/>
    <p:sldId id="278" r:id="rId24"/>
    <p:sldId id="281" r:id="rId25"/>
    <p:sldId id="282" r:id="rId26"/>
    <p:sldId id="283" r:id="rId27"/>
    <p:sldId id="285" r:id="rId28"/>
    <p:sldId id="284" r:id="rId29"/>
    <p:sldId id="286" r:id="rId30"/>
    <p:sldId id="279" r:id="rId31"/>
    <p:sldId id="287" r:id="rId32"/>
    <p:sldId id="28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24"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5A724-E3EC-4ADD-A8E4-30B461804BD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0B09CB1F-4AA3-4B51-AE4D-FA2259844250}">
      <dgm:prSet phldrT="[Metin]"/>
      <dgm:spPr/>
      <dgm:t>
        <a:bodyPr/>
        <a:lstStyle/>
        <a:p>
          <a:r>
            <a:rPr lang="tr-TR" dirty="0"/>
            <a:t>Anız yakma ile saplar üzerinde ve toprağın 2–3 cm derinliğindeki zararlıların yumurta, larva, pupa ve erginleri de yok edilir. Bitki zararlıları belli oranda böylece ortadan kalkar.</a:t>
          </a:r>
        </a:p>
      </dgm:t>
    </dgm:pt>
    <dgm:pt modelId="{30F6533A-2FC6-4745-8477-B8E133BB0BEC}" type="parTrans" cxnId="{9E485094-74CE-40D8-9FC8-B212AFBF42B4}">
      <dgm:prSet/>
      <dgm:spPr/>
      <dgm:t>
        <a:bodyPr/>
        <a:lstStyle/>
        <a:p>
          <a:endParaRPr lang="tr-TR"/>
        </a:p>
      </dgm:t>
    </dgm:pt>
    <dgm:pt modelId="{CAE7A13F-9CC8-44C2-9D57-43E0FDBD3D0D}" type="sibTrans" cxnId="{9E485094-74CE-40D8-9FC8-B212AFBF42B4}">
      <dgm:prSet/>
      <dgm:spPr/>
      <dgm:t>
        <a:bodyPr/>
        <a:lstStyle/>
        <a:p>
          <a:endParaRPr lang="tr-TR"/>
        </a:p>
      </dgm:t>
    </dgm:pt>
    <dgm:pt modelId="{C4216326-A3BA-4C26-9E7F-706D307C4C2B}">
      <dgm:prSet/>
      <dgm:spPr/>
      <dgm:t>
        <a:bodyPr/>
        <a:lstStyle/>
        <a:p>
          <a:r>
            <a:rPr lang="tr-TR" dirty="0"/>
            <a:t>     Anız yakma sürümü kolaylaştırır.</a:t>
          </a:r>
        </a:p>
      </dgm:t>
    </dgm:pt>
    <dgm:pt modelId="{C7BEEC56-9D78-4E89-A2B0-D5AA2A646315}" type="parTrans" cxnId="{C82A71C0-4FB9-41A8-BE9A-B529510596C5}">
      <dgm:prSet/>
      <dgm:spPr/>
      <dgm:t>
        <a:bodyPr/>
        <a:lstStyle/>
        <a:p>
          <a:endParaRPr lang="tr-TR"/>
        </a:p>
      </dgm:t>
    </dgm:pt>
    <dgm:pt modelId="{D46FFF94-D429-41C0-881B-DA207D0A596D}" type="sibTrans" cxnId="{C82A71C0-4FB9-41A8-BE9A-B529510596C5}">
      <dgm:prSet/>
      <dgm:spPr/>
      <dgm:t>
        <a:bodyPr/>
        <a:lstStyle/>
        <a:p>
          <a:endParaRPr lang="tr-TR"/>
        </a:p>
      </dgm:t>
    </dgm:pt>
    <dgm:pt modelId="{42E98250-9E4C-4A36-BC99-4AFF6583AE41}">
      <dgm:prSet/>
      <dgm:spPr/>
      <dgm:t>
        <a:bodyPr/>
        <a:lstStyle/>
        <a:p>
          <a:r>
            <a:rPr lang="tr-TR" dirty="0"/>
            <a:t>Anız yakmayla saplar üzerinde ve toprağın 2–3 cm derinliğindeki hastalık etmenleri yok edilir. Böylece, bitki hastalıkları belli bir oranda azalır.</a:t>
          </a:r>
        </a:p>
      </dgm:t>
    </dgm:pt>
    <dgm:pt modelId="{4A207FDA-C88C-45D5-876B-B85FFAC1E77E}" type="parTrans" cxnId="{95A78661-C32E-4DC4-842E-B50A70951367}">
      <dgm:prSet/>
      <dgm:spPr/>
      <dgm:t>
        <a:bodyPr/>
        <a:lstStyle/>
        <a:p>
          <a:endParaRPr lang="tr-TR"/>
        </a:p>
      </dgm:t>
    </dgm:pt>
    <dgm:pt modelId="{7C17A44D-C955-4F4C-AAA2-59B731C0D3A3}" type="sibTrans" cxnId="{95A78661-C32E-4DC4-842E-B50A70951367}">
      <dgm:prSet/>
      <dgm:spPr/>
      <dgm:t>
        <a:bodyPr/>
        <a:lstStyle/>
        <a:p>
          <a:endParaRPr lang="tr-TR"/>
        </a:p>
      </dgm:t>
    </dgm:pt>
    <dgm:pt modelId="{4CE741CC-1D10-4D3C-8DF5-770A438BA511}" type="pres">
      <dgm:prSet presAssocID="{02F5A724-E3EC-4ADD-A8E4-30B461804BD1}" presName="linear" presStyleCnt="0">
        <dgm:presLayoutVars>
          <dgm:dir/>
          <dgm:resizeHandles val="exact"/>
        </dgm:presLayoutVars>
      </dgm:prSet>
      <dgm:spPr/>
      <dgm:t>
        <a:bodyPr/>
        <a:lstStyle/>
        <a:p>
          <a:endParaRPr lang="tr-TR"/>
        </a:p>
      </dgm:t>
    </dgm:pt>
    <dgm:pt modelId="{A2DD0503-AEFB-41E0-BF02-A632F530ECB2}" type="pres">
      <dgm:prSet presAssocID="{C4216326-A3BA-4C26-9E7F-706D307C4C2B}" presName="comp" presStyleCnt="0"/>
      <dgm:spPr/>
    </dgm:pt>
    <dgm:pt modelId="{2988E088-E8EB-4B31-818D-FF97D61A4E1B}" type="pres">
      <dgm:prSet presAssocID="{C4216326-A3BA-4C26-9E7F-706D307C4C2B}" presName="box" presStyleLbl="node1" presStyleIdx="0" presStyleCnt="3" custScaleX="100000" custLinFactNeighborX="-5353"/>
      <dgm:spPr/>
      <dgm:t>
        <a:bodyPr/>
        <a:lstStyle/>
        <a:p>
          <a:endParaRPr lang="tr-TR"/>
        </a:p>
      </dgm:t>
    </dgm:pt>
    <dgm:pt modelId="{5E7544D3-EF19-4CC0-8063-542313CEB644}" type="pres">
      <dgm:prSet presAssocID="{C4216326-A3BA-4C26-9E7F-706D307C4C2B}" presName="img" presStyleLbl="fgImgPlace1" presStyleIdx="0" presStyleCnt="3" custScaleX="121539" custLinFactNeighborX="9403" custLinFactNeighborY="3716"/>
      <dgm:spPr>
        <a:blipFill rotWithShape="0">
          <a:blip xmlns:r="http://schemas.openxmlformats.org/officeDocument/2006/relationships" r:embed="rId1"/>
          <a:stretch>
            <a:fillRect/>
          </a:stretch>
        </a:blipFill>
      </dgm:spPr>
    </dgm:pt>
    <dgm:pt modelId="{98F1742B-D544-4E18-BDD7-8F4E2157A509}" type="pres">
      <dgm:prSet presAssocID="{C4216326-A3BA-4C26-9E7F-706D307C4C2B}" presName="text" presStyleLbl="node1" presStyleIdx="0" presStyleCnt="3">
        <dgm:presLayoutVars>
          <dgm:bulletEnabled val="1"/>
        </dgm:presLayoutVars>
      </dgm:prSet>
      <dgm:spPr/>
      <dgm:t>
        <a:bodyPr/>
        <a:lstStyle/>
        <a:p>
          <a:endParaRPr lang="tr-TR"/>
        </a:p>
      </dgm:t>
    </dgm:pt>
    <dgm:pt modelId="{2335C7B3-AAB2-4C9A-9E01-0E6B6AD30ED5}" type="pres">
      <dgm:prSet presAssocID="{D46FFF94-D429-41C0-881B-DA207D0A596D}" presName="spacer" presStyleCnt="0"/>
      <dgm:spPr/>
    </dgm:pt>
    <dgm:pt modelId="{8DDC5B5D-EF53-49F9-B724-D1F630968E2B}" type="pres">
      <dgm:prSet presAssocID="{42E98250-9E4C-4A36-BC99-4AFF6583AE41}" presName="comp" presStyleCnt="0"/>
      <dgm:spPr/>
    </dgm:pt>
    <dgm:pt modelId="{EB70FF1D-EB82-4238-BA72-FA9E4208B7B8}" type="pres">
      <dgm:prSet presAssocID="{42E98250-9E4C-4A36-BC99-4AFF6583AE41}" presName="box" presStyleLbl="node1" presStyleIdx="1" presStyleCnt="3"/>
      <dgm:spPr/>
      <dgm:t>
        <a:bodyPr/>
        <a:lstStyle/>
        <a:p>
          <a:endParaRPr lang="tr-TR"/>
        </a:p>
      </dgm:t>
    </dgm:pt>
    <dgm:pt modelId="{97DAA98B-6870-4D71-8879-D19293D8FD48}" type="pres">
      <dgm:prSet presAssocID="{42E98250-9E4C-4A36-BC99-4AFF6583AE41}" presName="img" presStyleLbl="fgImgPlace1" presStyleIdx="1" presStyleCnt="3"/>
      <dgm:spPr>
        <a:blipFill rotWithShape="0">
          <a:blip xmlns:r="http://schemas.openxmlformats.org/officeDocument/2006/relationships" r:embed="rId2"/>
          <a:stretch>
            <a:fillRect/>
          </a:stretch>
        </a:blipFill>
      </dgm:spPr>
    </dgm:pt>
    <dgm:pt modelId="{2FD8EFA5-2283-4AC3-8505-9B1212BCB212}" type="pres">
      <dgm:prSet presAssocID="{42E98250-9E4C-4A36-BC99-4AFF6583AE41}" presName="text" presStyleLbl="node1" presStyleIdx="1" presStyleCnt="3">
        <dgm:presLayoutVars>
          <dgm:bulletEnabled val="1"/>
        </dgm:presLayoutVars>
      </dgm:prSet>
      <dgm:spPr/>
      <dgm:t>
        <a:bodyPr/>
        <a:lstStyle/>
        <a:p>
          <a:endParaRPr lang="tr-TR"/>
        </a:p>
      </dgm:t>
    </dgm:pt>
    <dgm:pt modelId="{128125DC-3D52-4335-A445-A8954280E0A6}" type="pres">
      <dgm:prSet presAssocID="{7C17A44D-C955-4F4C-AAA2-59B731C0D3A3}" presName="spacer" presStyleCnt="0"/>
      <dgm:spPr/>
    </dgm:pt>
    <dgm:pt modelId="{E1A42AFF-B910-4A39-B8FB-C315EEF854E5}" type="pres">
      <dgm:prSet presAssocID="{0B09CB1F-4AA3-4B51-AE4D-FA2259844250}" presName="comp" presStyleCnt="0"/>
      <dgm:spPr/>
    </dgm:pt>
    <dgm:pt modelId="{BA82A8A5-9E46-4840-95F1-8859F6EDD7D7}" type="pres">
      <dgm:prSet presAssocID="{0B09CB1F-4AA3-4B51-AE4D-FA2259844250}" presName="box" presStyleLbl="node1" presStyleIdx="2" presStyleCnt="3"/>
      <dgm:spPr/>
      <dgm:t>
        <a:bodyPr/>
        <a:lstStyle/>
        <a:p>
          <a:endParaRPr lang="tr-TR"/>
        </a:p>
      </dgm:t>
    </dgm:pt>
    <dgm:pt modelId="{F4BF95DC-9CEB-4CF6-9C1A-1272F873EE3C}" type="pres">
      <dgm:prSet presAssocID="{0B09CB1F-4AA3-4B51-AE4D-FA2259844250}" presName="img" presStyleLbl="fgImgPlace1" presStyleIdx="2" presStyleCnt="3"/>
      <dgm:spPr>
        <a:blipFill rotWithShape="0">
          <a:blip xmlns:r="http://schemas.openxmlformats.org/officeDocument/2006/relationships" r:embed="rId3"/>
          <a:stretch>
            <a:fillRect/>
          </a:stretch>
        </a:blipFill>
      </dgm:spPr>
    </dgm:pt>
    <dgm:pt modelId="{F65D7EEC-E845-42A2-B5FD-5736C0B994DE}" type="pres">
      <dgm:prSet presAssocID="{0B09CB1F-4AA3-4B51-AE4D-FA2259844250}" presName="text" presStyleLbl="node1" presStyleIdx="2" presStyleCnt="3">
        <dgm:presLayoutVars>
          <dgm:bulletEnabled val="1"/>
        </dgm:presLayoutVars>
      </dgm:prSet>
      <dgm:spPr/>
      <dgm:t>
        <a:bodyPr/>
        <a:lstStyle/>
        <a:p>
          <a:endParaRPr lang="tr-TR"/>
        </a:p>
      </dgm:t>
    </dgm:pt>
  </dgm:ptLst>
  <dgm:cxnLst>
    <dgm:cxn modelId="{9E485094-74CE-40D8-9FC8-B212AFBF42B4}" srcId="{02F5A724-E3EC-4ADD-A8E4-30B461804BD1}" destId="{0B09CB1F-4AA3-4B51-AE4D-FA2259844250}" srcOrd="2" destOrd="0" parTransId="{30F6533A-2FC6-4745-8477-B8E133BB0BEC}" sibTransId="{CAE7A13F-9CC8-44C2-9D57-43E0FDBD3D0D}"/>
    <dgm:cxn modelId="{50A90FAC-84F4-4BC8-9EC1-F77D784D2E93}" type="presOf" srcId="{0B09CB1F-4AA3-4B51-AE4D-FA2259844250}" destId="{BA82A8A5-9E46-4840-95F1-8859F6EDD7D7}" srcOrd="0" destOrd="0" presId="urn:microsoft.com/office/officeart/2005/8/layout/vList4"/>
    <dgm:cxn modelId="{36C35DBC-6648-42AE-96D5-8E275B0889B3}" type="presOf" srcId="{C4216326-A3BA-4C26-9E7F-706D307C4C2B}" destId="{2988E088-E8EB-4B31-818D-FF97D61A4E1B}" srcOrd="0" destOrd="0" presId="urn:microsoft.com/office/officeart/2005/8/layout/vList4"/>
    <dgm:cxn modelId="{80D72577-AE5A-4154-B323-FD6911C09F1B}" type="presOf" srcId="{42E98250-9E4C-4A36-BC99-4AFF6583AE41}" destId="{EB70FF1D-EB82-4238-BA72-FA9E4208B7B8}" srcOrd="0" destOrd="0" presId="urn:microsoft.com/office/officeart/2005/8/layout/vList4"/>
    <dgm:cxn modelId="{0E9A4C38-A373-4689-8619-48321D671829}" type="presOf" srcId="{C4216326-A3BA-4C26-9E7F-706D307C4C2B}" destId="{98F1742B-D544-4E18-BDD7-8F4E2157A509}" srcOrd="1" destOrd="0" presId="urn:microsoft.com/office/officeart/2005/8/layout/vList4"/>
    <dgm:cxn modelId="{306A9CAC-2F16-4CDC-9A91-CFA48052D3CC}" type="presOf" srcId="{42E98250-9E4C-4A36-BC99-4AFF6583AE41}" destId="{2FD8EFA5-2283-4AC3-8505-9B1212BCB212}" srcOrd="1" destOrd="0" presId="urn:microsoft.com/office/officeart/2005/8/layout/vList4"/>
    <dgm:cxn modelId="{44A9B730-2249-4FDF-882E-DDD5972C831B}" type="presOf" srcId="{0B09CB1F-4AA3-4B51-AE4D-FA2259844250}" destId="{F65D7EEC-E845-42A2-B5FD-5736C0B994DE}" srcOrd="1" destOrd="0" presId="urn:microsoft.com/office/officeart/2005/8/layout/vList4"/>
    <dgm:cxn modelId="{46A5DECB-69B9-4AF8-A386-3748E38D6630}" type="presOf" srcId="{02F5A724-E3EC-4ADD-A8E4-30B461804BD1}" destId="{4CE741CC-1D10-4D3C-8DF5-770A438BA511}" srcOrd="0" destOrd="0" presId="urn:microsoft.com/office/officeart/2005/8/layout/vList4"/>
    <dgm:cxn modelId="{95A78661-C32E-4DC4-842E-B50A70951367}" srcId="{02F5A724-E3EC-4ADD-A8E4-30B461804BD1}" destId="{42E98250-9E4C-4A36-BC99-4AFF6583AE41}" srcOrd="1" destOrd="0" parTransId="{4A207FDA-C88C-45D5-876B-B85FFAC1E77E}" sibTransId="{7C17A44D-C955-4F4C-AAA2-59B731C0D3A3}"/>
    <dgm:cxn modelId="{C82A71C0-4FB9-41A8-BE9A-B529510596C5}" srcId="{02F5A724-E3EC-4ADD-A8E4-30B461804BD1}" destId="{C4216326-A3BA-4C26-9E7F-706D307C4C2B}" srcOrd="0" destOrd="0" parTransId="{C7BEEC56-9D78-4E89-A2B0-D5AA2A646315}" sibTransId="{D46FFF94-D429-41C0-881B-DA207D0A596D}"/>
    <dgm:cxn modelId="{6759E704-BDB6-4D0B-9BBF-568FF11A803A}" type="presParOf" srcId="{4CE741CC-1D10-4D3C-8DF5-770A438BA511}" destId="{A2DD0503-AEFB-41E0-BF02-A632F530ECB2}" srcOrd="0" destOrd="0" presId="urn:microsoft.com/office/officeart/2005/8/layout/vList4"/>
    <dgm:cxn modelId="{D6C703FB-8180-4992-B1E9-09FC1D8AE0F6}" type="presParOf" srcId="{A2DD0503-AEFB-41E0-BF02-A632F530ECB2}" destId="{2988E088-E8EB-4B31-818D-FF97D61A4E1B}" srcOrd="0" destOrd="0" presId="urn:microsoft.com/office/officeart/2005/8/layout/vList4"/>
    <dgm:cxn modelId="{CAA7A959-1CF4-4211-802A-2CA54A8E1000}" type="presParOf" srcId="{A2DD0503-AEFB-41E0-BF02-A632F530ECB2}" destId="{5E7544D3-EF19-4CC0-8063-542313CEB644}" srcOrd="1" destOrd="0" presId="urn:microsoft.com/office/officeart/2005/8/layout/vList4"/>
    <dgm:cxn modelId="{1050D6A9-6D46-46E1-9C86-031B8E394E44}" type="presParOf" srcId="{A2DD0503-AEFB-41E0-BF02-A632F530ECB2}" destId="{98F1742B-D544-4E18-BDD7-8F4E2157A509}" srcOrd="2" destOrd="0" presId="urn:microsoft.com/office/officeart/2005/8/layout/vList4"/>
    <dgm:cxn modelId="{0115F4C4-D15A-4681-BB31-BE5DCD77780E}" type="presParOf" srcId="{4CE741CC-1D10-4D3C-8DF5-770A438BA511}" destId="{2335C7B3-AAB2-4C9A-9E01-0E6B6AD30ED5}" srcOrd="1" destOrd="0" presId="urn:microsoft.com/office/officeart/2005/8/layout/vList4"/>
    <dgm:cxn modelId="{75B2BE69-6E58-4FFC-A268-0FB0673181E5}" type="presParOf" srcId="{4CE741CC-1D10-4D3C-8DF5-770A438BA511}" destId="{8DDC5B5D-EF53-49F9-B724-D1F630968E2B}" srcOrd="2" destOrd="0" presId="urn:microsoft.com/office/officeart/2005/8/layout/vList4"/>
    <dgm:cxn modelId="{A8D85C6A-2818-4883-809C-2F8E2BB65AB5}" type="presParOf" srcId="{8DDC5B5D-EF53-49F9-B724-D1F630968E2B}" destId="{EB70FF1D-EB82-4238-BA72-FA9E4208B7B8}" srcOrd="0" destOrd="0" presId="urn:microsoft.com/office/officeart/2005/8/layout/vList4"/>
    <dgm:cxn modelId="{EC2B7CF0-6A41-49B7-A288-8D8325FD99EF}" type="presParOf" srcId="{8DDC5B5D-EF53-49F9-B724-D1F630968E2B}" destId="{97DAA98B-6870-4D71-8879-D19293D8FD48}" srcOrd="1" destOrd="0" presId="urn:microsoft.com/office/officeart/2005/8/layout/vList4"/>
    <dgm:cxn modelId="{30397DC6-C7EF-4883-ACDE-8C82EAEF08DC}" type="presParOf" srcId="{8DDC5B5D-EF53-49F9-B724-D1F630968E2B}" destId="{2FD8EFA5-2283-4AC3-8505-9B1212BCB212}" srcOrd="2" destOrd="0" presId="urn:microsoft.com/office/officeart/2005/8/layout/vList4"/>
    <dgm:cxn modelId="{087F3909-8810-482F-A185-E34906F3E6B4}" type="presParOf" srcId="{4CE741CC-1D10-4D3C-8DF5-770A438BA511}" destId="{128125DC-3D52-4335-A445-A8954280E0A6}" srcOrd="3" destOrd="0" presId="urn:microsoft.com/office/officeart/2005/8/layout/vList4"/>
    <dgm:cxn modelId="{BE9F7A11-1229-457C-8B67-CD1F2E6943CD}" type="presParOf" srcId="{4CE741CC-1D10-4D3C-8DF5-770A438BA511}" destId="{E1A42AFF-B910-4A39-B8FB-C315EEF854E5}" srcOrd="4" destOrd="0" presId="urn:microsoft.com/office/officeart/2005/8/layout/vList4"/>
    <dgm:cxn modelId="{A6B11EFF-7018-404E-9B07-6C30A74987F4}" type="presParOf" srcId="{E1A42AFF-B910-4A39-B8FB-C315EEF854E5}" destId="{BA82A8A5-9E46-4840-95F1-8859F6EDD7D7}" srcOrd="0" destOrd="0" presId="urn:microsoft.com/office/officeart/2005/8/layout/vList4"/>
    <dgm:cxn modelId="{7D218E60-F127-4571-A00F-8D07735F42BB}" type="presParOf" srcId="{E1A42AFF-B910-4A39-B8FB-C315EEF854E5}" destId="{F4BF95DC-9CEB-4CF6-9C1A-1272F873EE3C}" srcOrd="1" destOrd="0" presId="urn:microsoft.com/office/officeart/2005/8/layout/vList4"/>
    <dgm:cxn modelId="{BD76EBB1-91EF-4652-8BB0-411D65BA78EE}" type="presParOf" srcId="{E1A42AFF-B910-4A39-B8FB-C315EEF854E5}" destId="{F65D7EEC-E845-42A2-B5FD-5736C0B994D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8E088-E8EB-4B31-818D-FF97D61A4E1B}">
      <dsp:nvSpPr>
        <dsp:cNvPr id="0" name=""/>
        <dsp:cNvSpPr/>
      </dsp:nvSpPr>
      <dsp:spPr>
        <a:xfrm>
          <a:off x="0" y="0"/>
          <a:ext cx="8229600" cy="165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     Anız yakma sürümü kolaylaştırır.</a:t>
          </a:r>
        </a:p>
      </dsp:txBody>
      <dsp:txXfrm>
        <a:off x="1811120" y="0"/>
        <a:ext cx="6418479" cy="1652003"/>
      </dsp:txXfrm>
    </dsp:sp>
    <dsp:sp modelId="{5E7544D3-EF19-4CC0-8063-542313CEB644}">
      <dsp:nvSpPr>
        <dsp:cNvPr id="0" name=""/>
        <dsp:cNvSpPr/>
      </dsp:nvSpPr>
      <dsp:spPr>
        <a:xfrm>
          <a:off x="148737" y="214311"/>
          <a:ext cx="2000434" cy="132160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0FF1D-EB82-4238-BA72-FA9E4208B7B8}">
      <dsp:nvSpPr>
        <dsp:cNvPr id="0" name=""/>
        <dsp:cNvSpPr/>
      </dsp:nvSpPr>
      <dsp:spPr>
        <a:xfrm>
          <a:off x="0" y="1817204"/>
          <a:ext cx="8229600" cy="165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Anız yakmayla saplar üzerinde ve toprağın 2–3 cm derinliğindeki hastalık etmenleri yok edilir. Böylece, bitki hastalıkları belli bir oranda azalır.</a:t>
          </a:r>
        </a:p>
      </dsp:txBody>
      <dsp:txXfrm>
        <a:off x="1811120" y="1817204"/>
        <a:ext cx="6418479" cy="1652003"/>
      </dsp:txXfrm>
    </dsp:sp>
    <dsp:sp modelId="{97DAA98B-6870-4D71-8879-D19293D8FD48}">
      <dsp:nvSpPr>
        <dsp:cNvPr id="0" name=""/>
        <dsp:cNvSpPr/>
      </dsp:nvSpPr>
      <dsp:spPr>
        <a:xfrm>
          <a:off x="165200" y="1982404"/>
          <a:ext cx="1645920" cy="132160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2A8A5-9E46-4840-95F1-8859F6EDD7D7}">
      <dsp:nvSpPr>
        <dsp:cNvPr id="0" name=""/>
        <dsp:cNvSpPr/>
      </dsp:nvSpPr>
      <dsp:spPr>
        <a:xfrm>
          <a:off x="0" y="3634408"/>
          <a:ext cx="8229600" cy="165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Anız yakma ile saplar üzerinde ve toprağın 2–3 cm derinliğindeki zararlıların yumurta, larva, pupa ve erginleri de yok edilir. Bitki zararlıları belli oranda böylece ortadan kalkar.</a:t>
          </a:r>
        </a:p>
      </dsp:txBody>
      <dsp:txXfrm>
        <a:off x="1811120" y="3634408"/>
        <a:ext cx="6418479" cy="1652003"/>
      </dsp:txXfrm>
    </dsp:sp>
    <dsp:sp modelId="{F4BF95DC-9CEB-4CF6-9C1A-1272F873EE3C}">
      <dsp:nvSpPr>
        <dsp:cNvPr id="0" name=""/>
        <dsp:cNvSpPr/>
      </dsp:nvSpPr>
      <dsp:spPr>
        <a:xfrm>
          <a:off x="165200" y="3799608"/>
          <a:ext cx="1645920" cy="132160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4C069-C84C-48DE-9A5C-5B6FEF26FA0D}" type="datetimeFigureOut">
              <a:rPr lang="tr-TR" smtClean="0"/>
              <a:pPr/>
              <a:t>30.05.2018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337F5-4115-4ED6-B96E-14754C02D3C1}" type="slidenum">
              <a:rPr lang="tr-TR" smtClean="0"/>
              <a:pPr/>
              <a:t>‹#›</a:t>
            </a:fld>
            <a:endParaRPr lang="tr-TR"/>
          </a:p>
        </p:txBody>
      </p:sp>
    </p:spTree>
    <p:extLst>
      <p:ext uri="{BB962C8B-B14F-4D97-AF65-F5344CB8AC3E}">
        <p14:creationId xmlns:p14="http://schemas.microsoft.com/office/powerpoint/2010/main" val="68892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5C337F5-4115-4ED6-B96E-14754C02D3C1}"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2ABE510-6F10-4829-8A03-213316073614}" type="datetimeFigureOut">
              <a:rPr lang="tr-TR" smtClean="0"/>
              <a:pPr/>
              <a:t>30.05.2018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8E000BB-88B1-496A-BB22-778ADC423048}" type="slidenum">
              <a:rPr lang="tr-TR" smtClean="0"/>
              <a:pPr/>
              <a:t>‹#›</a:t>
            </a:fld>
            <a:endParaRPr lang="tr-T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BE510-6F10-4829-8A03-213316073614}" type="datetimeFigureOut">
              <a:rPr lang="tr-TR" smtClean="0"/>
              <a:pPr/>
              <a:t>30.05.2018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000BB-88B1-496A-BB22-778ADC42304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ANIZ YAKMANIN ZARARLARI</a:t>
            </a:r>
          </a:p>
        </p:txBody>
      </p:sp>
      <p:pic>
        <p:nvPicPr>
          <p:cNvPr id="11" name="10 İçerik Yer Tutucusu" descr="1441034819_Aniz_3.jpg"/>
          <p:cNvPicPr>
            <a:picLocks noGrp="1" noChangeAspect="1"/>
          </p:cNvPicPr>
          <p:nvPr>
            <p:ph idx="1"/>
          </p:nvPr>
        </p:nvPicPr>
        <p:blipFill>
          <a:blip r:embed="rId3"/>
          <a:stretch>
            <a:fillRect/>
          </a:stretch>
        </p:blipFill>
        <p:spPr>
          <a:xfrm>
            <a:off x="1071538" y="1285860"/>
            <a:ext cx="7143800" cy="4840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1143008"/>
          </a:xfrm>
        </p:spPr>
        <p:txBody>
          <a:bodyPr>
            <a:normAutofit fontScale="90000"/>
          </a:bodyPr>
          <a:lstStyle/>
          <a:p>
            <a:r>
              <a:rPr lang="tr-TR" dirty="0">
                <a:solidFill>
                  <a:srgbClr val="FF0000"/>
                </a:solidFill>
              </a:rPr>
              <a:t/>
            </a:r>
            <a:br>
              <a:rPr lang="tr-TR" dirty="0">
                <a:solidFill>
                  <a:srgbClr val="FF0000"/>
                </a:solidFill>
              </a:rPr>
            </a:br>
            <a:r>
              <a:rPr lang="tr-TR" dirty="0">
                <a:solidFill>
                  <a:srgbClr val="FF0000"/>
                </a:solidFill>
              </a:rPr>
              <a:t>Anız yakmayla toprak verimliliği azalır. </a:t>
            </a:r>
            <a:br>
              <a:rPr lang="tr-TR" dirty="0">
                <a:solidFill>
                  <a:srgbClr val="FF0000"/>
                </a:solidFill>
              </a:rPr>
            </a:b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a:t>Toprak verimliliği üretimi etkileyen en önemli etkendir. Her çiftçi toprağının verimli olmasını ister ve bunun gayreti içerisinde bulunur. </a:t>
            </a:r>
          </a:p>
          <a:p>
            <a:pPr algn="just"/>
            <a:r>
              <a:rPr lang="tr-TR" dirty="0"/>
              <a:t>Bir toprakta ne kadar çok ve çeşitli türde bitkisel ve hayvansal canlı yaşıyorsa toprağın verimliliği de buna bağlı olarak o derecede yüksektir.</a:t>
            </a:r>
          </a:p>
          <a:p>
            <a:pPr algn="just">
              <a:buNone/>
            </a:pPr>
            <a:r>
              <a:rPr lang="tr-TR" dirty="0"/>
              <a:t>    Diğer bir ifade ile toprağın verimliliği içerisinde barındırdığı canlı türlerine ve bunların miktarına bağlıdır.</a:t>
            </a:r>
          </a:p>
          <a:p>
            <a:endParaRPr lang="tr-TR"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nchor="ctr"/>
          <a:lstStyle/>
          <a:p>
            <a:pPr algn="just"/>
            <a:r>
              <a:rPr lang="tr-TR" dirty="0"/>
              <a:t>Anız yakılırken toprağın yüzeyinde ve 2–3 cm derinliğinde ki bütün canlılar yok edilmektedir. </a:t>
            </a:r>
          </a:p>
          <a:p>
            <a:pPr algn="just"/>
            <a:r>
              <a:rPr lang="tr-TR" dirty="0"/>
              <a:t>Verimli bir toprakta canlıların en yoğun olduğu kısım burasıdır. Anız yakılan yerlerde toprağın tekrar eski haline gelmesi için uzun zamana ihtiyaç duymaktadır.</a:t>
            </a:r>
          </a:p>
          <a:p>
            <a:endParaRPr lang="tr-TR" dirty="0"/>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01080" cy="1939916"/>
          </a:xfrm>
        </p:spPr>
        <p:txBody>
          <a:bodyPr>
            <a:normAutofit fontScale="90000"/>
          </a:bodyPr>
          <a:lstStyle/>
          <a:p>
            <a:r>
              <a:rPr lang="tr-TR" dirty="0">
                <a:solidFill>
                  <a:srgbClr val="FF0000"/>
                </a:solidFill>
              </a:rPr>
              <a:t>Anız yakma ile toprak canlılarının beslenme ortamı veya besleneceği organik artıklar ortadan kalkar.</a:t>
            </a:r>
          </a:p>
        </p:txBody>
      </p:sp>
      <p:sp>
        <p:nvSpPr>
          <p:cNvPr id="3" name="2 İçerik Yer Tutucusu"/>
          <p:cNvSpPr>
            <a:spLocks noGrp="1"/>
          </p:cNvSpPr>
          <p:nvPr>
            <p:ph idx="1"/>
          </p:nvPr>
        </p:nvSpPr>
        <p:spPr>
          <a:xfrm>
            <a:off x="457200" y="2428868"/>
            <a:ext cx="8229600" cy="3697295"/>
          </a:xfrm>
        </p:spPr>
        <p:txBody>
          <a:bodyPr>
            <a:normAutofit lnSpcReduction="10000"/>
          </a:bodyPr>
          <a:lstStyle/>
          <a:p>
            <a:pPr algn="just"/>
            <a:r>
              <a:rPr lang="tr-TR" dirty="0"/>
              <a:t>Doğada yaşayan canlıların hayatı birbirine bağlıdır. Bir canlının yok olması ona bağlı olarak 40 canlının yaşantısını olumsuz etkiler. Doğada canlıların etkilenmesi bir zincirin halkaları gibi birbirine bağlıdır. Zincirin halkası koptu mu bu ilişkilerde koparak o canlının yaşantısı belli oranda tehlikeye girer.</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jpg"/>
          <p:cNvPicPr>
            <a:picLocks noGrp="1" noChangeAspect="1"/>
          </p:cNvPicPr>
          <p:nvPr>
            <p:ph idx="1"/>
          </p:nvPr>
        </p:nvPicPr>
        <p:blipFill>
          <a:blip r:embed="rId2"/>
          <a:stretch>
            <a:fillRect/>
          </a:stretch>
        </p:blipFill>
        <p:spPr>
          <a:xfrm>
            <a:off x="928662" y="1214422"/>
            <a:ext cx="6929486" cy="4714908"/>
          </a:xfrm>
        </p:spPr>
      </p:pic>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000108"/>
            <a:ext cx="4038600" cy="5126055"/>
          </a:xfrm>
        </p:spPr>
        <p:txBody>
          <a:bodyPr>
            <a:normAutofit fontScale="92500" lnSpcReduction="20000"/>
          </a:bodyPr>
          <a:lstStyle/>
          <a:p>
            <a:pPr algn="just"/>
            <a:r>
              <a:rPr lang="tr-TR" dirty="0"/>
              <a:t>Bir toprağın verimi, içinde barındırdığı canlıların miktar ve tür zenginliğine bağlıdır. </a:t>
            </a:r>
          </a:p>
          <a:p>
            <a:r>
              <a:rPr lang="tr-TR" dirty="0"/>
              <a:t>Bunların çoğalması, toprağın yeterli miktarda organik madde içermesine bağlıdır. </a:t>
            </a:r>
          </a:p>
          <a:p>
            <a:r>
              <a:rPr lang="tr-TR" dirty="0"/>
              <a:t>Organik madde yeterli olmayınca toprak canlıları hem miktar, hem de tür olarak azaldığından toprak fakirleşecektir.</a:t>
            </a:r>
          </a:p>
          <a:p>
            <a:endParaRPr lang="tr-TR" dirty="0"/>
          </a:p>
        </p:txBody>
      </p:sp>
      <p:pic>
        <p:nvPicPr>
          <p:cNvPr id="7" name="6 İçerik Yer Tutucusu" descr="2007006_1.jpg"/>
          <p:cNvPicPr>
            <a:picLocks noGrp="1" noChangeAspect="1"/>
          </p:cNvPicPr>
          <p:nvPr>
            <p:ph sz="half" idx="2"/>
          </p:nvPr>
        </p:nvPicPr>
        <p:blipFill>
          <a:blip r:embed="rId2"/>
          <a:stretch>
            <a:fillRect/>
          </a:stretch>
        </p:blipFill>
        <p:spPr>
          <a:xfrm>
            <a:off x="4714875" y="785794"/>
            <a:ext cx="3971925" cy="5643602"/>
          </a:xfrm>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1785950"/>
          </a:xfrm>
        </p:spPr>
        <p:txBody>
          <a:bodyPr>
            <a:noAutofit/>
          </a:bodyPr>
          <a:lstStyle/>
          <a:p>
            <a:r>
              <a:rPr lang="tr-TR" sz="3600" dirty="0">
                <a:solidFill>
                  <a:srgbClr val="FF0000"/>
                </a:solidFill>
              </a:rPr>
              <a:t>Toprak canlıların bıraktığı birçok maddelerle (atık maddeler ve enzimlerle) oluşturulan yaşam ortamı yanarak yok olur</a:t>
            </a:r>
          </a:p>
        </p:txBody>
      </p:sp>
      <p:sp>
        <p:nvSpPr>
          <p:cNvPr id="3" name="2 İçerik Yer Tutucusu"/>
          <p:cNvSpPr>
            <a:spLocks noGrp="1"/>
          </p:cNvSpPr>
          <p:nvPr>
            <p:ph idx="1"/>
          </p:nvPr>
        </p:nvSpPr>
        <p:spPr>
          <a:xfrm>
            <a:off x="457200" y="2500306"/>
            <a:ext cx="8229600" cy="3625857"/>
          </a:xfrm>
        </p:spPr>
        <p:txBody>
          <a:bodyPr/>
          <a:lstStyle/>
          <a:p>
            <a:r>
              <a:rPr lang="tr-TR" dirty="0"/>
              <a:t>Toprak içerisinde yaşayan çeşitli canlılar salgıladıkları ve bıraktıkları artıklarla toprağı bitkiler ve kendileri için bir yaşam ortamı oluştururlar. Anız yakıldığı zaman bu ortam yanarak yok olur.</a:t>
            </a: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225668"/>
          </a:xfrm>
        </p:spPr>
        <p:txBody>
          <a:bodyPr>
            <a:normAutofit/>
          </a:bodyPr>
          <a:lstStyle/>
          <a:p>
            <a:r>
              <a:rPr lang="tr-TR" sz="3600" dirty="0">
                <a:solidFill>
                  <a:srgbClr val="FF0000"/>
                </a:solidFill>
              </a:rPr>
              <a:t>Anız yakılmadığında toprak yel ile üfürülerek, sel ile süpürülerek erozyona (taşınmaya) uğramaz</a:t>
            </a:r>
            <a:r>
              <a:rPr lang="tr-TR" sz="3600" dirty="0"/>
              <a:t>.</a:t>
            </a:r>
          </a:p>
        </p:txBody>
      </p:sp>
      <p:sp>
        <p:nvSpPr>
          <p:cNvPr id="3" name="2 İçerik Yer Tutucusu"/>
          <p:cNvSpPr>
            <a:spLocks noGrp="1"/>
          </p:cNvSpPr>
          <p:nvPr>
            <p:ph idx="1"/>
          </p:nvPr>
        </p:nvSpPr>
        <p:spPr>
          <a:xfrm>
            <a:off x="457200" y="2500306"/>
            <a:ext cx="8229600" cy="3625857"/>
          </a:xfrm>
        </p:spPr>
        <p:txBody>
          <a:bodyPr/>
          <a:lstStyle/>
          <a:p>
            <a:pPr algn="just"/>
            <a:r>
              <a:rPr lang="tr-TR" dirty="0"/>
              <a:t>Anız yakıldığında ise toprağı koruyacak bir engel kalmaz. Yakılan anızın artığı olan külün içerdiği mineral elementlerde yine rüzgâr ve su ile taşınarak uzaklaşır. Her yıl erozyonla denizlere taşınan toprak miktarı milyar tondur.</a:t>
            </a: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nap.jpg"/>
          <p:cNvPicPr>
            <a:picLocks noGrp="1" noChangeAspect="1"/>
          </p:cNvPicPr>
          <p:nvPr>
            <p:ph idx="1"/>
          </p:nvPr>
        </p:nvPicPr>
        <p:blipFill>
          <a:blip r:embed="rId2"/>
          <a:stretch>
            <a:fillRect/>
          </a:stretch>
        </p:blipFill>
        <p:spPr>
          <a:xfrm>
            <a:off x="571472" y="1000108"/>
            <a:ext cx="7643865" cy="5126055"/>
          </a:xfrm>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797172"/>
          </a:xfrm>
        </p:spPr>
        <p:txBody>
          <a:bodyPr>
            <a:normAutofit fontScale="90000"/>
          </a:bodyPr>
          <a:lstStyle/>
          <a:p>
            <a:r>
              <a:rPr lang="tr-TR" dirty="0"/>
              <a:t> </a:t>
            </a:r>
            <a:r>
              <a:rPr lang="tr-TR" dirty="0">
                <a:solidFill>
                  <a:srgbClr val="FF0000"/>
                </a:solidFill>
              </a:rPr>
              <a:t>Toprak yağmur suları ile taşınır ve toprak içerisinde köklerin açtığı kanallar çöktüğü için su depolanmaz.</a:t>
            </a:r>
            <a:r>
              <a:rPr lang="tr-TR" dirty="0"/>
              <a:t> </a:t>
            </a:r>
            <a:r>
              <a:rPr lang="tr-TR" dirty="0">
                <a:solidFill>
                  <a:srgbClr val="FF0000"/>
                </a:solidFill>
              </a:rPr>
              <a:t>Tatlı su kaynakları azalır. </a:t>
            </a:r>
            <a:br>
              <a:rPr lang="tr-TR" dirty="0">
                <a:solidFill>
                  <a:srgbClr val="FF0000"/>
                </a:solidFill>
              </a:rPr>
            </a:br>
            <a:endParaRPr lang="tr-TR" dirty="0">
              <a:solidFill>
                <a:srgbClr val="FF0000"/>
              </a:solidFill>
            </a:endParaRPr>
          </a:p>
        </p:txBody>
      </p:sp>
      <p:pic>
        <p:nvPicPr>
          <p:cNvPr id="6" name="5 İçerik Yer Tutucusu" descr="images.jpg"/>
          <p:cNvPicPr>
            <a:picLocks noGrp="1" noChangeAspect="1"/>
          </p:cNvPicPr>
          <p:nvPr>
            <p:ph idx="1"/>
          </p:nvPr>
        </p:nvPicPr>
        <p:blipFill>
          <a:blip r:embed="rId2"/>
          <a:stretch>
            <a:fillRect/>
          </a:stretch>
        </p:blipFill>
        <p:spPr>
          <a:xfrm>
            <a:off x="857224" y="2643182"/>
            <a:ext cx="7286676" cy="3786214"/>
          </a:xfrm>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8229600" cy="1797040"/>
          </a:xfrm>
        </p:spPr>
        <p:txBody>
          <a:bodyPr>
            <a:normAutofit/>
          </a:bodyPr>
          <a:lstStyle/>
          <a:p>
            <a:r>
              <a:rPr lang="tr-TR" sz="3200" dirty="0">
                <a:solidFill>
                  <a:srgbClr val="FF0000"/>
                </a:solidFill>
              </a:rPr>
              <a:t>Doğal denge bozulur.</a:t>
            </a:r>
            <a:br>
              <a:rPr lang="tr-TR" sz="3200" dirty="0">
                <a:solidFill>
                  <a:srgbClr val="FF0000"/>
                </a:solidFill>
              </a:rPr>
            </a:br>
            <a:r>
              <a:rPr lang="tr-TR" sz="3200" dirty="0">
                <a:solidFill>
                  <a:srgbClr val="FF0000"/>
                </a:solidFill>
              </a:rPr>
              <a:t>Orman yangınlarının çıkmasına sebep olurlar.</a:t>
            </a:r>
            <a:br>
              <a:rPr lang="tr-TR" sz="3200" dirty="0">
                <a:solidFill>
                  <a:srgbClr val="FF0000"/>
                </a:solidFill>
              </a:rPr>
            </a:br>
            <a:endParaRPr lang="tr-TR" sz="3200" dirty="0">
              <a:solidFill>
                <a:srgbClr val="FF0000"/>
              </a:solidFill>
            </a:endParaRPr>
          </a:p>
        </p:txBody>
      </p:sp>
      <p:pic>
        <p:nvPicPr>
          <p:cNvPr id="4" name="3 İçerik Yer Tutucusu" descr="seragaz1.jpg"/>
          <p:cNvPicPr>
            <a:picLocks noGrp="1" noChangeAspect="1"/>
          </p:cNvPicPr>
          <p:nvPr>
            <p:ph idx="1"/>
          </p:nvPr>
        </p:nvPicPr>
        <p:blipFill>
          <a:blip r:embed="rId2"/>
          <a:stretch>
            <a:fillRect/>
          </a:stretch>
        </p:blipFill>
        <p:spPr>
          <a:xfrm>
            <a:off x="1377202" y="1600200"/>
            <a:ext cx="6389595" cy="4525963"/>
          </a:xfrm>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ANIZ NEDİR?</a:t>
            </a:r>
          </a:p>
        </p:txBody>
      </p:sp>
      <p:sp>
        <p:nvSpPr>
          <p:cNvPr id="3" name="2 İçerik Yer Tutucusu"/>
          <p:cNvSpPr>
            <a:spLocks noGrp="1"/>
          </p:cNvSpPr>
          <p:nvPr>
            <p:ph idx="1"/>
          </p:nvPr>
        </p:nvSpPr>
        <p:spPr/>
        <p:txBody>
          <a:bodyPr/>
          <a:lstStyle/>
          <a:p>
            <a:pPr algn="just"/>
            <a:r>
              <a:rPr lang="tr-TR" dirty="0"/>
              <a:t>Buğday ve arpa gibi tahıllar hasat edildikten sonra, tarlada geriye kalan köklü saplara veya sürülmemiş tarlaya anız denilmektedir. Ayrıca hububat hasadı yapıldıktan sonra tarla yüzeyinde anıza ilave olarak, biçerdöverin arkasında bıraktığı sap samandan oluşan namlular da bulunmaktadır. </a:t>
            </a: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1428760"/>
          </a:xfrm>
        </p:spPr>
        <p:txBody>
          <a:bodyPr>
            <a:normAutofit fontScale="90000"/>
          </a:bodyPr>
          <a:lstStyle/>
          <a:p>
            <a:r>
              <a:rPr lang="tr-TR" sz="4000" dirty="0">
                <a:solidFill>
                  <a:srgbClr val="FF0000"/>
                </a:solidFill>
              </a:rPr>
              <a:t>Anız yakmalarla zaman zaman yerleşim alanları da yanabilmektedir.</a:t>
            </a:r>
            <a:r>
              <a:rPr lang="tr-TR" dirty="0"/>
              <a:t/>
            </a:r>
            <a:br>
              <a:rPr lang="tr-TR" dirty="0"/>
            </a:br>
            <a:endParaRPr lang="tr-TR" dirty="0"/>
          </a:p>
        </p:txBody>
      </p:sp>
      <p:pic>
        <p:nvPicPr>
          <p:cNvPr id="4" name="3 İçerik Yer Tutucusu" descr="20150723122153_1821242_1.jpg"/>
          <p:cNvPicPr>
            <a:picLocks noGrp="1" noChangeAspect="1"/>
          </p:cNvPicPr>
          <p:nvPr>
            <p:ph idx="1"/>
          </p:nvPr>
        </p:nvPicPr>
        <p:blipFill>
          <a:blip r:embed="rId2"/>
          <a:stretch>
            <a:fillRect/>
          </a:stretch>
        </p:blipFill>
        <p:spPr>
          <a:xfrm>
            <a:off x="714348" y="1928802"/>
            <a:ext cx="7715304" cy="4311649"/>
          </a:xfrm>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97040"/>
          </a:xfrm>
        </p:spPr>
        <p:txBody>
          <a:bodyPr>
            <a:normAutofit fontScale="90000"/>
          </a:bodyPr>
          <a:lstStyle/>
          <a:p>
            <a:r>
              <a:rPr lang="tr-TR" dirty="0">
                <a:solidFill>
                  <a:srgbClr val="FF0000"/>
                </a:solidFill>
              </a:rPr>
              <a:t>Anızla birlikte çok zaman diğer komşu tarla ve bahçeleri de yakılmaktadır.</a:t>
            </a:r>
          </a:p>
        </p:txBody>
      </p:sp>
      <p:pic>
        <p:nvPicPr>
          <p:cNvPr id="6" name="5 İçerik Yer Tutucusu" descr="1441034819_Aniz_3.jpg"/>
          <p:cNvPicPr>
            <a:picLocks noGrp="1" noChangeAspect="1"/>
          </p:cNvPicPr>
          <p:nvPr>
            <p:ph idx="1"/>
          </p:nvPr>
        </p:nvPicPr>
        <p:blipFill>
          <a:blip r:embed="rId2"/>
          <a:stretch>
            <a:fillRect/>
          </a:stretch>
        </p:blipFill>
        <p:spPr>
          <a:xfrm>
            <a:off x="785786" y="2071678"/>
            <a:ext cx="7617622" cy="4097335"/>
          </a:xfrm>
        </p:spPr>
      </p:pic>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928826"/>
          </a:xfrm>
        </p:spPr>
        <p:txBody>
          <a:bodyPr>
            <a:normAutofit fontScale="90000"/>
          </a:bodyPr>
          <a:lstStyle/>
          <a:p>
            <a:r>
              <a:rPr lang="tr-TR" dirty="0">
                <a:solidFill>
                  <a:srgbClr val="FF0000"/>
                </a:solidFill>
              </a:rPr>
              <a:t>Toprakta bitkilere yarayışlı besin maddelerinin azalması, verimin düşmesi</a:t>
            </a:r>
          </a:p>
        </p:txBody>
      </p:sp>
      <p:sp>
        <p:nvSpPr>
          <p:cNvPr id="3" name="2 İçerik Yer Tutucusu"/>
          <p:cNvSpPr>
            <a:spLocks noGrp="1"/>
          </p:cNvSpPr>
          <p:nvPr>
            <p:ph idx="1"/>
          </p:nvPr>
        </p:nvSpPr>
        <p:spPr>
          <a:xfrm>
            <a:off x="457200" y="2357430"/>
            <a:ext cx="8229600" cy="3768733"/>
          </a:xfrm>
        </p:spPr>
        <p:txBody>
          <a:bodyPr>
            <a:normAutofit fontScale="85000" lnSpcReduction="10000"/>
          </a:bodyPr>
          <a:lstStyle/>
          <a:p>
            <a:pPr algn="just"/>
            <a:r>
              <a:rPr lang="tr-TR" dirty="0"/>
              <a:t>Anızı yakılan tarlalara ekilen: ayçiçeği, buğday, patates, mısır, pamuk, şeker pancarı, kavun karpuz gibi bitkilerde yetişme döneminde azot, fosfor, potasyum, kalsiyum, kükürt, molibden, bor, demir gibi bitki besin maddesi noksanlığı çok sık olarak görülmektedir. </a:t>
            </a:r>
          </a:p>
          <a:p>
            <a:pPr algn="just"/>
            <a:r>
              <a:rPr lang="tr-TR" dirty="0"/>
              <a:t>Bitkiler normallerine göre daha kısa, sarı ve cılız kalmakta, kolayca hastalıklarına yakalanmakta ve verimleri çok düşmektedir. </a:t>
            </a: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SONUÇ </a:t>
            </a:r>
          </a:p>
        </p:txBody>
      </p:sp>
      <p:sp>
        <p:nvSpPr>
          <p:cNvPr id="3" name="2 İçerik Yer Tutucusu"/>
          <p:cNvSpPr>
            <a:spLocks noGrp="1"/>
          </p:cNvSpPr>
          <p:nvPr>
            <p:ph idx="1"/>
          </p:nvPr>
        </p:nvSpPr>
        <p:spPr/>
        <p:txBody>
          <a:bodyPr>
            <a:normAutofit lnSpcReduction="10000"/>
          </a:bodyPr>
          <a:lstStyle/>
          <a:p>
            <a:r>
              <a:rPr lang="tr-TR" dirty="0"/>
              <a:t>Hububat anızlarını yakmayarak, tarımsal zararlı böcekleri yiyen, yumurtalarına zarar veren ve onları hastalandıran doğal biyolojik mücadele ajanları korunmalıdır. </a:t>
            </a:r>
          </a:p>
          <a:p>
            <a:r>
              <a:rPr lang="tr-TR" dirty="0"/>
              <a:t> Sürdürülebilir bir tarımsal üretim için mutlak gerekli olan, tarla topraklarımızın verimliğinin korunması kesinlikle anız yakma alışkanlığının bırakılmasına bağlıdır.</a:t>
            </a: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chor="ctr"/>
          <a:lstStyle/>
          <a:p>
            <a:r>
              <a:rPr lang="tr-TR" dirty="0"/>
              <a:t>Anız yakma sonucunda, hem çiftçi, hem ülke kaybetmektedir.</a:t>
            </a:r>
          </a:p>
          <a:p>
            <a:pPr>
              <a:buNone/>
            </a:pPr>
            <a:r>
              <a:rPr lang="tr-TR" dirty="0"/>
              <a:t>    Anız yakma yerine göre % 10–15 oranında yarar sağlarken, anız yakmamanın getirisi %85–90 olmaktadır.</a:t>
            </a:r>
          </a:p>
          <a:p>
            <a:pPr>
              <a:buNone/>
            </a:pPr>
            <a:endParaRPr lang="tr-TR" b="1"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tr-TR" dirty="0"/>
              <a:t>Doğal kaynaklarımızın korunması ve sürdürülebilir tarım için, çiftçilerimize anız yakma yerine alternatif uygulamalar sunulmalıdır. Anız yakmanın önüne geçebilmek için, makineleşmeye önem verilmeli, </a:t>
            </a:r>
          </a:p>
          <a:p>
            <a:r>
              <a:rPr lang="tr-TR" dirty="0"/>
              <a:t>tohum yatağının iyi bir şekilde hazırlanması ve toprak işlemeye önem verilmelidir. Biçerdöver ile hububat hasatları toprak yüzeyine yakın yerlerden yapılmalıdır. </a:t>
            </a:r>
          </a:p>
          <a:p>
            <a:endParaRPr lang="tr-TR" dirty="0"/>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a:bodyPr>
          <a:lstStyle/>
          <a:p>
            <a:r>
              <a:rPr lang="tr-TR" dirty="0"/>
              <a:t>Hasat sonrasında parçalanmayı kolaylaştırmak için sapları parçalayan bir alet kullanılarak anız toprağa karıştırılmalıdır. </a:t>
            </a:r>
          </a:p>
          <a:p>
            <a:r>
              <a:rPr lang="tr-TR" dirty="0"/>
              <a:t>Anızın parçalanıp, organik maddeye dönüşümünü sağlamak amacıyla azotlu gübre verilmelidir. </a:t>
            </a:r>
          </a:p>
          <a:p>
            <a:r>
              <a:rPr lang="tr-TR" dirty="0"/>
              <a:t>Yabancı otları yok etmek için anızın yakılması yerine ilaçlı mücadeleye önem verilmelidir. </a:t>
            </a:r>
          </a:p>
          <a:p>
            <a:endParaRPr lang="tr-TR" dirty="0"/>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Çözüm </a:t>
            </a:r>
          </a:p>
        </p:txBody>
      </p:sp>
      <p:pic>
        <p:nvPicPr>
          <p:cNvPr id="1026" name="Picture 2"/>
          <p:cNvPicPr>
            <a:picLocks noGrp="1" noChangeAspect="1" noChangeArrowheads="1"/>
          </p:cNvPicPr>
          <p:nvPr>
            <p:ph idx="1"/>
          </p:nvPr>
        </p:nvPicPr>
        <p:blipFill>
          <a:blip r:embed="rId2"/>
          <a:srcRect/>
          <a:stretch>
            <a:fillRect/>
          </a:stretch>
        </p:blipFill>
        <p:spPr bwMode="auto">
          <a:xfrm>
            <a:off x="214282" y="1714488"/>
            <a:ext cx="3571900" cy="2857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786182" y="1714488"/>
            <a:ext cx="4614895" cy="28575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14282" y="4643446"/>
            <a:ext cx="8143932" cy="2214554"/>
          </a:xfrm>
          <a:prstGeom prst="rect">
            <a:avLst/>
          </a:prstGeom>
          <a:noFill/>
          <a:ln w="9525">
            <a:noFill/>
            <a:miter lim="800000"/>
            <a:headEnd/>
            <a:tailEnd/>
          </a:ln>
          <a:effectLst/>
        </p:spPr>
      </p:pic>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chor="ctr"/>
          <a:lstStyle/>
          <a:p>
            <a:pPr algn="just"/>
            <a:r>
              <a:rPr lang="tr-TR" dirty="0"/>
              <a:t>Tarım topraklarımızın korunması için, 5403 Sayılı Toprak Koruma ve Arazi Kullanımı Kanununa uyulmalı ve çiftçilerimize belirli dönemlerde anız yakmanın zararlarını anlatan eğitimler düzenlenmelidir.</a:t>
            </a: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YASAKLARA UYMAYANLAR</a:t>
            </a:r>
            <a:br>
              <a:rPr lang="tr-TR" b="1" dirty="0">
                <a:solidFill>
                  <a:srgbClr val="FF0000"/>
                </a:solidFill>
              </a:rPr>
            </a:br>
            <a:r>
              <a:rPr lang="tr-TR" b="1" dirty="0">
                <a:solidFill>
                  <a:srgbClr val="FF0000"/>
                </a:solidFill>
              </a:rPr>
              <a:t>HAKKINDA</a:t>
            </a:r>
            <a:endParaRPr lang="tr-TR" dirty="0">
              <a:solidFill>
                <a:srgbClr val="FF0000"/>
              </a:solidFill>
            </a:endParaRPr>
          </a:p>
        </p:txBody>
      </p:sp>
      <p:sp>
        <p:nvSpPr>
          <p:cNvPr id="3" name="2 İçerik Yer Tutucusu"/>
          <p:cNvSpPr>
            <a:spLocks noGrp="1"/>
          </p:cNvSpPr>
          <p:nvPr>
            <p:ph idx="1"/>
          </p:nvPr>
        </p:nvSpPr>
        <p:spPr>
          <a:xfrm>
            <a:off x="457200" y="1417638"/>
            <a:ext cx="8229600" cy="4708525"/>
          </a:xfrm>
        </p:spPr>
        <p:txBody>
          <a:bodyPr>
            <a:normAutofit fontScale="92500" lnSpcReduction="20000"/>
          </a:bodyPr>
          <a:lstStyle/>
          <a:p>
            <a:pPr algn="just"/>
            <a:r>
              <a:rPr lang="tr-TR" b="1" dirty="0"/>
              <a:t>Anız yakılması ,çayır ve meraların tahribi ve erozyona sebebiyet verecek her türlü faaliyet yasaktır.</a:t>
            </a:r>
          </a:p>
          <a:p>
            <a:pPr algn="just"/>
            <a:r>
              <a:rPr lang="tr-TR" dirty="0"/>
              <a:t>Bu yasaklara uymayanlar hakkında çevre ve şehircilik il müdürlüğünün mahalli çevre kurulu kararında belirtilen </a:t>
            </a:r>
            <a:r>
              <a:rPr lang="tr-TR" b="1" dirty="0"/>
              <a:t>2872 sayılı çevre kanunun EK-1 ‘</a:t>
            </a:r>
            <a:r>
              <a:rPr lang="tr-TR" b="1" dirty="0" err="1"/>
              <a:t>ci</a:t>
            </a:r>
            <a:r>
              <a:rPr lang="tr-TR" b="1" dirty="0"/>
              <a:t> maddesinin (c)bendine aykırı olarak anız yakanlar hakkında aynı kanunun 20’nci maddesinin (1) bendi uyarınca her dekar için 48.58 TL </a:t>
            </a:r>
            <a:r>
              <a:rPr lang="tr-TR" dirty="0"/>
              <a:t>idari para cezası uygulanacaktır.</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jpg"/>
          <p:cNvPicPr>
            <a:picLocks noGrp="1" noChangeAspect="1"/>
          </p:cNvPicPr>
          <p:nvPr>
            <p:ph idx="1"/>
          </p:nvPr>
        </p:nvPicPr>
        <p:blipFill>
          <a:blip r:embed="rId2"/>
          <a:stretch>
            <a:fillRect/>
          </a:stretch>
        </p:blipFill>
        <p:spPr>
          <a:xfrm>
            <a:off x="642910" y="1142984"/>
            <a:ext cx="7858180"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28596" y="571480"/>
            <a:ext cx="3471858" cy="5643602"/>
          </a:xfrm>
        </p:spPr>
        <p:txBody>
          <a:bodyPr/>
          <a:lstStyle/>
          <a:p>
            <a:r>
              <a:rPr lang="tr-TR" sz="2800" b="0" dirty="0"/>
              <a:t>Ülkemiz,</a:t>
            </a:r>
            <a:br>
              <a:rPr lang="tr-TR" sz="2800" b="0" dirty="0"/>
            </a:br>
            <a:r>
              <a:rPr lang="tr-TR" sz="2800" b="0" dirty="0"/>
              <a:t>topraklarının, şimdiki ve gelecekteki nesilleri doyuracak ürünü vermesi ve onlara güzel yeşil bir çevre,doğa bırakılması bu olumlu düşüncenin herkesçe benimsenmesine bağlıdır. </a:t>
            </a:r>
            <a:r>
              <a:rPr lang="tr-TR" b="0" dirty="0"/>
              <a:t> </a:t>
            </a:r>
            <a:r>
              <a:rPr lang="tr-TR" dirty="0"/>
              <a:t/>
            </a:r>
            <a:br>
              <a:rPr lang="tr-TR" dirty="0"/>
            </a:br>
            <a:endParaRPr lang="tr-TR" dirty="0"/>
          </a:p>
        </p:txBody>
      </p:sp>
      <p:pic>
        <p:nvPicPr>
          <p:cNvPr id="10" name="9 İçerik Yer Tutucusu" descr="3e8e9f9543ed3e9ca864eaff8780ec85.png"/>
          <p:cNvPicPr>
            <a:picLocks noGrp="1" noChangeAspect="1"/>
          </p:cNvPicPr>
          <p:nvPr>
            <p:ph idx="1"/>
          </p:nvPr>
        </p:nvPicPr>
        <p:blipFill>
          <a:blip r:embed="rId2"/>
          <a:stretch>
            <a:fillRect/>
          </a:stretch>
        </p:blipFill>
        <p:spPr>
          <a:xfrm>
            <a:off x="4143372" y="571480"/>
            <a:ext cx="4714908" cy="5572164"/>
          </a:xfrm>
        </p:spPr>
      </p:pic>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2AC0ED4-1EE6-4E54-9316-8CE7DE71535B}"/>
              </a:ext>
            </a:extLst>
          </p:cNvPr>
          <p:cNvSpPr>
            <a:spLocks noGrp="1"/>
          </p:cNvSpPr>
          <p:nvPr>
            <p:ph idx="1"/>
          </p:nvPr>
        </p:nvSpPr>
        <p:spPr>
          <a:xfrm>
            <a:off x="457200" y="1340768"/>
            <a:ext cx="8229600" cy="3600400"/>
          </a:xfrm>
        </p:spPr>
        <p:txBody>
          <a:bodyPr>
            <a:normAutofit/>
          </a:bodyPr>
          <a:lstStyle/>
          <a:p>
            <a:pPr marL="0" indent="0" algn="ctr">
              <a:buNone/>
            </a:pPr>
            <a:r>
              <a:rPr lang="tr-TR" sz="5400" dirty="0">
                <a:solidFill>
                  <a:srgbClr val="FF0000"/>
                </a:solidFill>
                <a:effectLst>
                  <a:outerShdw blurRad="38100" dist="38100" dir="2700000" algn="tl">
                    <a:srgbClr val="000000">
                      <a:alpha val="43137"/>
                    </a:srgbClr>
                  </a:outerShdw>
                </a:effectLst>
                <a:latin typeface="+mj-lt"/>
              </a:rPr>
              <a:t>Erzincan Gül-Celal Toraman Mesleki ve Teknik </a:t>
            </a:r>
            <a:r>
              <a:rPr lang="tr-TR" sz="5400">
                <a:solidFill>
                  <a:srgbClr val="FF0000"/>
                </a:solidFill>
                <a:effectLst>
                  <a:outerShdw blurRad="38100" dist="38100" dir="2700000" algn="tl">
                    <a:srgbClr val="000000">
                      <a:alpha val="43137"/>
                    </a:srgbClr>
                  </a:outerShdw>
                </a:effectLst>
                <a:latin typeface="+mj-lt"/>
              </a:rPr>
              <a:t>Anadolu </a:t>
            </a:r>
            <a:r>
              <a:rPr lang="tr-TR" sz="5400" smtClean="0">
                <a:solidFill>
                  <a:srgbClr val="FF0000"/>
                </a:solidFill>
                <a:effectLst>
                  <a:outerShdw blurRad="38100" dist="38100" dir="2700000" algn="tl">
                    <a:srgbClr val="000000">
                      <a:alpha val="43137"/>
                    </a:srgbClr>
                  </a:outerShdw>
                </a:effectLst>
                <a:latin typeface="+mj-lt"/>
              </a:rPr>
              <a:t>Lisesi’nin </a:t>
            </a:r>
            <a:r>
              <a:rPr lang="tr-TR" sz="5400" dirty="0">
                <a:solidFill>
                  <a:srgbClr val="FF0000"/>
                </a:solidFill>
                <a:effectLst>
                  <a:outerShdw blurRad="38100" dist="38100" dir="2700000" algn="tl">
                    <a:srgbClr val="000000">
                      <a:alpha val="43137"/>
                    </a:srgbClr>
                  </a:outerShdw>
                </a:effectLst>
                <a:latin typeface="+mj-lt"/>
              </a:rPr>
              <a:t>Katkılarıyla Hazırlanmıştır.</a:t>
            </a:r>
          </a:p>
        </p:txBody>
      </p:sp>
    </p:spTree>
    <p:extLst>
      <p:ext uri="{BB962C8B-B14F-4D97-AF65-F5344CB8AC3E}">
        <p14:creationId xmlns:p14="http://schemas.microsoft.com/office/powerpoint/2010/main" val="508302186"/>
      </p:ext>
    </p:extLst>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4B0A5C4F-EB3C-42E3-AC22-12C30FCA64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60648"/>
            <a:ext cx="6264696" cy="6264696"/>
          </a:xfrm>
        </p:spPr>
      </p:pic>
    </p:spTree>
    <p:extLst>
      <p:ext uri="{BB962C8B-B14F-4D97-AF65-F5344CB8AC3E}">
        <p14:creationId xmlns:p14="http://schemas.microsoft.com/office/powerpoint/2010/main" val="727312964"/>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Anız Niçin Yakılır?</a:t>
            </a:r>
          </a:p>
        </p:txBody>
      </p:sp>
      <p:sp>
        <p:nvSpPr>
          <p:cNvPr id="3" name="2 İçerik Yer Tutucusu"/>
          <p:cNvSpPr>
            <a:spLocks noGrp="1"/>
          </p:cNvSpPr>
          <p:nvPr>
            <p:ph idx="1"/>
          </p:nvPr>
        </p:nvSpPr>
        <p:spPr/>
        <p:txBody>
          <a:bodyPr/>
          <a:lstStyle/>
          <a:p>
            <a:pPr algn="just"/>
            <a:r>
              <a:rPr lang="tr-TR" dirty="0"/>
              <a:t>Anızı yakanlar kendilerine göre doğru bir iş yaptıklarına inanmaktadırlar.Gerçektende anız yakan çiftçilerin mantığı ile olaya bakınca doğru gibi görülse de,bilimsel gerçekleri bilerek hareket edildiğinde anız yakmak ne kadar zararlı olduğu görülecektir.</a:t>
            </a:r>
          </a:p>
          <a:p>
            <a:endParaRPr lang="tr-TR" dirty="0"/>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images.jpg"/>
          <p:cNvPicPr>
            <a:picLocks noGrp="1" noChangeAspect="1"/>
          </p:cNvPicPr>
          <p:nvPr>
            <p:ph idx="1"/>
          </p:nvPr>
        </p:nvPicPr>
        <p:blipFill>
          <a:blip r:embed="rId2"/>
          <a:stretch>
            <a:fillRect/>
          </a:stretch>
        </p:blipFill>
        <p:spPr>
          <a:xfrm>
            <a:off x="500034" y="1000108"/>
            <a:ext cx="8215370"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ANIZ YANGINLARI VE NEDENLERİ</a:t>
            </a:r>
          </a:p>
        </p:txBody>
      </p:sp>
      <p:sp>
        <p:nvSpPr>
          <p:cNvPr id="3" name="2 İçerik Yer Tutucusu"/>
          <p:cNvSpPr>
            <a:spLocks noGrp="1"/>
          </p:cNvSpPr>
          <p:nvPr>
            <p:ph idx="1"/>
          </p:nvPr>
        </p:nvSpPr>
        <p:spPr/>
        <p:txBody>
          <a:bodyPr>
            <a:normAutofit fontScale="92500" lnSpcReduction="10000"/>
          </a:bodyPr>
          <a:lstStyle/>
          <a:p>
            <a:pPr algn="just">
              <a:buNone/>
            </a:pPr>
            <a:r>
              <a:rPr lang="tr-TR" dirty="0"/>
              <a:t>    Anız yangınları, nadiren rast gele atılan sigara izmaritinden çıkmaktadır. Maalesef çoğu kez anızlar, resmi makamlarca yakılması yasaklanmasına rağmen, konunun önemini yeterince bilmeyen bazı kişiler tarafından; </a:t>
            </a:r>
          </a:p>
          <a:p>
            <a:pPr algn="just">
              <a:buNone/>
            </a:pPr>
            <a:r>
              <a:rPr lang="tr-TR" dirty="0"/>
              <a:t>    ikinci ürün ekmek, üst üste tahıl ekilişinde daha kolay sürüm yapmak gibi bahanelerle gizlice yakılmakta, yaktırılmakta ve daha sonra çoban yaktı veya sigara izmaritinden çıktı denilmektedir.</a:t>
            </a:r>
          </a:p>
          <a:p>
            <a:pPr>
              <a:buNone/>
            </a:pPr>
            <a:endParaRPr lang="tr-TR"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Anız Yakmanın Yararları Nelerdir?</a:t>
            </a:r>
            <a:r>
              <a:rPr lang="tr-TR" dirty="0">
                <a:solidFill>
                  <a:srgbClr val="FF0000"/>
                </a:solidFill>
              </a:rPr>
              <a:t/>
            </a:r>
            <a:br>
              <a:rPr lang="tr-TR" dirty="0">
                <a:solidFill>
                  <a:srgbClr val="FF0000"/>
                </a:solidFill>
              </a:rPr>
            </a:br>
            <a:endParaRPr lang="tr-TR" dirty="0">
              <a:solidFill>
                <a:srgbClr val="FF0000"/>
              </a:solidFill>
            </a:endParaRPr>
          </a:p>
        </p:txBody>
      </p:sp>
      <p:graphicFrame>
        <p:nvGraphicFramePr>
          <p:cNvPr id="4" name="3 İçerik Yer Tutucusu"/>
          <p:cNvGraphicFramePr>
            <a:graphicFrameLocks noGrp="1"/>
          </p:cNvGraphicFramePr>
          <p:nvPr>
            <p:ph idx="1"/>
          </p:nvPr>
        </p:nvGraphicFramePr>
        <p:xfrm>
          <a:off x="428596" y="1071546"/>
          <a:ext cx="8229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a:xfrm>
            <a:off x="285720" y="214290"/>
            <a:ext cx="4357718" cy="3571900"/>
          </a:xfrm>
        </p:spPr>
        <p:txBody>
          <a:bodyPr>
            <a:noAutofit/>
          </a:bodyPr>
          <a:lstStyle/>
          <a:p>
            <a:r>
              <a:rPr lang="tr-TR" sz="2000" b="0" dirty="0"/>
              <a:t>Anız yakma ile toprak üzerine düşen ve toprağın 2–3 cm derinliğindeki bütün yabancı ot tohumları yok edilir. </a:t>
            </a:r>
          </a:p>
          <a:p>
            <a:r>
              <a:rPr lang="tr-TR" sz="2000" b="0" dirty="0"/>
              <a:t>Böylece, yabancı otların artışı belli oranda azaltılır.Bu faydaları görünce, o halde anız yakmak iyidir gibi bir düşünce olabilir.</a:t>
            </a:r>
          </a:p>
          <a:p>
            <a:r>
              <a:rPr lang="tr-TR" sz="2000" b="0" dirty="0"/>
              <a:t> Hal böyleyken niçin anız yakmayı önermiyoruz?</a:t>
            </a:r>
          </a:p>
        </p:txBody>
      </p:sp>
      <p:pic>
        <p:nvPicPr>
          <p:cNvPr id="9" name="8 İçerik Yer Tutucusu" descr="anızz.jpg"/>
          <p:cNvPicPr>
            <a:picLocks noGrp="1" noChangeAspect="1"/>
          </p:cNvPicPr>
          <p:nvPr>
            <p:ph sz="half" idx="2"/>
          </p:nvPr>
        </p:nvPicPr>
        <p:blipFill>
          <a:blip r:embed="rId2"/>
          <a:stretch>
            <a:fillRect/>
          </a:stretch>
        </p:blipFill>
        <p:spPr>
          <a:xfrm>
            <a:off x="571472" y="3786190"/>
            <a:ext cx="4071966" cy="2428892"/>
          </a:xfrm>
        </p:spPr>
      </p:pic>
      <p:sp>
        <p:nvSpPr>
          <p:cNvPr id="7" name="6 Metin Yer Tutucusu"/>
          <p:cNvSpPr>
            <a:spLocks noGrp="1"/>
          </p:cNvSpPr>
          <p:nvPr>
            <p:ph type="body" sz="quarter" idx="3"/>
          </p:nvPr>
        </p:nvSpPr>
        <p:spPr>
          <a:xfrm>
            <a:off x="4645025" y="571480"/>
            <a:ext cx="4041775" cy="1603395"/>
          </a:xfrm>
        </p:spPr>
        <p:txBody>
          <a:bodyPr>
            <a:normAutofit/>
          </a:bodyPr>
          <a:lstStyle/>
          <a:p>
            <a:r>
              <a:rPr lang="tr-TR" dirty="0"/>
              <a:t>ORMANI YAKAN GELECEĞİNİ YAKAR. </a:t>
            </a:r>
          </a:p>
          <a:p>
            <a:endParaRPr lang="tr-TR" dirty="0"/>
          </a:p>
        </p:txBody>
      </p:sp>
      <p:pic>
        <p:nvPicPr>
          <p:cNvPr id="10" name="9 İçerik Yer Tutucusu" descr="img7.jpg"/>
          <p:cNvPicPr>
            <a:picLocks noGrp="1" noChangeAspect="1"/>
          </p:cNvPicPr>
          <p:nvPr>
            <p:ph sz="quarter" idx="4"/>
          </p:nvPr>
        </p:nvPicPr>
        <p:blipFill>
          <a:blip r:embed="rId3"/>
          <a:stretch>
            <a:fillRect/>
          </a:stretch>
        </p:blipFill>
        <p:spPr>
          <a:xfrm>
            <a:off x="4643438" y="1785926"/>
            <a:ext cx="4041775" cy="4429156"/>
          </a:xfrm>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Başlık"/>
          <p:cNvSpPr>
            <a:spLocks noGrp="1"/>
          </p:cNvSpPr>
          <p:nvPr>
            <p:ph type="title"/>
          </p:nvPr>
        </p:nvSpPr>
        <p:spPr>
          <a:xfrm>
            <a:off x="457200" y="1071546"/>
            <a:ext cx="8229600" cy="3500462"/>
          </a:xfrm>
        </p:spPr>
        <p:txBody>
          <a:bodyPr>
            <a:normAutofit/>
          </a:bodyPr>
          <a:lstStyle/>
          <a:p>
            <a:r>
              <a:rPr lang="tr-TR" dirty="0">
                <a:solidFill>
                  <a:srgbClr val="FF0000"/>
                </a:solidFill>
              </a:rPr>
              <a:t>ANIZ YAKMANIN ZARARLARI NELERDİR?</a:t>
            </a:r>
          </a:p>
        </p:txBody>
      </p:sp>
    </p:spTree>
  </p:cSld>
  <p:clrMapOvr>
    <a:masterClrMapping/>
  </p:clrMapOvr>
  <p:transition>
    <p:wedge/>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898</Words>
  <Application>Microsoft Office PowerPoint</Application>
  <PresentationFormat>Ekran Gösterisi (4:3)</PresentationFormat>
  <Paragraphs>57</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ANIZ YAKMANIN ZARARLARI</vt:lpstr>
      <vt:lpstr>ANIZ NEDİR?</vt:lpstr>
      <vt:lpstr>PowerPoint Sunusu</vt:lpstr>
      <vt:lpstr>Anız Niçin Yakılır?</vt:lpstr>
      <vt:lpstr>PowerPoint Sunusu</vt:lpstr>
      <vt:lpstr>ANIZ YANGINLARI VE NEDENLERİ</vt:lpstr>
      <vt:lpstr>Anız Yakmanın Yararları Nelerdir? </vt:lpstr>
      <vt:lpstr>PowerPoint Sunusu</vt:lpstr>
      <vt:lpstr>ANIZ YAKMANIN ZARARLARI NELERDİR?</vt:lpstr>
      <vt:lpstr> Anız yakmayla toprak verimliliği azalır.  </vt:lpstr>
      <vt:lpstr>PowerPoint Sunusu</vt:lpstr>
      <vt:lpstr>Anız yakma ile toprak canlılarının beslenme ortamı veya besleneceği organik artıklar ortadan kalkar.</vt:lpstr>
      <vt:lpstr>PowerPoint Sunusu</vt:lpstr>
      <vt:lpstr>PowerPoint Sunusu</vt:lpstr>
      <vt:lpstr>Toprak canlıların bıraktığı birçok maddelerle (atık maddeler ve enzimlerle) oluşturulan yaşam ortamı yanarak yok olur</vt:lpstr>
      <vt:lpstr>Anız yakılmadığında toprak yel ile üfürülerek, sel ile süpürülerek erozyona (taşınmaya) uğramaz.</vt:lpstr>
      <vt:lpstr>PowerPoint Sunusu</vt:lpstr>
      <vt:lpstr> Toprak yağmur suları ile taşınır ve toprak içerisinde köklerin açtığı kanallar çöktüğü için su depolanmaz. Tatlı su kaynakları azalır.  </vt:lpstr>
      <vt:lpstr>Doğal denge bozulur. Orman yangınlarının çıkmasına sebep olurlar. </vt:lpstr>
      <vt:lpstr>Anız yakmalarla zaman zaman yerleşim alanları da yanabilmektedir. </vt:lpstr>
      <vt:lpstr>Anızla birlikte çok zaman diğer komşu tarla ve bahçeleri de yakılmaktadır.</vt:lpstr>
      <vt:lpstr>Toprakta bitkilere yarayışlı besin maddelerinin azalması, verimin düşmesi</vt:lpstr>
      <vt:lpstr>SONUÇ </vt:lpstr>
      <vt:lpstr>PowerPoint Sunusu</vt:lpstr>
      <vt:lpstr>PowerPoint Sunusu</vt:lpstr>
      <vt:lpstr>PowerPoint Sunusu</vt:lpstr>
      <vt:lpstr>Çözüm </vt:lpstr>
      <vt:lpstr>PowerPoint Sunusu</vt:lpstr>
      <vt:lpstr>YASAKLARA UYMAYANLAR HAKKINDA</vt:lpstr>
      <vt:lpstr>Ülkemiz, topraklarının, şimdiki ve gelecekteki nesilleri doyuracak ürünü vermesi ve onlara güzel yeşil bir çevre,doğa bırakılması bu olumlu düşüncenin herkesçe benimsenmesine bağlıdır.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ANIZ YAKMANIN ZARARLARI</dc:title>
  <dc:creator>nurbil</dc:creator>
  <cp:lastModifiedBy>Asus</cp:lastModifiedBy>
  <cp:revision>12</cp:revision>
  <dcterms:created xsi:type="dcterms:W3CDTF">2018-05-19T09:41:32Z</dcterms:created>
  <dcterms:modified xsi:type="dcterms:W3CDTF">2018-05-30T13:04:06Z</dcterms:modified>
</cp:coreProperties>
</file>