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3" r:id="rId6"/>
    <p:sldId id="264" r:id="rId7"/>
    <p:sldId id="265" r:id="rId8"/>
    <p:sldId id="260" r:id="rId9"/>
    <p:sldId id="261" r:id="rId10"/>
    <p:sldId id="267" r:id="rId11"/>
    <p:sldId id="268" r:id="rId12"/>
    <p:sldId id="270"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93" r:id="rId35"/>
    <p:sldId id="298" r:id="rId36"/>
    <p:sldId id="299" r:id="rId37"/>
    <p:sldId id="300" r:id="rId38"/>
    <p:sldId id="301" r:id="rId39"/>
    <p:sldId id="302" r:id="rId40"/>
    <p:sldId id="303" r:id="rId41"/>
    <p:sldId id="294"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65857A6-B704-4C7E-B4CA-FECB46B6644C}" type="datetimeFigureOut">
              <a:rPr lang="tr-TR" smtClean="0"/>
              <a:t>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276327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5857A6-B704-4C7E-B4CA-FECB46B6644C}" type="datetimeFigureOut">
              <a:rPr lang="tr-TR" smtClean="0"/>
              <a:t>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17849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5857A6-B704-4C7E-B4CA-FECB46B6644C}" type="datetimeFigureOut">
              <a:rPr lang="tr-TR" smtClean="0"/>
              <a:t>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317489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7469777" cy="383812"/>
          </a:xfrm>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838200" y="1250858"/>
            <a:ext cx="10515600" cy="456646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5857A6-B704-4C7E-B4CA-FECB46B6644C}" type="datetimeFigureOut">
              <a:rPr lang="tr-TR" smtClean="0"/>
              <a:t>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36901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65857A6-B704-4C7E-B4CA-FECB46B6644C}" type="datetimeFigureOut">
              <a:rPr lang="tr-TR" smtClean="0"/>
              <a:t>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121545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65857A6-B704-4C7E-B4CA-FECB46B6644C}" type="datetimeFigureOut">
              <a:rPr lang="tr-TR" smtClean="0"/>
              <a:t>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8363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65857A6-B704-4C7E-B4CA-FECB46B6644C}" type="datetimeFigureOut">
              <a:rPr lang="tr-TR" smtClean="0"/>
              <a:t>3.04.2019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268066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65857A6-B704-4C7E-B4CA-FECB46B6644C}" type="datetimeFigureOut">
              <a:rPr lang="tr-TR" smtClean="0"/>
              <a:t>3.04.2019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10664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5857A6-B704-4C7E-B4CA-FECB46B6644C}" type="datetimeFigureOut">
              <a:rPr lang="tr-TR" smtClean="0"/>
              <a:t>3.04.2019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199552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65857A6-B704-4C7E-B4CA-FECB46B6644C}" type="datetimeFigureOut">
              <a:rPr lang="tr-TR" smtClean="0"/>
              <a:t>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422658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65857A6-B704-4C7E-B4CA-FECB46B6644C}" type="datetimeFigureOut">
              <a:rPr lang="tr-TR" smtClean="0"/>
              <a:t>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D2734A-3978-4AE1-A20C-F4AC672EFD92}" type="slidenum">
              <a:rPr lang="tr-TR" smtClean="0"/>
              <a:t>‹#›</a:t>
            </a:fld>
            <a:endParaRPr lang="tr-TR"/>
          </a:p>
        </p:txBody>
      </p:sp>
    </p:spTree>
    <p:extLst>
      <p:ext uri="{BB962C8B-B14F-4D97-AF65-F5344CB8AC3E}">
        <p14:creationId xmlns:p14="http://schemas.microsoft.com/office/powerpoint/2010/main" val="63463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57A6-B704-4C7E-B4CA-FECB46B6644C}" type="datetimeFigureOut">
              <a:rPr lang="tr-TR" smtClean="0"/>
              <a:t>3.04.2019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2734A-3978-4AE1-A20C-F4AC672EFD92}" type="slidenum">
              <a:rPr lang="tr-TR" smtClean="0"/>
              <a:t>‹#›</a:t>
            </a:fld>
            <a:endParaRPr lang="tr-TR"/>
          </a:p>
        </p:txBody>
      </p:sp>
      <p:pic>
        <p:nvPicPr>
          <p:cNvPr id="7" name="İçerik Yer Tutucusu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16496" y="124976"/>
            <a:ext cx="1193856" cy="1193856"/>
          </a:xfrm>
          <a:prstGeom prst="rect">
            <a:avLst/>
          </a:prstGeom>
        </p:spPr>
      </p:pic>
      <p:pic>
        <p:nvPicPr>
          <p:cNvPr id="9" name="İçerik Yer Tutucusu 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1648" y="0"/>
            <a:ext cx="9370736" cy="13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79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1327" y="1707198"/>
            <a:ext cx="11887199" cy="3935434"/>
          </a:xfrm>
        </p:spPr>
        <p:txBody>
          <a:bodyPr>
            <a:normAutofit/>
          </a:bodyPr>
          <a:lstStyle/>
          <a:p>
            <a:pPr>
              <a:lnSpc>
                <a:spcPct val="100000"/>
              </a:lnSpc>
            </a:pPr>
            <a:r>
              <a:rPr lang="tr-TR" b="1" i="1" dirty="0" smtClean="0">
                <a:solidFill>
                  <a:srgbClr val="FF0000"/>
                </a:solidFill>
              </a:rPr>
              <a:t>2018-2019 </a:t>
            </a:r>
            <a:r>
              <a:rPr lang="tr-TR" b="1" i="1" dirty="0">
                <a:solidFill>
                  <a:srgbClr val="FF0000"/>
                </a:solidFill>
              </a:rPr>
              <a:t>EĞİTİM ÖĞRETİM </a:t>
            </a:r>
            <a:r>
              <a:rPr lang="tr-TR" b="1" i="1" dirty="0" smtClean="0">
                <a:solidFill>
                  <a:srgbClr val="FF0000"/>
                </a:solidFill>
              </a:rPr>
              <a:t>YILI</a:t>
            </a:r>
            <a:br>
              <a:rPr lang="tr-TR" b="1" i="1" dirty="0" smtClean="0">
                <a:solidFill>
                  <a:srgbClr val="FF0000"/>
                </a:solidFill>
              </a:rPr>
            </a:br>
            <a:r>
              <a:rPr lang="tr-TR" b="1" i="1" dirty="0" smtClean="0">
                <a:solidFill>
                  <a:srgbClr val="FF0000"/>
                </a:solidFill>
              </a:rPr>
              <a:t> </a:t>
            </a:r>
            <a:r>
              <a:rPr lang="tr-TR" b="1" i="1" dirty="0">
                <a:solidFill>
                  <a:srgbClr val="FF0000"/>
                </a:solidFill>
              </a:rPr>
              <a:t>AÇIK ÖĞRETİM KURUMLARI </a:t>
            </a:r>
            <a:r>
              <a:rPr lang="tr-TR" b="1" i="1" dirty="0" smtClean="0">
                <a:solidFill>
                  <a:srgbClr val="FF0000"/>
                </a:solidFill>
              </a:rPr>
              <a:t/>
            </a:r>
            <a:br>
              <a:rPr lang="tr-TR" b="1" i="1" dirty="0" smtClean="0">
                <a:solidFill>
                  <a:srgbClr val="FF0000"/>
                </a:solidFill>
              </a:rPr>
            </a:br>
            <a:r>
              <a:rPr lang="tr-TR" b="1" i="1" dirty="0" smtClean="0">
                <a:solidFill>
                  <a:srgbClr val="FF0000"/>
                </a:solidFill>
              </a:rPr>
              <a:t>2</a:t>
            </a:r>
            <a:r>
              <a:rPr lang="tr-TR" b="1" i="1" dirty="0">
                <a:solidFill>
                  <a:srgbClr val="FF0000"/>
                </a:solidFill>
              </a:rPr>
              <a:t>. DÖNEM SINAVINDA </a:t>
            </a:r>
            <a:r>
              <a:rPr lang="tr-TR" b="1" i="1" dirty="0" smtClean="0">
                <a:solidFill>
                  <a:srgbClr val="FF0000"/>
                </a:solidFill>
              </a:rPr>
              <a:t/>
            </a:r>
            <a:br>
              <a:rPr lang="tr-TR" b="1" i="1" dirty="0" smtClean="0">
                <a:solidFill>
                  <a:srgbClr val="FF0000"/>
                </a:solidFill>
              </a:rPr>
            </a:br>
            <a:r>
              <a:rPr lang="tr-TR" b="1" i="1" dirty="0" smtClean="0">
                <a:solidFill>
                  <a:srgbClr val="FF0000"/>
                </a:solidFill>
              </a:rPr>
              <a:t>DİKKAT </a:t>
            </a:r>
            <a:r>
              <a:rPr lang="tr-TR" b="1" i="1" dirty="0">
                <a:solidFill>
                  <a:srgbClr val="FF0000"/>
                </a:solidFill>
              </a:rPr>
              <a:t>EDİLECEK HUSUSLAR </a:t>
            </a:r>
            <a:endParaRPr lang="tr-TR" dirty="0">
              <a:solidFill>
                <a:srgbClr val="FF0000"/>
              </a:solidFill>
            </a:endParaRPr>
          </a:p>
        </p:txBody>
      </p:sp>
      <p:grpSp>
        <p:nvGrpSpPr>
          <p:cNvPr id="8" name="Grup 7"/>
          <p:cNvGrpSpPr/>
          <p:nvPr/>
        </p:nvGrpSpPr>
        <p:grpSpPr>
          <a:xfrm>
            <a:off x="0" y="0"/>
            <a:ext cx="12205445" cy="6858000"/>
            <a:chOff x="-10084" y="0"/>
            <a:chExt cx="9154084" cy="514350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20088" t="72074"/>
            <a:stretch/>
          </p:blipFill>
          <p:spPr>
            <a:xfrm>
              <a:off x="1828801" y="4186237"/>
              <a:ext cx="7315199" cy="957263"/>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b="93748"/>
            <a:stretch/>
          </p:blipFill>
          <p:spPr>
            <a:xfrm>
              <a:off x="-10084" y="0"/>
              <a:ext cx="9154083" cy="214313"/>
            </a:xfrm>
            <a:prstGeom prst="rect">
              <a:avLst/>
            </a:prstGeom>
          </p:spPr>
        </p:pic>
        <p:pic>
          <p:nvPicPr>
            <p:cNvPr id="11" name="Resim 10"/>
            <p:cNvPicPr>
              <a:picLocks noChangeAspect="1"/>
            </p:cNvPicPr>
            <p:nvPr/>
          </p:nvPicPr>
          <p:blipFill rotWithShape="1">
            <a:blip r:embed="rId4" cstate="print">
              <a:extLst>
                <a:ext uri="{28A0092B-C50C-407E-A947-70E740481C1C}">
                  <a14:useLocalDpi xmlns:a14="http://schemas.microsoft.com/office/drawing/2010/main" val="0"/>
                </a:ext>
              </a:extLst>
            </a:blip>
            <a:srcRect l="20088" t="7259" r="21643" b="26884"/>
            <a:stretch/>
          </p:blipFill>
          <p:spPr>
            <a:xfrm>
              <a:off x="12502" y="4336587"/>
              <a:ext cx="1816298" cy="768683"/>
            </a:xfrm>
            <a:prstGeom prst="rect">
              <a:avLst/>
            </a:prstGeom>
          </p:spPr>
        </p:pic>
      </p:grpSp>
    </p:spTree>
    <p:extLst>
      <p:ext uri="{BB962C8B-B14F-4D97-AF65-F5344CB8AC3E}">
        <p14:creationId xmlns:p14="http://schemas.microsoft.com/office/powerpoint/2010/main" val="194994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pic>
        <p:nvPicPr>
          <p:cNvPr id="4" name="Resim 3"/>
          <p:cNvPicPr>
            <a:picLocks noChangeAspect="1"/>
          </p:cNvPicPr>
          <p:nvPr/>
        </p:nvPicPr>
        <p:blipFill rotWithShape="1">
          <a:blip r:embed="rId2"/>
          <a:srcRect l="10208" r="10313"/>
          <a:stretch/>
        </p:blipFill>
        <p:spPr>
          <a:xfrm>
            <a:off x="0" y="-1"/>
            <a:ext cx="12192000" cy="6858001"/>
          </a:xfrm>
          <a:prstGeom prst="rect">
            <a:avLst/>
          </a:prstGeom>
        </p:spPr>
      </p:pic>
      <p:sp>
        <p:nvSpPr>
          <p:cNvPr id="7" name="Dikdörtgen 6"/>
          <p:cNvSpPr/>
          <p:nvPr/>
        </p:nvSpPr>
        <p:spPr>
          <a:xfrm>
            <a:off x="1036542" y="1566951"/>
            <a:ext cx="3536546" cy="1862048"/>
          </a:xfrm>
          <a:prstGeom prst="rect">
            <a:avLst/>
          </a:prstGeom>
          <a:noFill/>
        </p:spPr>
        <p:txBody>
          <a:bodyPr wrap="none" lIns="91440" tIns="45720" rIns="91440" bIns="45720">
            <a:spAutoFit/>
          </a:bodyPr>
          <a:lstStyle/>
          <a:p>
            <a:pPr algn="ctr"/>
            <a:r>
              <a:rPr lang="tr-TR" sz="11500" b="0" cap="none" spc="0" dirty="0" smtClean="0">
                <a:ln w="0"/>
                <a:solidFill>
                  <a:schemeClr val="tx1"/>
                </a:solidFill>
                <a:effectLst>
                  <a:outerShdw blurRad="38100" dist="19050" dir="2700000" algn="tl" rotWithShape="0">
                    <a:schemeClr val="dk1">
                      <a:alpha val="40000"/>
                    </a:schemeClr>
                  </a:outerShdw>
                </a:effectLst>
              </a:rPr>
              <a:t>EK - 1</a:t>
            </a:r>
            <a:endParaRPr lang="tr-TR" sz="11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29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30729" t="2963" r="30834" b="2963"/>
          <a:stretch/>
        </p:blipFill>
        <p:spPr>
          <a:xfrm>
            <a:off x="4015162" y="-45482"/>
            <a:ext cx="5014538" cy="6903482"/>
          </a:xfrm>
          <a:prstGeom prst="rect">
            <a:avLst/>
          </a:prstGeom>
        </p:spPr>
      </p:pic>
      <p:sp>
        <p:nvSpPr>
          <p:cNvPr id="8" name="Dikdörtgen 7"/>
          <p:cNvSpPr/>
          <p:nvPr/>
        </p:nvSpPr>
        <p:spPr>
          <a:xfrm>
            <a:off x="935755" y="2944594"/>
            <a:ext cx="2281394" cy="1200329"/>
          </a:xfrm>
          <a:prstGeom prst="rect">
            <a:avLst/>
          </a:prstGeom>
          <a:noFill/>
        </p:spPr>
        <p:txBody>
          <a:bodyPr wrap="none" lIns="91440" tIns="45720" rIns="91440" bIns="45720">
            <a:spAutoFit/>
          </a:bodyPr>
          <a:lstStyle/>
          <a:p>
            <a:pPr algn="ctr"/>
            <a:r>
              <a:rPr lang="tr-TR" sz="7200" b="0" cap="none" spc="0" dirty="0" smtClean="0">
                <a:ln w="0"/>
                <a:solidFill>
                  <a:schemeClr val="tx1"/>
                </a:solidFill>
                <a:effectLst>
                  <a:outerShdw blurRad="38100" dist="19050" dir="2700000" algn="tl" rotWithShape="0">
                    <a:schemeClr val="dk1">
                      <a:alpha val="40000"/>
                    </a:schemeClr>
                  </a:outerShdw>
                </a:effectLst>
              </a:rPr>
              <a:t>EK - 4</a:t>
            </a:r>
            <a:endParaRPr lang="tr-TR" sz="7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848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1327" y="1623321"/>
            <a:ext cx="11887199" cy="3384108"/>
          </a:xfrm>
        </p:spPr>
        <p:txBody>
          <a:bodyPr anchor="ctr">
            <a:normAutofit/>
          </a:bodyPr>
          <a:lstStyle/>
          <a:p>
            <a:pPr>
              <a:lnSpc>
                <a:spcPct val="100000"/>
              </a:lnSpc>
            </a:pPr>
            <a:r>
              <a:rPr lang="tr-TR" sz="6600" b="1" dirty="0" smtClean="0">
                <a:solidFill>
                  <a:srgbClr val="FF0000"/>
                </a:solidFill>
              </a:rPr>
              <a:t>BİNA SINAV KOMİSYONUNUN YAPACAĞI İŞLER VE DİKKAT EDECEĞİ HUSUSLAR</a:t>
            </a:r>
            <a:endParaRPr lang="tr-TR" sz="6600" dirty="0">
              <a:solidFill>
                <a:srgbClr val="FF0000"/>
              </a:solidFill>
            </a:endParaRPr>
          </a:p>
        </p:txBody>
      </p:sp>
    </p:spTree>
    <p:extLst>
      <p:ext uri="{BB962C8B-B14F-4D97-AF65-F5344CB8AC3E}">
        <p14:creationId xmlns:p14="http://schemas.microsoft.com/office/powerpoint/2010/main" val="738196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a:xfrm>
            <a:off x="278675" y="1181190"/>
            <a:ext cx="11564983" cy="4566467"/>
          </a:xfrm>
        </p:spPr>
        <p:txBody>
          <a:bodyPr>
            <a:noAutofit/>
          </a:bodyPr>
          <a:lstStyle/>
          <a:p>
            <a:pPr marL="0" indent="0" algn="just">
              <a:buNone/>
            </a:pPr>
            <a:r>
              <a:rPr lang="tr-TR" sz="2000" dirty="0" smtClean="0"/>
              <a:t>Öğrencilerin </a:t>
            </a:r>
            <a:r>
              <a:rPr lang="tr-TR" sz="2000" dirty="0"/>
              <a:t>sınavının geçersiz sayılmaması için salon başkanlarına EK-1’de yer alan “ Cevap Kâğıdı Kullanımında Dikkat Edilecek Hususlar” ve EK-4 dokümanı çıktıları birlikte verilerek sınav öncesinde öğrencilere bu doküman hakkında açıklama yapılması sağlanacaktır </a:t>
            </a:r>
          </a:p>
          <a:p>
            <a:pPr marL="0" indent="0" algn="just">
              <a:buNone/>
            </a:pPr>
            <a:r>
              <a:rPr lang="tr-TR" sz="2000" dirty="0"/>
              <a:t>-Bina sınav komisyonu başkanı, bölge sınav yürütme komisyonunun sınavla ilgili yapacağı toplantıya katılır. </a:t>
            </a:r>
          </a:p>
          <a:p>
            <a:pPr marL="0" indent="0" algn="just">
              <a:buNone/>
            </a:pPr>
            <a:r>
              <a:rPr lang="tr-TR" sz="2000" dirty="0"/>
              <a:t>-Toplantıda görüşülen hususlar ve alınan kararlara göre okulda sınav planlamasını ve organizasyonunu yapar. </a:t>
            </a:r>
          </a:p>
          <a:p>
            <a:pPr marL="0" indent="0" algn="just">
              <a:buNone/>
            </a:pPr>
            <a:r>
              <a:rPr lang="tr-TR" sz="2000" dirty="0"/>
              <a:t>-1 (bir) </a:t>
            </a:r>
            <a:r>
              <a:rPr lang="tr-TR" sz="2000" dirty="0" err="1"/>
              <a:t>nolu</a:t>
            </a:r>
            <a:r>
              <a:rPr lang="tr-TR" sz="2000" dirty="0"/>
              <a:t> salon zemin kattan başlamak suretiyle sınav salonlarının ve 1 (bir) </a:t>
            </a:r>
            <a:r>
              <a:rPr lang="tr-TR" sz="2000" dirty="0" err="1"/>
              <a:t>nolu</a:t>
            </a:r>
            <a:r>
              <a:rPr lang="tr-TR" sz="2000" dirty="0"/>
              <a:t> sırayı öğretmen masasının önünden başlatarak S kuralı gereğince kapıya doğru devam eden sınav sıralarının sınavdan 1 (bir) gün önce hazır duruma gelmesini sağlar ve sınav süresince salonları kontrol eder. </a:t>
            </a:r>
          </a:p>
          <a:p>
            <a:pPr marL="0" indent="0" algn="just">
              <a:buNone/>
            </a:pPr>
            <a:r>
              <a:rPr lang="tr-TR" sz="2000" dirty="0"/>
              <a:t>Bina sınav komisyonunca salonların yerleştirilmesi yapılırken, okullara önceden gönderilen salon öğrenci yoklama listesinde belirtilen Alacağı Hizmet bölümünde </a:t>
            </a:r>
            <a:r>
              <a:rPr lang="tr-TR" sz="2000" b="1" dirty="0"/>
              <a:t>"Alt Kat Salonlarda Sınav Hizmeti" </a:t>
            </a:r>
            <a:r>
              <a:rPr lang="tr-TR" sz="2000" dirty="0"/>
              <a:t>yazan salonları öncelikli olarak </a:t>
            </a:r>
            <a:r>
              <a:rPr lang="tr-TR" sz="2000" b="1" dirty="0"/>
              <a:t>giriş kattan </a:t>
            </a:r>
            <a:r>
              <a:rPr lang="tr-TR" sz="2000" dirty="0"/>
              <a:t>başlayarak yerleştirecek, daha sonra “</a:t>
            </a:r>
            <a:r>
              <a:rPr lang="tr-TR" sz="2000" b="1" dirty="0"/>
              <a:t>Tek Kişilik Salon Hizmeti” </a:t>
            </a:r>
            <a:r>
              <a:rPr lang="tr-TR" sz="2000" dirty="0"/>
              <a:t>yazan salonlar kullanılarak diğer salonların yerleştirilmesi yapılacaktır. </a:t>
            </a:r>
          </a:p>
          <a:p>
            <a:pPr marL="0" indent="0" algn="just">
              <a:buNone/>
            </a:pPr>
            <a:r>
              <a:rPr lang="tr-TR" sz="2000" dirty="0"/>
              <a:t>- Salon görevlileri ile sınav başlamadan en az bir saat önce toplantı yaparak, görev ve sorumluluklarını açıklar. Toplantıya katılmayan salon görevlisinin yerine yedek gözetmenlerden görevlendirme yapar. </a:t>
            </a:r>
            <a:endParaRPr lang="tr-TR" sz="2000" dirty="0"/>
          </a:p>
        </p:txBody>
      </p:sp>
    </p:spTree>
    <p:extLst>
      <p:ext uri="{BB962C8B-B14F-4D97-AF65-F5344CB8AC3E}">
        <p14:creationId xmlns:p14="http://schemas.microsoft.com/office/powerpoint/2010/main" val="230330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7469777" cy="505731"/>
          </a:xfrm>
        </p:spPr>
        <p:txBody>
          <a:bodyPr>
            <a:noAutofit/>
          </a:bodyPr>
          <a:lstStyle/>
          <a:p>
            <a:r>
              <a:rPr lang="tr-TR" sz="3200" b="1" dirty="0" smtClean="0">
                <a:solidFill>
                  <a:srgbClr val="FF0000"/>
                </a:solidFill>
              </a:rPr>
              <a:t>YEDEK GÖZETMENİN GÖREVLERİ</a:t>
            </a:r>
            <a:endParaRPr lang="tr-TR" sz="3200"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0" indent="0">
              <a:buNone/>
            </a:pPr>
            <a:r>
              <a:rPr lang="tr-TR" dirty="0"/>
              <a:t>1) Sınav salonunda görevli öğretmenler ile bina sınav komisyonu arasındaki irtibatı sağlar. </a:t>
            </a:r>
          </a:p>
          <a:p>
            <a:pPr marL="0" indent="0">
              <a:buNone/>
            </a:pPr>
            <a:r>
              <a:rPr lang="tr-TR" dirty="0"/>
              <a:t>2) Sağlık nedeni ile tuvalet ihtiyacı olan öğrencilere refakat eder (sağlık kurulu raporu ibraz edilecektir). </a:t>
            </a:r>
          </a:p>
          <a:p>
            <a:pPr marL="0" indent="0">
              <a:buNone/>
            </a:pPr>
            <a:r>
              <a:rPr lang="tr-TR" dirty="0"/>
              <a:t>3) Sınav görevi bulunmayan personel ile kişilerin bina ve katlarda bulunmamasını sağlar. </a:t>
            </a:r>
          </a:p>
          <a:p>
            <a:pPr marL="0" indent="0">
              <a:buNone/>
            </a:pPr>
            <a:r>
              <a:rPr lang="tr-TR" dirty="0"/>
              <a:t>4)Bina sınav komisyon başkanının vereceği diğer görevleri yapar. </a:t>
            </a:r>
          </a:p>
          <a:p>
            <a:pPr marL="0" indent="0">
              <a:buNone/>
            </a:pPr>
            <a:r>
              <a:rPr lang="tr-TR" dirty="0"/>
              <a:t>-Toplantıya katılmayan, görevine geç gelen ve cep telefonu ile sınava girmekte ısrar eden salon görevlisine (yedek gözetmen dâhil) görev vermez. Bu salon görevlisini tutanakla belirleyerek bölge sınav yürütme komisyonuna bildirir. </a:t>
            </a:r>
          </a:p>
          <a:p>
            <a:pPr marL="0" indent="0">
              <a:buNone/>
            </a:pPr>
            <a:r>
              <a:rPr lang="tr-TR" dirty="0"/>
              <a:t>-Sınav görevlilerine ait görev kartının, sınav süresince görevlilerin üzerinde bulunmasını sağlar. </a:t>
            </a:r>
            <a:endParaRPr lang="tr-TR" dirty="0"/>
          </a:p>
        </p:txBody>
      </p:sp>
    </p:spTree>
    <p:extLst>
      <p:ext uri="{BB962C8B-B14F-4D97-AF65-F5344CB8AC3E}">
        <p14:creationId xmlns:p14="http://schemas.microsoft.com/office/powerpoint/2010/main" val="393020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p:txBody>
          <a:bodyPr>
            <a:normAutofit fontScale="92500"/>
          </a:bodyPr>
          <a:lstStyle/>
          <a:p>
            <a:pPr marL="0" indent="0">
              <a:buNone/>
            </a:pPr>
            <a:r>
              <a:rPr lang="tr-TR" dirty="0"/>
              <a:t>-Sınav günü, sınav evrak kutularını/çantalarını il/ilçe içi sınav kuryesinden tutanakla teslim alır. Sınavın başlamasına yarım saat kala sınav güvenlik kutularını açıp içindeki sınav güvenlik poşetlerini sayarak kontrol eder, sorun varsa bölge sınav yürütme komisyonunun talimatına göre işlem yapar. </a:t>
            </a:r>
          </a:p>
          <a:p>
            <a:pPr marL="0" indent="0">
              <a:buNone/>
            </a:pPr>
            <a:r>
              <a:rPr lang="tr-TR" dirty="0"/>
              <a:t>-Soru kitapçığı, cevap kâğıdı ve salon öğrenci yoklama listelerinin bulunduğu sınav güvenlik poşetlerini salon başkanlarına imza karşılığında teslim eder. </a:t>
            </a:r>
          </a:p>
          <a:p>
            <a:pPr marL="0" indent="0">
              <a:buNone/>
            </a:pPr>
            <a:r>
              <a:rPr lang="tr-TR" dirty="0"/>
              <a:t>-Öğrencileri güvenlik görevlileri ile iş birliği içerisinde sınav binasına alır. </a:t>
            </a:r>
          </a:p>
          <a:p>
            <a:pPr marL="0" indent="0">
              <a:buNone/>
            </a:pPr>
            <a:r>
              <a:rPr lang="tr-TR" dirty="0"/>
              <a:t>-Öğrencileri binaya geçerli kimlik belgesi (15 yaşını dolduran öğrencilerde fotoğraflı olmak şartıyla T.C. kimlik numaralı nüfus cüzdanı, geçerlik süresi devam eden pasaport veya sürücü belgesi) ile sınav giriş belgesini kontrol ederek alır. Geçerli kimlik belgesi ibraz edemeyen öğrencileri sınava almaz. </a:t>
            </a:r>
            <a:endParaRPr lang="tr-TR" dirty="0"/>
          </a:p>
        </p:txBody>
      </p:sp>
    </p:spTree>
    <p:extLst>
      <p:ext uri="{BB962C8B-B14F-4D97-AF65-F5344CB8AC3E}">
        <p14:creationId xmlns:p14="http://schemas.microsoft.com/office/powerpoint/2010/main" val="99849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1900" dirty="0"/>
              <a:t>-Sınav giriş belgesi olmayan öğrencileri, mağdur olmamaları için salon öğrenci yoklama listesinden kontrol ederek sınavlara alır. </a:t>
            </a:r>
          </a:p>
          <a:p>
            <a:pPr marL="0" indent="0">
              <a:buNone/>
            </a:pPr>
            <a:r>
              <a:rPr lang="tr-TR" sz="1900" dirty="0"/>
              <a:t>-Sınav başladıktan sonra ilk 15 dakika içerisinde sınav binasına gelen öğrencilerin sınava katılmalarını sağlar. Bu öğrencilere ek süre verilmez. İlk 15 dakikadan sonra gelen öğrencileri sınav binasına almaz. Sınav güvenliğinin sağlanması için ilk 30 dakikadan önce ve son 15 dakika içinde hiçbir öğrenciyi dışarı çıkarmaz. </a:t>
            </a:r>
          </a:p>
          <a:p>
            <a:pPr marL="0" indent="0">
              <a:buNone/>
            </a:pPr>
            <a:r>
              <a:rPr lang="tr-TR" sz="1900" dirty="0"/>
              <a:t>- Kullanımı doktor raporu ile belirlenen hasta veya engellilere ait cihazlar (işitme cihazı, insülin pompası, şeker ölçüm cihazı ve benzeri) hariç sınava; çanta, cep telefonu, saat, kablosuz iletişim sağlayan cihazlar ve kulaklık, kolye, küpe, bilezik, yüzük, broş ve benzeri eşyalar ile her türlü elektronik ve/veya mekanik cihazlarla, depolama kayıt ve veri aktarma cihazları, </a:t>
            </a:r>
            <a:r>
              <a:rPr lang="tr-TR" sz="1900" dirty="0" err="1"/>
              <a:t>databank</a:t>
            </a:r>
            <a:r>
              <a:rPr lang="tr-TR" sz="1900" dirty="0"/>
              <a:t> sözlük, hesap makinesi, kâğıt, kitap, defter, not defteri vb. dokümanlar, pergel, açıölçer, cetvel vb. araçlar, ruhsatlı veya resmî amaçlı olsa bile silah ve silah yerine geçebilecek nesneler bulunan öğrencileri sınav binasına almaz. </a:t>
            </a:r>
          </a:p>
          <a:p>
            <a:pPr marL="0" indent="0">
              <a:buNone/>
            </a:pPr>
            <a:r>
              <a:rPr lang="tr-TR" sz="1900" dirty="0"/>
              <a:t>- Sınav süresince, görevliler dışındaki kişilerin binaya girmesine izin vermez. </a:t>
            </a:r>
          </a:p>
          <a:p>
            <a:pPr marL="0" indent="0">
              <a:buNone/>
            </a:pPr>
            <a:r>
              <a:rPr lang="tr-TR" sz="1900" dirty="0"/>
              <a:t>- Bütün sınav salonlarında sınavın aynı saatte başlamasını ve Açık Öğretim Lisesi, Mesleki Açık Öğretim Lisesi, Açık Öğretim İmam Hatip Lisesi için 180 dk. Açık Öğretim Ortaokulu için 150 dk. sonunda bitmesini sağlar. </a:t>
            </a:r>
            <a:endParaRPr lang="tr-TR" sz="1900" dirty="0"/>
          </a:p>
        </p:txBody>
      </p:sp>
    </p:spTree>
    <p:extLst>
      <p:ext uri="{BB962C8B-B14F-4D97-AF65-F5344CB8AC3E}">
        <p14:creationId xmlns:p14="http://schemas.microsoft.com/office/powerpoint/2010/main" val="42901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777240" y="1224732"/>
            <a:ext cx="10779034" cy="4566467"/>
          </a:xfrm>
        </p:spPr>
        <p:txBody>
          <a:bodyPr>
            <a:noAutofit/>
          </a:bodyPr>
          <a:lstStyle/>
          <a:p>
            <a:pPr marL="0" indent="0">
              <a:buNone/>
            </a:pPr>
            <a:r>
              <a:rPr lang="tr-TR" sz="2000" dirty="0"/>
              <a:t>-Sınav sırasında gerekmedikçe yedek sınav evrakını kesinlikle açmaz ve yedek sınav güvenlik poşetini bina sınav komisyonunun bulunduğu yerde muhafaza eder. </a:t>
            </a:r>
          </a:p>
          <a:p>
            <a:pPr marL="0" indent="0">
              <a:buNone/>
            </a:pPr>
            <a:r>
              <a:rPr lang="tr-TR" sz="2000" dirty="0"/>
              <a:t>-Yedek sınav evrakı hiçbir şekilde fotokopi ile çoğaltılamaz ve kullanılamaz. </a:t>
            </a:r>
          </a:p>
          <a:p>
            <a:pPr marL="0" indent="0">
              <a:buNone/>
            </a:pPr>
            <a:r>
              <a:rPr lang="tr-TR" sz="2000" dirty="0"/>
              <a:t>-Öğrenciler yedek salonda sınava alınmışlar ise, cevap kâğıdı üzerinde bulunan </a:t>
            </a:r>
            <a:r>
              <a:rPr lang="tr-TR" sz="2000" b="1" dirty="0"/>
              <a:t>ADAY BİLGİLERİ, T.C. KİMLİK NO </a:t>
            </a:r>
            <a:r>
              <a:rPr lang="tr-TR" sz="2000" dirty="0"/>
              <a:t>ve seçtiği derslerin </a:t>
            </a:r>
            <a:r>
              <a:rPr lang="tr-TR" sz="2000" b="1" dirty="0"/>
              <a:t>DERS KODLARI </a:t>
            </a:r>
            <a:r>
              <a:rPr lang="tr-TR" sz="2000" dirty="0"/>
              <a:t>bölümünün sınav giriş belgesindeki bilgilere göre tam olarak yazılıp kodlandığının salon görevlileri tarafından kontrol edileceğini söyler. </a:t>
            </a:r>
          </a:p>
          <a:p>
            <a:pPr marL="0" indent="0">
              <a:buNone/>
            </a:pPr>
            <a:r>
              <a:rPr lang="tr-TR" sz="2000" dirty="0"/>
              <a:t>-</a:t>
            </a:r>
            <a:r>
              <a:rPr lang="tr-TR" sz="2000" b="1" dirty="0"/>
              <a:t>Tek kişilik salonlarda öğrenci sınava gelmedi ise sınav evrakının bulunduğu sınav güvenlik poşeti açılmayacak salon görevlilerince tutanak düzenlenecek ve bu tutanak bina sınav komisyonu tarafından da imzalanacaktır. Bu hususu özellikle tek kişilik salonlarda görevli olan salon görevlilerine bildirir. </a:t>
            </a:r>
            <a:endParaRPr lang="tr-TR" sz="2000" dirty="0"/>
          </a:p>
          <a:p>
            <a:pPr marL="0" indent="0">
              <a:buNone/>
            </a:pPr>
            <a:r>
              <a:rPr lang="tr-TR" sz="2000" dirty="0"/>
              <a:t>-Bina sınav komisyonu tarafından zaruri durumlarda yedek sınav güvenlik poşeti açılmış ise EK-2’de yer alan sınav öncesi/sonrası tutanağını düzenler. Bina bilgileri, yedek sınav evrakının açılış saati, nedeni ve kaç adet sınav evrakı kullanıldığını açıkça belirtir. Tutanağı bina sınav komisyonu olarak imza altına alır ve yedek sınav güvenlik poşetine koyarak sınav evrak kutularına/çantalarına yerleştirir. </a:t>
            </a:r>
            <a:endParaRPr lang="tr-TR" sz="2000" dirty="0"/>
          </a:p>
        </p:txBody>
      </p:sp>
    </p:spTree>
    <p:extLst>
      <p:ext uri="{BB962C8B-B14F-4D97-AF65-F5344CB8AC3E}">
        <p14:creationId xmlns:p14="http://schemas.microsoft.com/office/powerpoint/2010/main" val="219213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000" dirty="0"/>
              <a:t>-Sınav sırasında, sınavın akışını bozmayacak şekilde salon görevlilerini kontrol eder, gerektiğinde uyarır, sınavın sorunsuz yapılmasını sağlar. </a:t>
            </a:r>
          </a:p>
          <a:p>
            <a:pPr marL="0" indent="0">
              <a:buNone/>
            </a:pPr>
            <a:r>
              <a:rPr lang="tr-TR" sz="2000" dirty="0"/>
              <a:t>-Sınavın bitiminden sonra salon başkanları tarafından getirilen ve içinde cevap kâğıtları, salon öğrenci yoklama listeleri, varsa diğer sınav evrakının (tutanak ve benzeri) bulunduğu ağzı kapatılmış sınav güvenlik poşetlerini ve sınav güvenlik poşeti dışında getirilen soru kitapçıklarını imza karşılığı teslim alır. Soru kitapçıkları son oturum bittikten sonra isteyen öğrencilere dağıtılabilir. </a:t>
            </a:r>
          </a:p>
          <a:p>
            <a:pPr marL="0" indent="0">
              <a:buNone/>
            </a:pPr>
            <a:r>
              <a:rPr lang="tr-TR" sz="2000" dirty="0"/>
              <a:t>-Sınav evrakı, kutusu, güvenlik poşeti ve sınav güvenliği ve benzeri ile ilgili konular hakkında hazırlanması gereken tutanaklar için EK-2’de yer alan sınav öncesi / sınav sonrası tutanağın kullanılmasını sağlar. </a:t>
            </a:r>
          </a:p>
          <a:p>
            <a:pPr marL="0" indent="0">
              <a:buNone/>
            </a:pPr>
            <a:r>
              <a:rPr lang="tr-TR" sz="2000" dirty="0"/>
              <a:t>-Sınav sonunda düzenlenen ve onaylanan sınav güvenlik poşeti teslim tutanağının sınav güvenlik kutusuna konulmasını sağlar. </a:t>
            </a:r>
          </a:p>
          <a:p>
            <a:pPr marL="0" indent="0">
              <a:buNone/>
            </a:pPr>
            <a:r>
              <a:rPr lang="tr-TR" sz="2000" dirty="0"/>
              <a:t>-Kapatılan sınav güvenlik kutusu hiçbir sebeple tekrar açılamaz. </a:t>
            </a:r>
          </a:p>
          <a:p>
            <a:pPr marL="0" indent="0">
              <a:buNone/>
            </a:pPr>
            <a:r>
              <a:rPr lang="tr-TR" sz="2000" dirty="0"/>
              <a:t>-Sınav güvenlik poşetlerini, sınav evrak kutularına/çantalarına koyarak güvenlik kilidi ile kilitleyip il/ilçe içi sınav evrakı nakil görevlisine teslim eder. </a:t>
            </a:r>
            <a:endParaRPr lang="tr-TR" sz="2000" dirty="0"/>
          </a:p>
        </p:txBody>
      </p:sp>
    </p:spTree>
    <p:extLst>
      <p:ext uri="{BB962C8B-B14F-4D97-AF65-F5344CB8AC3E}">
        <p14:creationId xmlns:p14="http://schemas.microsoft.com/office/powerpoint/2010/main" val="67816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000" b="1" dirty="0"/>
              <a:t>II. Salon Görevlilerinin Yapacağı İşler ve Dikkat Edeceği Hususlar: </a:t>
            </a:r>
            <a:endParaRPr lang="tr-TR" sz="2000" dirty="0"/>
          </a:p>
          <a:p>
            <a:pPr marL="0" indent="0">
              <a:buNone/>
            </a:pPr>
            <a:r>
              <a:rPr lang="tr-TR" sz="2000" b="1" dirty="0"/>
              <a:t>A) Sınav Başlamadan Önce Yapacakları İşlemler; </a:t>
            </a:r>
            <a:endParaRPr lang="tr-TR" sz="2000" dirty="0"/>
          </a:p>
          <a:p>
            <a:pPr marL="0" indent="0">
              <a:buNone/>
            </a:pPr>
            <a:endParaRPr lang="tr-TR" sz="2000" dirty="0"/>
          </a:p>
          <a:p>
            <a:pPr marL="0" indent="0">
              <a:buNone/>
            </a:pPr>
            <a:r>
              <a:rPr lang="tr-TR" sz="2000" b="1" dirty="0"/>
              <a:t>- </a:t>
            </a:r>
            <a:r>
              <a:rPr lang="tr-TR" sz="2000" dirty="0"/>
              <a:t>Sınav başlamadan en geç 1 (bir) saat önce sınav yerinde hazır bulunur ve sınav öncesi bina sınav komisyon başkanı tarafından yapılacak toplantıya mutlaka katılır. </a:t>
            </a:r>
          </a:p>
          <a:p>
            <a:pPr marL="0" indent="0">
              <a:buNone/>
            </a:pPr>
            <a:r>
              <a:rPr lang="tr-TR" sz="2000" dirty="0"/>
              <a:t>- Salon başkanı görevli olduğu salona ait sınav güvenlik poşetini tutanakla teslim alır. </a:t>
            </a:r>
          </a:p>
          <a:p>
            <a:pPr marL="0" indent="0">
              <a:buNone/>
            </a:pPr>
            <a:r>
              <a:rPr lang="tr-TR" sz="2000" dirty="0"/>
              <a:t>- Salon başkanı ve salon gözetmeni, bina sınav komisyonu tarafından verilen EK-4“dokümanını inceler ve dokümandaki maddelere uyulmasına dikkat eder. </a:t>
            </a:r>
          </a:p>
          <a:p>
            <a:pPr marL="0" indent="0">
              <a:buNone/>
            </a:pPr>
            <a:r>
              <a:rPr lang="tr-TR" sz="2000" dirty="0"/>
              <a:t>- Gözetmen görevli olduğu salona giderek öğrencileri karşılar. </a:t>
            </a:r>
          </a:p>
          <a:p>
            <a:pPr marL="0" indent="0">
              <a:buNone/>
            </a:pPr>
            <a:r>
              <a:rPr lang="tr-TR" sz="2000" dirty="0"/>
              <a:t>- Öğrencileri, geçerli kimlik belgesi (15 yaşını dolduran öğrencilerde fotoğraflı olmak şartıyla T.C. kimlik numaralı nüfus cüzdanı, pasaport veya sürücü belgesi) ve sınav giriş belgesini, sınav salon girişlerinde bulunan </a:t>
            </a:r>
            <a:r>
              <a:rPr lang="tr-TR" sz="2000" b="1" dirty="0"/>
              <a:t>salon aday yoklama </a:t>
            </a:r>
            <a:r>
              <a:rPr lang="tr-TR" sz="2000" dirty="0"/>
              <a:t>listesi ile karşılaştırarak salona alır. </a:t>
            </a:r>
            <a:endParaRPr lang="tr-TR" sz="2000" dirty="0"/>
          </a:p>
        </p:txBody>
      </p:sp>
    </p:spTree>
    <p:extLst>
      <p:ext uri="{BB962C8B-B14F-4D97-AF65-F5344CB8AC3E}">
        <p14:creationId xmlns:p14="http://schemas.microsoft.com/office/powerpoint/2010/main" val="28966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Oturum Saatleri (LİSE)</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514350" indent="-514350">
              <a:buAutoNum type="arabicPeriod"/>
            </a:pPr>
            <a:r>
              <a:rPr lang="tr-TR" sz="3200" dirty="0" smtClean="0"/>
              <a:t>Oturum: 06 Nisan 2019 Cumartesi günü - saat 09.30</a:t>
            </a:r>
          </a:p>
          <a:p>
            <a:pPr marL="0" indent="0">
              <a:buNone/>
            </a:pPr>
            <a:r>
              <a:rPr lang="tr-TR" sz="3200" dirty="0" smtClean="0"/>
              <a:t>(180 dakika-en fazla 8 ders) </a:t>
            </a:r>
          </a:p>
          <a:p>
            <a:pPr marL="0" indent="0">
              <a:buNone/>
            </a:pPr>
            <a:endParaRPr lang="tr-TR" sz="3200" dirty="0" smtClean="0"/>
          </a:p>
          <a:p>
            <a:pPr marL="0" indent="0">
              <a:buNone/>
            </a:pPr>
            <a:r>
              <a:rPr lang="tr-TR" sz="3200" dirty="0" smtClean="0"/>
              <a:t>2. Oturum: 06 Nisan 2019 Cumartesi günü - saat 14.00 </a:t>
            </a:r>
          </a:p>
          <a:p>
            <a:pPr marL="0" indent="0">
              <a:buNone/>
            </a:pPr>
            <a:r>
              <a:rPr lang="tr-TR" sz="3200" dirty="0" smtClean="0"/>
              <a:t>(180 dakika-en fazla 8 ders) </a:t>
            </a:r>
          </a:p>
          <a:p>
            <a:pPr marL="0" indent="0">
              <a:buNone/>
            </a:pPr>
            <a:endParaRPr lang="tr-TR" sz="3200" dirty="0"/>
          </a:p>
          <a:p>
            <a:pPr marL="0" indent="0">
              <a:buNone/>
            </a:pPr>
            <a:r>
              <a:rPr lang="tr-TR" sz="3200" dirty="0" smtClean="0"/>
              <a:t>3. Oturum: 07 Nisan 2019 Pazar günü - saat 14.00</a:t>
            </a:r>
          </a:p>
          <a:p>
            <a:pPr marL="0" indent="0">
              <a:buNone/>
            </a:pPr>
            <a:r>
              <a:rPr lang="tr-TR" sz="3200" dirty="0" smtClean="0"/>
              <a:t>(180 dakika-en fazla 8 ders) </a:t>
            </a:r>
            <a:endParaRPr lang="tr-TR" sz="3200" dirty="0"/>
          </a:p>
        </p:txBody>
      </p:sp>
    </p:spTree>
    <p:extLst>
      <p:ext uri="{BB962C8B-B14F-4D97-AF65-F5344CB8AC3E}">
        <p14:creationId xmlns:p14="http://schemas.microsoft.com/office/powerpoint/2010/main" val="4150981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000" dirty="0"/>
              <a:t>- Tek kişilik salonlarda öğrenci sınava gelmedi ise sınav evrakının bulunduğu sınav güvenlik poşeti açılmaz, tutanak düzenlenir ve bu tutanak bina sınav komisyonu tarafında da imzalanır. </a:t>
            </a:r>
          </a:p>
          <a:p>
            <a:pPr marL="0" indent="0">
              <a:buNone/>
            </a:pPr>
            <a:r>
              <a:rPr lang="tr-TR" sz="2000" dirty="0"/>
              <a:t>- Salon öğrenci yoklama listesinde belirtilen öğrencileri; adı, soyadı, salon ve sıra numarasını kontrol ederek oturacakları sıraya yönlendirir. </a:t>
            </a:r>
          </a:p>
          <a:p>
            <a:pPr marL="0" indent="0">
              <a:buNone/>
            </a:pPr>
            <a:r>
              <a:rPr lang="tr-TR" sz="2000" dirty="0"/>
              <a:t>- Öğrenciler sınav giriş belgesinde belirtilen kendi sıra numarasına oturur, gerektiğinde öğrencinin yerini değiştirme yetkisi salon başkanına aittir. </a:t>
            </a:r>
          </a:p>
          <a:p>
            <a:pPr marL="0" indent="0">
              <a:buNone/>
            </a:pPr>
            <a:r>
              <a:rPr lang="tr-TR" sz="2000" dirty="0"/>
              <a:t>- Sınavın başlama ve bitiş saatlerini öğrencilerin görebileceği şekilde tahtaya yazar ve öğrencilere ilk 30 dakika ve son 15 dakika bitmeden sınav salonundan çıkamayacaklarını duyurur. </a:t>
            </a:r>
          </a:p>
          <a:p>
            <a:pPr marL="0" indent="0">
              <a:buNone/>
            </a:pPr>
            <a:r>
              <a:rPr lang="tr-TR" sz="2000" dirty="0"/>
              <a:t>- Sınav güvenlik poşetinden çıkan soru kitapçıklarının ve cevap kâğıtlarının kontrolünü yapar, eksik veya fazla olması halinde bunu tutanakla belgeler. </a:t>
            </a:r>
          </a:p>
          <a:p>
            <a:pPr marL="0" indent="0">
              <a:buNone/>
            </a:pPr>
            <a:r>
              <a:rPr lang="tr-TR" sz="2000" dirty="0"/>
              <a:t>- </a:t>
            </a:r>
            <a:r>
              <a:rPr lang="tr-TR" sz="2000" b="1" dirty="0"/>
              <a:t>Salon öğrenci yoklama listesinde yazılı sıraya göre yerleştirilen öğrencilere, kendi isimlerine ve T.C. kimlik numaralarına göre basılmış olan cevap kâğıtlarını dağıtır, öğrencinin kendine ait cevap kâğıdında yer alan bilgilerini kontrol ettirir ve cevap kâğıdında yer alan imza bölümünü öğrenciye silinmeyen kalem ile imzalatır. </a:t>
            </a:r>
            <a:endParaRPr lang="tr-TR" sz="1600" dirty="0"/>
          </a:p>
        </p:txBody>
      </p:sp>
    </p:spTree>
    <p:extLst>
      <p:ext uri="{BB962C8B-B14F-4D97-AF65-F5344CB8AC3E}">
        <p14:creationId xmlns:p14="http://schemas.microsoft.com/office/powerpoint/2010/main" val="99262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000" dirty="0"/>
              <a:t>- Öğrenci, cevap kâğıdında yazılı olan T.C. kimlik numarası, aday bilgileri ve seçtiği derslerin kodlarını kontrol eder, hata varsa sınav görevlilerine söyler, salon görevlileri bu durumu EK-3’de yer alan sınav salon tutanağını kullanarak tutanak altına alır ve tutanağın bir örneğini sınav evrakı ile birlikte sınav güvenlik poşetine yerleştirir. Öğrencinin adına düzenlenmiş cevap kâğıdı bulunmuyorsa veya kullanılamayacak durumdaysa bu durum bina sınav komisyonuna bildirir ve yedek sınav güvenlik poşetinden yedek sınav cevap kâğıdını alır. Yedek sınav cevap kâğıdına öğrenci, aday bilgileri, T.C. kimlik numarası ve ders kodlarını salon başkanının açıklamalarına göre yazar ve kodlar. </a:t>
            </a:r>
          </a:p>
          <a:p>
            <a:pPr marL="0" indent="0">
              <a:buNone/>
            </a:pPr>
            <a:r>
              <a:rPr lang="tr-TR" sz="2000" dirty="0"/>
              <a:t>- Öğrencilere, soru kitapçığı ve cevap kâğıdı üzerinde yapacakları yazı yazma/kodlama/silme işlemleri için koyu siyah ve yumuşak uçlu kurşun kalem ile leke bırakmayan yumuşak silgi kullanmalarını hatırlatır. </a:t>
            </a:r>
          </a:p>
          <a:p>
            <a:pPr marL="0" indent="0">
              <a:buNone/>
            </a:pPr>
            <a:r>
              <a:rPr lang="tr-TR" sz="2000" dirty="0"/>
              <a:t>- Cevap kâğıdında bulunan “Ders kodları Üzerinde İşaretleme Yapmayınız” kısmına hiçbir şekilde işaretleme yapılmayacağını söyler. </a:t>
            </a:r>
          </a:p>
          <a:p>
            <a:pPr marL="0" indent="0">
              <a:buNone/>
            </a:pPr>
            <a:r>
              <a:rPr lang="tr-TR" sz="2000" b="1" dirty="0"/>
              <a:t>- </a:t>
            </a:r>
            <a:r>
              <a:rPr lang="tr-TR" sz="2000" dirty="0"/>
              <a:t>Öğrenciler cevaplarını cevap kâğıdında belirtilen örnek kodlamada olduğu gibi, yuvarlağın dışına taşırmadan cevap kâğıdında ilgili seçeneği bularak kodlayacaktır. </a:t>
            </a:r>
            <a:endParaRPr lang="tr-TR" sz="1600" dirty="0"/>
          </a:p>
        </p:txBody>
      </p:sp>
    </p:spTree>
    <p:extLst>
      <p:ext uri="{BB962C8B-B14F-4D97-AF65-F5344CB8AC3E}">
        <p14:creationId xmlns:p14="http://schemas.microsoft.com/office/powerpoint/2010/main" val="193091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400" dirty="0"/>
              <a:t>- Cevap kâğıdına işaretlenmeyen cevaplar değerlendirme işlemine alınmayacaktır. Bu nedenle salon görevlileri, öğrencilerin cevap kâğıdına işaretleme yaptıklarını kontrol eder. </a:t>
            </a:r>
          </a:p>
          <a:p>
            <a:pPr marL="0" indent="0">
              <a:buNone/>
            </a:pPr>
            <a:r>
              <a:rPr lang="tr-TR" sz="2400" dirty="0"/>
              <a:t>-Öğrencilere soru kitapçıklarını kontrol etmelerini söyler, eksik sayfa veya baskı hatası tespit edilen kitapçığın değiştirilmesini sağlar. </a:t>
            </a:r>
          </a:p>
          <a:p>
            <a:pPr marL="0" indent="0">
              <a:buNone/>
            </a:pPr>
            <a:r>
              <a:rPr lang="tr-TR" sz="2400" dirty="0"/>
              <a:t>-Sınava başlamadan önce soru kitapçıklarının açılamayacağını duyurur. </a:t>
            </a:r>
          </a:p>
          <a:p>
            <a:pPr marL="0" indent="0">
              <a:buNone/>
            </a:pPr>
            <a:r>
              <a:rPr lang="tr-TR" sz="2400" dirty="0"/>
              <a:t>-Öğrencilerin soru kitapçığının ön yüzüne ad, </a:t>
            </a:r>
            <a:r>
              <a:rPr lang="tr-TR" sz="2400" dirty="0" err="1"/>
              <a:t>soyad</a:t>
            </a:r>
            <a:r>
              <a:rPr lang="tr-TR" sz="2400" dirty="0"/>
              <a:t> ve T.C. kimlik numarasını yazmalarını söyler. </a:t>
            </a:r>
          </a:p>
          <a:p>
            <a:pPr marL="0" indent="0">
              <a:buNone/>
            </a:pPr>
            <a:r>
              <a:rPr lang="tr-TR" sz="2400" dirty="0"/>
              <a:t>-Öğrencilerin, sorulara verdiği cevapları almaları yasaktır. Bu kurala uymayanların sınavının geçersiz sayılacağını duyurur. </a:t>
            </a:r>
            <a:endParaRPr lang="tr-TR" sz="1800" dirty="0"/>
          </a:p>
        </p:txBody>
      </p:sp>
    </p:spTree>
    <p:extLst>
      <p:ext uri="{BB962C8B-B14F-4D97-AF65-F5344CB8AC3E}">
        <p14:creationId xmlns:p14="http://schemas.microsoft.com/office/powerpoint/2010/main" val="298870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50858"/>
            <a:ext cx="10779034" cy="4566467"/>
          </a:xfrm>
        </p:spPr>
        <p:txBody>
          <a:bodyPr anchor="ctr">
            <a:noAutofit/>
          </a:bodyPr>
          <a:lstStyle/>
          <a:p>
            <a:pPr marL="0" indent="0" algn="ctr">
              <a:buNone/>
            </a:pPr>
            <a:r>
              <a:rPr lang="tr-TR" sz="4400" b="1" dirty="0" smtClean="0">
                <a:solidFill>
                  <a:srgbClr val="FF0000"/>
                </a:solidFill>
              </a:rPr>
              <a:t>SINAV SÜRESİNCE YAPACAKLARI İŞLEMLER</a:t>
            </a:r>
            <a:endParaRPr lang="tr-TR" sz="3200" dirty="0">
              <a:solidFill>
                <a:srgbClr val="FF0000"/>
              </a:solidFill>
            </a:endParaRPr>
          </a:p>
        </p:txBody>
      </p:sp>
    </p:spTree>
    <p:extLst>
      <p:ext uri="{BB962C8B-B14F-4D97-AF65-F5344CB8AC3E}">
        <p14:creationId xmlns:p14="http://schemas.microsoft.com/office/powerpoint/2010/main" val="196547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400" dirty="0"/>
              <a:t>-Sınav başladığı andan itibaren ilk 15 dakika içerisinde sınav binasına gelen ve sınava girmesi bina sınav komisyonunca uygun görülen öğrencileri sınava alır ve bu öğrencilere ek süre vermez. Sınav güvenliğinin sağlanması için öğrencileri ilk 30 dakika tamamlanmadan ve sınav bitimine 15 dakika kala salondan çıkarmaz. </a:t>
            </a:r>
          </a:p>
          <a:p>
            <a:pPr marL="0" indent="0">
              <a:buNone/>
            </a:pPr>
            <a:r>
              <a:rPr lang="tr-TR" sz="2400" dirty="0"/>
              <a:t>- Sınav sırasında yanında cep telefonu, telsiz, radyo, bilgisayar, kamera ve benzeri iletişim araçları ile depolama, kayıt ve veri aktarma cihazları, </a:t>
            </a:r>
            <a:r>
              <a:rPr lang="tr-TR" sz="2400" dirty="0" err="1"/>
              <a:t>databank</a:t>
            </a:r>
            <a:r>
              <a:rPr lang="tr-TR" sz="2400" dirty="0"/>
              <a:t> sözlük, hesap cetveli veya makinesi, çağrı cihazı, kâğıt, kitap, defter, not defteri vb. dokümanlar, pergel, açıölçer, cetvel vb. araçlar, ruhsatlı veya resmî amaçlı olsa bile silah ve silah yerine geçebilecek nesneler ile sınav giriş belgesinde yazılı olan ve sınav salonuna getirilmesi yasaklanmış eşyayı yanında bulunduran veya kullananların sınavının iptali için sınav salon tutanağını (EK-3) düzenler ve cevap kâğıdında sınavın iptali ile ilgili kutucuğu kodlar. </a:t>
            </a:r>
            <a:endParaRPr lang="tr-TR" sz="1800" dirty="0"/>
          </a:p>
        </p:txBody>
      </p:sp>
    </p:spTree>
    <p:extLst>
      <p:ext uri="{BB962C8B-B14F-4D97-AF65-F5344CB8AC3E}">
        <p14:creationId xmlns:p14="http://schemas.microsoft.com/office/powerpoint/2010/main" val="42412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400" dirty="0"/>
              <a:t>- Salon görevlileri, sınav başladığında salona gelmeyen öğrencilerin cevap kâğıdını sıra üzerine bırakmaz, sınav başladıktan sonra 15 dakika içinde salona gelmeyen öğrenciler için Salon öğrenci Yoklama Listesinde belirtilen </a:t>
            </a:r>
            <a:r>
              <a:rPr lang="tr-TR" sz="2400" b="1" dirty="0"/>
              <a:t>“GİRMEDİ” </a:t>
            </a:r>
            <a:r>
              <a:rPr lang="tr-TR" sz="2400" dirty="0"/>
              <a:t>ve cevap kâğıdındaki </a:t>
            </a:r>
            <a:r>
              <a:rPr lang="tr-TR" sz="2400" b="1" dirty="0"/>
              <a:t>“ADAY SINAVA GİRMEDİ” </a:t>
            </a:r>
            <a:r>
              <a:rPr lang="tr-TR" sz="2400" dirty="0"/>
              <a:t>alanlarını </a:t>
            </a:r>
            <a:r>
              <a:rPr lang="tr-TR" sz="2400" b="1" dirty="0"/>
              <a:t>kurşun kalemle </a:t>
            </a:r>
            <a:r>
              <a:rPr lang="tr-TR" sz="2400" dirty="0"/>
              <a:t>kodlar. </a:t>
            </a:r>
          </a:p>
          <a:p>
            <a:pPr marL="0" indent="0">
              <a:buNone/>
            </a:pPr>
            <a:r>
              <a:rPr lang="tr-TR" sz="2400" dirty="0"/>
              <a:t>-Cevap kâğıdında öğrencinin imzasının olup olmadığını ve cevaplarını kodladığını kontrol eder. </a:t>
            </a:r>
          </a:p>
          <a:p>
            <a:pPr marL="0" indent="0">
              <a:buNone/>
            </a:pPr>
            <a:r>
              <a:rPr lang="tr-TR" sz="2400" dirty="0"/>
              <a:t>-Sınav sırasında öğrencilerin sağlık sebebi dışında dışarı çıkmasına izin vermez, zorunlu durumlarda öğrenciye görevli yedek gözetmenin eşlik etmesini sağlar. Bu durumda öğrenciye ek süre tanımaz. Yanında yedek gözetmen olmadan salondan çıkan öğrencileri tekrar sınava almaz, soru kitapçığı ve cevap kâğıdını beraberinde götürmesine izin vermez. </a:t>
            </a:r>
            <a:endParaRPr lang="tr-TR" sz="1600" dirty="0"/>
          </a:p>
        </p:txBody>
      </p:sp>
    </p:spTree>
    <p:extLst>
      <p:ext uri="{BB962C8B-B14F-4D97-AF65-F5344CB8AC3E}">
        <p14:creationId xmlns:p14="http://schemas.microsoft.com/office/powerpoint/2010/main" val="103332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dirty="0"/>
              <a:t>-Kopya çekmeye teşebbüs eden öğrenciyi uyarır, kopya çektiği belirlenen öğrenciye sınav salon tutanağını (EK-3) düzenler. Durumu tutanakla ve cevap kâğıdında kopya ile ilgili kutucuğu kodlayarak belirtir. Bu tutanağı diğer sınav evrakı ile birlikte sınav güvenlik poşetine koyar. </a:t>
            </a:r>
          </a:p>
          <a:p>
            <a:pPr marL="0" indent="0">
              <a:buNone/>
            </a:pPr>
            <a:r>
              <a:rPr lang="tr-TR" dirty="0"/>
              <a:t>- Sınavın bitimine 15 dakika kala öğrencileri “15 dakikanız kaldı, cevaplarınızın cevap kâğıdına kodlanmış olmasına dikkat ediniz” şeklinde uyarır. </a:t>
            </a:r>
          </a:p>
          <a:p>
            <a:pPr marL="0" indent="0">
              <a:buNone/>
            </a:pPr>
            <a:r>
              <a:rPr lang="tr-TR" dirty="0"/>
              <a:t>- Sınav bitimine 5 (beş) dakika kala öğrencileri “5 (beş) dakikanız kaldı” şeklinde uyarır. </a:t>
            </a:r>
          </a:p>
          <a:p>
            <a:pPr marL="0" indent="0">
              <a:buNone/>
            </a:pPr>
            <a:r>
              <a:rPr lang="tr-TR" dirty="0"/>
              <a:t>- Salon başkanı ve gözetmen öğrenci cevap kâğıdı ve salon yoklama listesinde yer alan ilgili bölümleri silinmez kalemle imzalar. </a:t>
            </a:r>
            <a:endParaRPr lang="tr-TR" sz="1600" dirty="0"/>
          </a:p>
        </p:txBody>
      </p:sp>
    </p:spTree>
    <p:extLst>
      <p:ext uri="{BB962C8B-B14F-4D97-AF65-F5344CB8AC3E}">
        <p14:creationId xmlns:p14="http://schemas.microsoft.com/office/powerpoint/2010/main" val="164713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50858"/>
            <a:ext cx="10779034" cy="4566467"/>
          </a:xfrm>
        </p:spPr>
        <p:txBody>
          <a:bodyPr anchor="ctr">
            <a:noAutofit/>
          </a:bodyPr>
          <a:lstStyle/>
          <a:p>
            <a:pPr marL="0" indent="0" algn="ctr">
              <a:buNone/>
            </a:pPr>
            <a:r>
              <a:rPr lang="tr-TR" sz="4000" b="1" dirty="0" smtClean="0">
                <a:solidFill>
                  <a:srgbClr val="FF0000"/>
                </a:solidFill>
              </a:rPr>
              <a:t>SINAV SÜRESİ BİTİMİNDE YAPACAKLARI İŞLEMLER</a:t>
            </a:r>
            <a:endParaRPr lang="tr-TR" sz="2400" dirty="0">
              <a:solidFill>
                <a:srgbClr val="FF0000"/>
              </a:solidFill>
            </a:endParaRPr>
          </a:p>
        </p:txBody>
      </p:sp>
    </p:spTree>
    <p:extLst>
      <p:ext uri="{BB962C8B-B14F-4D97-AF65-F5344CB8AC3E}">
        <p14:creationId xmlns:p14="http://schemas.microsoft.com/office/powerpoint/2010/main" val="24176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dirty="0"/>
              <a:t>-Sınav süresi bitiminde sınavı durdurur, cevap kâğıtlarını ve soru kitapçıklarını öğrencilerden teslim alır, salon öğrenci yoklama listesi ile karşılaştırarak eksik olup olmadığını kontrol eder. </a:t>
            </a:r>
          </a:p>
          <a:p>
            <a:pPr marL="0" indent="0">
              <a:buNone/>
            </a:pPr>
            <a:r>
              <a:rPr lang="tr-TR" dirty="0"/>
              <a:t>-Salon öğrenci yoklama listesini, sınav evrakını teslim eden öğrenciye silinmeyen kalem ile imzalatır. (Bu işlemi sınav başlamadan ya da sınav sırasında yapmaz). </a:t>
            </a:r>
          </a:p>
          <a:p>
            <a:pPr marL="0" indent="0">
              <a:buNone/>
            </a:pPr>
            <a:r>
              <a:rPr lang="tr-TR" dirty="0"/>
              <a:t>- </a:t>
            </a:r>
            <a:r>
              <a:rPr lang="tr-TR" b="1" dirty="0"/>
              <a:t>Sınav güvenlik poşetine konulmayan cevap kâğıtları ÖDSGM tarafından işleme alınmayacak ve yasal sorumluluk salon görevlilerine ait olacaktır. </a:t>
            </a:r>
            <a:endParaRPr lang="tr-TR" sz="1600" dirty="0"/>
          </a:p>
        </p:txBody>
      </p:sp>
    </p:spTree>
    <p:extLst>
      <p:ext uri="{BB962C8B-B14F-4D97-AF65-F5344CB8AC3E}">
        <p14:creationId xmlns:p14="http://schemas.microsoft.com/office/powerpoint/2010/main" val="2136658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dirty="0"/>
              <a:t>-Sınav giriş belgeleri toplanmayacak ve soru kitapçıkları sınav güvenlik poşetine konulmayacaktır. </a:t>
            </a:r>
          </a:p>
          <a:p>
            <a:pPr marL="0" indent="0">
              <a:buNone/>
            </a:pPr>
            <a:r>
              <a:rPr lang="tr-TR" dirty="0"/>
              <a:t>-Sınav esnasında düzenlenen tutanaklar, cevap kâğıtları ve salon öğrenci yoklama listesini sınav güvenlik poşeti içerisine yerleştirir. Ağzı kapalı sınav güvenlik poşeti ve soru kitapçıklarını bina sınav komisyonuna imza karşılığında teslim eder. </a:t>
            </a:r>
          </a:p>
          <a:p>
            <a:pPr marL="0" indent="0">
              <a:buNone/>
            </a:pPr>
            <a:r>
              <a:rPr lang="tr-TR" dirty="0"/>
              <a:t>-Sınav güvenlik poşetleri sınav salonunda kapatılacaktır ve kapatılan sınav güvenlik poşeti kesinlikle tekrar açılmayacaktır. </a:t>
            </a:r>
            <a:endParaRPr lang="tr-TR" sz="1600" dirty="0"/>
          </a:p>
        </p:txBody>
      </p:sp>
    </p:spTree>
    <p:extLst>
      <p:ext uri="{BB962C8B-B14F-4D97-AF65-F5344CB8AC3E}">
        <p14:creationId xmlns:p14="http://schemas.microsoft.com/office/powerpoint/2010/main" val="35966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2143" y="391252"/>
            <a:ext cx="7469777" cy="383812"/>
          </a:xfrm>
        </p:spPr>
        <p:txBody>
          <a:bodyPr>
            <a:normAutofit fontScale="90000"/>
          </a:bodyPr>
          <a:lstStyle/>
          <a:p>
            <a:r>
              <a:rPr lang="tr-TR" b="1" dirty="0" smtClean="0">
                <a:solidFill>
                  <a:srgbClr val="FF0000"/>
                </a:solidFill>
              </a:rPr>
              <a:t>Oturum Saatleri (ORTAOKUL)</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514350" indent="-514350">
              <a:buAutoNum type="arabicPeriod"/>
            </a:pPr>
            <a:r>
              <a:rPr lang="tr-TR" sz="3200" dirty="0" smtClean="0"/>
              <a:t>Oturum: 06 Nisan 2019 Cumartesi günü - saat 09:30 </a:t>
            </a:r>
          </a:p>
          <a:p>
            <a:pPr marL="0" indent="0">
              <a:buNone/>
            </a:pPr>
            <a:r>
              <a:rPr lang="tr-TR" sz="3200" dirty="0" smtClean="0"/>
              <a:t>(150 dakika- en fazla 6 ders) </a:t>
            </a:r>
          </a:p>
          <a:p>
            <a:pPr marL="0" indent="0">
              <a:buNone/>
            </a:pPr>
            <a:endParaRPr lang="tr-TR" sz="3200" dirty="0"/>
          </a:p>
          <a:p>
            <a:pPr marL="0" indent="0">
              <a:buNone/>
            </a:pPr>
            <a:r>
              <a:rPr lang="tr-TR" sz="3200" dirty="0" smtClean="0"/>
              <a:t>2. Oturum: 06 Nisan 2019 Cumartesi günü -saat 14:00 </a:t>
            </a:r>
          </a:p>
          <a:p>
            <a:pPr marL="0" indent="0">
              <a:buNone/>
            </a:pPr>
            <a:r>
              <a:rPr lang="tr-TR" sz="3200" dirty="0" smtClean="0"/>
              <a:t>(150 dakika-en fazla 6 ders) </a:t>
            </a:r>
            <a:endParaRPr lang="tr-TR" sz="3200" dirty="0"/>
          </a:p>
        </p:txBody>
      </p:sp>
    </p:spTree>
    <p:extLst>
      <p:ext uri="{BB962C8B-B14F-4D97-AF65-F5344CB8AC3E}">
        <p14:creationId xmlns:p14="http://schemas.microsoft.com/office/powerpoint/2010/main" val="378732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111521"/>
            <a:ext cx="10779034" cy="4566467"/>
          </a:xfrm>
        </p:spPr>
        <p:txBody>
          <a:bodyPr>
            <a:noAutofit/>
          </a:bodyPr>
          <a:lstStyle/>
          <a:p>
            <a:pPr marL="0" indent="0">
              <a:buNone/>
            </a:pPr>
            <a:r>
              <a:rPr lang="tr-TR" sz="2000" b="1" dirty="0"/>
              <a:t>Ayrıca, salon görevlileri; </a:t>
            </a:r>
            <a:endParaRPr lang="tr-TR" sz="2000" dirty="0"/>
          </a:p>
          <a:p>
            <a:pPr marL="0" indent="0">
              <a:buNone/>
            </a:pPr>
            <a:r>
              <a:rPr lang="tr-TR" sz="2000" dirty="0"/>
              <a:t>- Öğrenciye ait geçerli kimlik belgesinin (15 yaşını dolduran öğrencilerde fotoğraflı olmak şartıyla T.C. kimlik numaralı nüfus cüzdanı, geçerlik süresi devam eden pasaport veya sürücü belgesi) sınav süresince kendi masası üzerinde bulundurulmasını sağlar. </a:t>
            </a:r>
          </a:p>
          <a:p>
            <a:pPr marL="0" indent="0">
              <a:buNone/>
            </a:pPr>
            <a:r>
              <a:rPr lang="tr-TR" sz="2000" dirty="0"/>
              <a:t>- Salonda soru kitapçığı, gazete, kitap vs. dokümanları okumaz. </a:t>
            </a:r>
          </a:p>
          <a:p>
            <a:pPr marL="0" indent="0">
              <a:buNone/>
            </a:pPr>
            <a:r>
              <a:rPr lang="tr-TR" sz="2000" dirty="0"/>
              <a:t>- Yüksek sesle konuşmaz ve gürültü çıkaran ayakkabılarla sınav binasına gelmez. </a:t>
            </a:r>
          </a:p>
          <a:p>
            <a:pPr marL="0" indent="0">
              <a:buNone/>
            </a:pPr>
            <a:r>
              <a:rPr lang="tr-TR" sz="2000" dirty="0"/>
              <a:t>- Sınav süresince salonu terk etmez. </a:t>
            </a:r>
          </a:p>
          <a:p>
            <a:pPr marL="0" indent="0">
              <a:buNone/>
            </a:pPr>
            <a:r>
              <a:rPr lang="tr-TR" sz="2000" dirty="0"/>
              <a:t>- Çay, kahve vs. içmez. </a:t>
            </a:r>
          </a:p>
          <a:p>
            <a:pPr marL="0" indent="0">
              <a:buNone/>
            </a:pPr>
            <a:r>
              <a:rPr lang="tr-TR" sz="2000" dirty="0"/>
              <a:t>- Öğrencinin başında uzun süre beklemez. </a:t>
            </a:r>
          </a:p>
          <a:p>
            <a:pPr marL="0" indent="0">
              <a:buNone/>
            </a:pPr>
            <a:r>
              <a:rPr lang="tr-TR" sz="2000" dirty="0"/>
              <a:t>- Öğrencilerle sınav başladıktan sonra ve sınav süresince konuşmaz. </a:t>
            </a:r>
          </a:p>
          <a:p>
            <a:pPr marL="0" indent="0">
              <a:buNone/>
            </a:pPr>
            <a:r>
              <a:rPr lang="tr-TR" sz="2000" dirty="0"/>
              <a:t>- Öğrencilere ait sınav evrakını dikkat çekici bir şekilde incelemez. </a:t>
            </a:r>
          </a:p>
          <a:p>
            <a:pPr marL="0" indent="0">
              <a:buNone/>
            </a:pPr>
            <a:r>
              <a:rPr lang="tr-TR" sz="2000" dirty="0"/>
              <a:t>- Düzenlenen tutanaklar, yasal belge niteliğinde olduğundan, resmî evrak formatında ve anlaşılır olmasına dikkat eder. </a:t>
            </a:r>
          </a:p>
        </p:txBody>
      </p:sp>
    </p:spTree>
    <p:extLst>
      <p:ext uri="{BB962C8B-B14F-4D97-AF65-F5344CB8AC3E}">
        <p14:creationId xmlns:p14="http://schemas.microsoft.com/office/powerpoint/2010/main" val="1700521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oAutofit/>
          </a:bodyPr>
          <a:lstStyle/>
          <a:p>
            <a:pPr marL="0" indent="0">
              <a:buNone/>
            </a:pPr>
            <a:r>
              <a:rPr lang="tr-TR" sz="2000" dirty="0" smtClean="0"/>
              <a:t>	Tutanaklarda</a:t>
            </a:r>
            <a:r>
              <a:rPr lang="tr-TR" sz="2000" dirty="0"/>
              <a:t>, sınav adı, tarihi, saati, oturum bilgisi, öğrenciye ait kimlik, salon ve sıra bilgileri ile yaşanan sorunu ve yapılan işlemi eksiksiz olarak belirtir. Düzenlenen tutanaklara, salon görevlilerine ait kimlik ve iletişim bilgileri de yazılacak ve imzalanacaktır. </a:t>
            </a:r>
            <a:endParaRPr lang="tr-TR" sz="2000" dirty="0" smtClean="0"/>
          </a:p>
          <a:p>
            <a:pPr marL="0" indent="0">
              <a:buNone/>
            </a:pPr>
            <a:r>
              <a:rPr lang="tr-TR" sz="2000" dirty="0" smtClean="0"/>
              <a:t>	Salon </a:t>
            </a:r>
            <a:r>
              <a:rPr lang="tr-TR" sz="2000" dirty="0"/>
              <a:t>başkanı, öğrenciler ile ilgili konuları (sınav iptali, kimlik değişikliği, özür durumu vb.) Salon Öğrenci Yoklama Listesinde bulunan TUTANAKTIR bölümüne tükenmez kalem ile yazacak ve "Bu sınav salonu için tutanak tutulmuştur." alanını kurşun kalem ile kodlayacaktır. Birden fazla öğrenci için tutanak tutulacaksa EK-3’te yer alan sınav salon tutanağına göre bina sınav komisyonundan bilgi alarak eksiksiz dolduracaktır. </a:t>
            </a:r>
            <a:endParaRPr lang="tr-TR" sz="2000" dirty="0"/>
          </a:p>
          <a:p>
            <a:pPr marL="0" indent="0">
              <a:buNone/>
            </a:pPr>
            <a:r>
              <a:rPr lang="tr-TR" sz="2000" b="1" dirty="0"/>
              <a:t>Sayın Görevli: </a:t>
            </a:r>
            <a:endParaRPr lang="tr-TR" sz="2000" dirty="0"/>
          </a:p>
          <a:p>
            <a:pPr marL="0" indent="0">
              <a:buNone/>
            </a:pPr>
            <a:r>
              <a:rPr lang="tr-TR" sz="2000" b="1" dirty="0"/>
              <a:t>09/12/2016 Tarih 29913 Resmî Gazete’ 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 </a:t>
            </a:r>
            <a:endParaRPr lang="tr-TR" sz="2000" dirty="0"/>
          </a:p>
        </p:txBody>
      </p:sp>
    </p:spTree>
    <p:extLst>
      <p:ext uri="{BB962C8B-B14F-4D97-AF65-F5344CB8AC3E}">
        <p14:creationId xmlns:p14="http://schemas.microsoft.com/office/powerpoint/2010/main" val="121635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50858"/>
            <a:ext cx="10779034" cy="4566467"/>
          </a:xfrm>
        </p:spPr>
        <p:txBody>
          <a:bodyPr anchor="ctr">
            <a:noAutofit/>
          </a:bodyPr>
          <a:lstStyle/>
          <a:p>
            <a:pPr marL="0" indent="0" algn="ctr">
              <a:buNone/>
            </a:pPr>
            <a:r>
              <a:rPr lang="tr-TR" sz="4800" b="1" dirty="0">
                <a:solidFill>
                  <a:srgbClr val="FF0000"/>
                </a:solidFill>
              </a:rPr>
              <a:t>SINAV GÜVENLİK POŞETİNİN </a:t>
            </a:r>
            <a:endParaRPr lang="tr-TR" sz="4800" b="1" dirty="0" smtClean="0">
              <a:solidFill>
                <a:srgbClr val="FF0000"/>
              </a:solidFill>
            </a:endParaRPr>
          </a:p>
          <a:p>
            <a:pPr marL="0" indent="0" algn="ctr">
              <a:buNone/>
            </a:pPr>
            <a:r>
              <a:rPr lang="tr-TR" sz="4800" b="1" dirty="0" smtClean="0">
                <a:solidFill>
                  <a:srgbClr val="FF0000"/>
                </a:solidFill>
              </a:rPr>
              <a:t>AÇILMASI </a:t>
            </a:r>
            <a:r>
              <a:rPr lang="tr-TR" sz="4800" b="1" dirty="0">
                <a:solidFill>
                  <a:srgbClr val="FF0000"/>
                </a:solidFill>
              </a:rPr>
              <a:t>VE KAPATILMASI </a:t>
            </a:r>
            <a:endParaRPr lang="tr-TR" sz="3200" dirty="0">
              <a:solidFill>
                <a:srgbClr val="FF0000"/>
              </a:solidFill>
            </a:endParaRPr>
          </a:p>
        </p:txBody>
      </p:sp>
    </p:spTree>
    <p:extLst>
      <p:ext uri="{BB962C8B-B14F-4D97-AF65-F5344CB8AC3E}">
        <p14:creationId xmlns:p14="http://schemas.microsoft.com/office/powerpoint/2010/main" val="1268985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10779034" cy="4566467"/>
          </a:xfrm>
        </p:spPr>
        <p:txBody>
          <a:bodyPr anchor="ctr">
            <a:noAutofit/>
          </a:bodyPr>
          <a:lstStyle/>
          <a:p>
            <a:pPr marL="0" indent="0" algn="ctr">
              <a:buNone/>
            </a:pPr>
            <a:r>
              <a:rPr lang="tr-TR" sz="3600" b="1" dirty="0"/>
              <a:t>Kullanılan sınav evrakı bina sınav komisyonundan alınan aynı sınav güvenlik poşeti ile teslim edilecektir. Sınav güvenlik poşetinin içerisinden başka bir zarf/poşet çıkmayacaktır. </a:t>
            </a:r>
            <a:endParaRPr lang="tr-TR" sz="3600" dirty="0"/>
          </a:p>
        </p:txBody>
      </p:sp>
    </p:spTree>
    <p:extLst>
      <p:ext uri="{BB962C8B-B14F-4D97-AF65-F5344CB8AC3E}">
        <p14:creationId xmlns:p14="http://schemas.microsoft.com/office/powerpoint/2010/main" val="1431653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4900749" cy="4566467"/>
          </a:xfrm>
        </p:spPr>
        <p:txBody>
          <a:bodyPr anchor="t">
            <a:noAutofit/>
          </a:bodyPr>
          <a:lstStyle/>
          <a:p>
            <a:pPr marL="0" indent="0">
              <a:buNone/>
            </a:pPr>
            <a:r>
              <a:rPr lang="tr-TR" sz="3600" b="1" dirty="0" smtClean="0"/>
              <a:t>FOTOĞRAF – 1 </a:t>
            </a:r>
          </a:p>
          <a:p>
            <a:pPr marL="0" indent="0">
              <a:buNone/>
            </a:pPr>
            <a:endParaRPr lang="tr-TR" sz="3600" b="1" dirty="0" smtClean="0"/>
          </a:p>
          <a:p>
            <a:pPr marL="0" indent="0">
              <a:buNone/>
            </a:pPr>
            <a:r>
              <a:rPr lang="tr-TR" sz="3200" dirty="0" smtClean="0"/>
              <a:t>Bina sınav komisyonundan sınav güvenlik poşetini kapalı olarak teslim alınız. </a:t>
            </a:r>
            <a:endParaRPr lang="tr-TR" sz="3200" dirty="0"/>
          </a:p>
        </p:txBody>
      </p:sp>
      <p:pic>
        <p:nvPicPr>
          <p:cNvPr id="4" name="Resim 3"/>
          <p:cNvPicPr>
            <a:picLocks noChangeAspect="1"/>
          </p:cNvPicPr>
          <p:nvPr/>
        </p:nvPicPr>
        <p:blipFill>
          <a:blip r:embed="rId2"/>
          <a:stretch>
            <a:fillRect/>
          </a:stretch>
        </p:blipFill>
        <p:spPr>
          <a:xfrm>
            <a:off x="5956663" y="0"/>
            <a:ext cx="6235337" cy="6840622"/>
          </a:xfrm>
          <a:prstGeom prst="rect">
            <a:avLst/>
          </a:prstGeom>
        </p:spPr>
      </p:pic>
    </p:spTree>
    <p:extLst>
      <p:ext uri="{BB962C8B-B14F-4D97-AF65-F5344CB8AC3E}">
        <p14:creationId xmlns:p14="http://schemas.microsoft.com/office/powerpoint/2010/main" val="353270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4900749" cy="4566467"/>
          </a:xfrm>
        </p:spPr>
        <p:txBody>
          <a:bodyPr anchor="t">
            <a:noAutofit/>
          </a:bodyPr>
          <a:lstStyle/>
          <a:p>
            <a:pPr marL="0" indent="0">
              <a:buNone/>
            </a:pPr>
            <a:r>
              <a:rPr lang="tr-TR" sz="3600" b="1" dirty="0" smtClean="0"/>
              <a:t>FOTOĞRAF – 2 </a:t>
            </a:r>
          </a:p>
          <a:p>
            <a:pPr marL="0" indent="0">
              <a:buNone/>
            </a:pPr>
            <a:endParaRPr lang="tr-TR" sz="3600" b="1" dirty="0" smtClean="0"/>
          </a:p>
          <a:p>
            <a:pPr marL="0" indent="0">
              <a:buNone/>
            </a:pPr>
            <a:r>
              <a:rPr lang="tr-TR" dirty="0"/>
              <a:t>Sınav güvenlik poşetini üzerinde ( - - - - - -) şeklinde belirtilen ve kırmızı alanın üzerinde yer alan kısımlardan, zorlamadan Resim-2’deki gibi ayırarak açınız. </a:t>
            </a:r>
            <a:endParaRPr lang="tr-TR" sz="3200" dirty="0"/>
          </a:p>
        </p:txBody>
      </p:sp>
      <p:pic>
        <p:nvPicPr>
          <p:cNvPr id="5" name="Resim 4"/>
          <p:cNvPicPr>
            <a:picLocks noChangeAspect="1"/>
          </p:cNvPicPr>
          <p:nvPr/>
        </p:nvPicPr>
        <p:blipFill>
          <a:blip r:embed="rId2"/>
          <a:stretch>
            <a:fillRect/>
          </a:stretch>
        </p:blipFill>
        <p:spPr>
          <a:xfrm>
            <a:off x="5738949" y="0"/>
            <a:ext cx="6453051" cy="6877199"/>
          </a:xfrm>
          <a:prstGeom prst="rect">
            <a:avLst/>
          </a:prstGeom>
        </p:spPr>
      </p:pic>
    </p:spTree>
    <p:extLst>
      <p:ext uri="{BB962C8B-B14F-4D97-AF65-F5344CB8AC3E}">
        <p14:creationId xmlns:p14="http://schemas.microsoft.com/office/powerpoint/2010/main" val="896107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1" y="1250858"/>
            <a:ext cx="3577046" cy="4566467"/>
          </a:xfrm>
        </p:spPr>
        <p:txBody>
          <a:bodyPr anchor="t">
            <a:noAutofit/>
          </a:bodyPr>
          <a:lstStyle/>
          <a:p>
            <a:pPr marL="0" indent="0">
              <a:buNone/>
            </a:pPr>
            <a:r>
              <a:rPr lang="tr-TR" sz="3600" b="1" dirty="0" smtClean="0"/>
              <a:t>FOTOĞRAF – 3,4 </a:t>
            </a:r>
          </a:p>
          <a:p>
            <a:pPr marL="0" indent="0">
              <a:buNone/>
            </a:pPr>
            <a:endParaRPr lang="tr-TR" sz="3600" b="1" dirty="0"/>
          </a:p>
          <a:p>
            <a:pPr marL="0" indent="0">
              <a:buNone/>
            </a:pPr>
            <a:r>
              <a:rPr lang="tr-TR" dirty="0"/>
              <a:t>(- - - - -) Şerit boyunca sınav güvenlik poşetinin ağzını </a:t>
            </a:r>
            <a:endParaRPr lang="tr-TR" dirty="0" smtClean="0"/>
          </a:p>
          <a:p>
            <a:pPr marL="0" indent="0">
              <a:buNone/>
            </a:pPr>
            <a:r>
              <a:rPr lang="tr-TR" dirty="0" smtClean="0"/>
              <a:t>Resim-3 </a:t>
            </a:r>
            <a:r>
              <a:rPr lang="tr-TR" dirty="0"/>
              <a:t>ve Resim-4 ‘deki gibi tamamen açınız. </a:t>
            </a:r>
            <a:endParaRPr lang="tr-TR" sz="3600" b="1" dirty="0" smtClean="0"/>
          </a:p>
        </p:txBody>
      </p:sp>
      <p:pic>
        <p:nvPicPr>
          <p:cNvPr id="5" name="Resim 4"/>
          <p:cNvPicPr>
            <a:picLocks noChangeAspect="1"/>
          </p:cNvPicPr>
          <p:nvPr/>
        </p:nvPicPr>
        <p:blipFill>
          <a:blip r:embed="rId2"/>
          <a:stretch>
            <a:fillRect/>
          </a:stretch>
        </p:blipFill>
        <p:spPr>
          <a:xfrm>
            <a:off x="4319451" y="1383201"/>
            <a:ext cx="3187337" cy="4433890"/>
          </a:xfrm>
          <a:prstGeom prst="rect">
            <a:avLst/>
          </a:prstGeom>
        </p:spPr>
      </p:pic>
      <p:pic>
        <p:nvPicPr>
          <p:cNvPr id="6" name="Resim 5"/>
          <p:cNvPicPr>
            <a:picLocks noChangeAspect="1"/>
          </p:cNvPicPr>
          <p:nvPr/>
        </p:nvPicPr>
        <p:blipFill>
          <a:blip r:embed="rId3"/>
          <a:stretch>
            <a:fillRect/>
          </a:stretch>
        </p:blipFill>
        <p:spPr>
          <a:xfrm>
            <a:off x="7597290" y="1383201"/>
            <a:ext cx="4498916" cy="4434123"/>
          </a:xfrm>
          <a:prstGeom prst="rect">
            <a:avLst/>
          </a:prstGeom>
        </p:spPr>
      </p:pic>
    </p:spTree>
    <p:extLst>
      <p:ext uri="{BB962C8B-B14F-4D97-AF65-F5344CB8AC3E}">
        <p14:creationId xmlns:p14="http://schemas.microsoft.com/office/powerpoint/2010/main" val="424077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4900749" cy="4566467"/>
          </a:xfrm>
        </p:spPr>
        <p:txBody>
          <a:bodyPr anchor="t">
            <a:noAutofit/>
          </a:bodyPr>
          <a:lstStyle/>
          <a:p>
            <a:pPr marL="0" indent="0">
              <a:buNone/>
            </a:pPr>
            <a:r>
              <a:rPr lang="tr-TR" sz="3600" b="1" dirty="0" smtClean="0"/>
              <a:t>FOTOĞRAF – 5 </a:t>
            </a:r>
          </a:p>
          <a:p>
            <a:pPr marL="0" indent="0">
              <a:buNone/>
            </a:pPr>
            <a:endParaRPr lang="tr-TR" sz="3600" b="1" dirty="0" smtClean="0"/>
          </a:p>
          <a:p>
            <a:pPr marL="0" indent="0">
              <a:buNone/>
            </a:pPr>
            <a:r>
              <a:rPr lang="tr-TR" dirty="0"/>
              <a:t>Sınav tamamlandıktan sonra kullanılan sınav evrakını sınav güvenlik poşetinin içine koyunuz. </a:t>
            </a:r>
            <a:r>
              <a:rPr lang="tr-TR" dirty="0" smtClean="0"/>
              <a:t>Fotoğraf-5’teki </a:t>
            </a:r>
            <a:r>
              <a:rPr lang="tr-TR" dirty="0"/>
              <a:t>gibi mavi renkli kısmı </a:t>
            </a:r>
            <a:r>
              <a:rPr lang="tr-TR" dirty="0" smtClean="0"/>
              <a:t>ucundan </a:t>
            </a:r>
            <a:r>
              <a:rPr lang="tr-TR" dirty="0"/>
              <a:t>tutarak kaldırınız ve altında yer alan yapışkanlı </a:t>
            </a:r>
            <a:r>
              <a:rPr lang="tr-TR" dirty="0" smtClean="0"/>
              <a:t> </a:t>
            </a:r>
            <a:r>
              <a:rPr lang="tr-TR" dirty="0"/>
              <a:t>alanı ortaya çıkarınız. </a:t>
            </a:r>
            <a:endParaRPr lang="tr-TR" sz="3200" dirty="0"/>
          </a:p>
        </p:txBody>
      </p:sp>
      <p:pic>
        <p:nvPicPr>
          <p:cNvPr id="5" name="Resim 4"/>
          <p:cNvPicPr>
            <a:picLocks noChangeAspect="1"/>
          </p:cNvPicPr>
          <p:nvPr/>
        </p:nvPicPr>
        <p:blipFill>
          <a:blip r:embed="rId2"/>
          <a:stretch>
            <a:fillRect/>
          </a:stretch>
        </p:blipFill>
        <p:spPr>
          <a:xfrm>
            <a:off x="6365967" y="0"/>
            <a:ext cx="5826034" cy="6872137"/>
          </a:xfrm>
          <a:prstGeom prst="rect">
            <a:avLst/>
          </a:prstGeom>
        </p:spPr>
      </p:pic>
    </p:spTree>
    <p:extLst>
      <p:ext uri="{BB962C8B-B14F-4D97-AF65-F5344CB8AC3E}">
        <p14:creationId xmlns:p14="http://schemas.microsoft.com/office/powerpoint/2010/main" val="397513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3690257" cy="4566467"/>
          </a:xfrm>
        </p:spPr>
        <p:txBody>
          <a:bodyPr anchor="t">
            <a:noAutofit/>
          </a:bodyPr>
          <a:lstStyle/>
          <a:p>
            <a:pPr marL="0" indent="0">
              <a:buNone/>
            </a:pPr>
            <a:r>
              <a:rPr lang="tr-TR" sz="3600" b="1" dirty="0" smtClean="0"/>
              <a:t>FOTOĞRAF – 6 </a:t>
            </a:r>
          </a:p>
          <a:p>
            <a:pPr marL="0" indent="0">
              <a:buNone/>
            </a:pPr>
            <a:endParaRPr lang="tr-TR" sz="3600" b="1" dirty="0" smtClean="0"/>
          </a:p>
          <a:p>
            <a:pPr marL="0" indent="0">
              <a:buNone/>
            </a:pPr>
            <a:r>
              <a:rPr lang="tr-TR" dirty="0"/>
              <a:t>Sınav güvenlik poşetinin ağız kısmını, Resim-6’daki gibi üst kısmından tutarak yapışkanlı alana yapıştırınız. </a:t>
            </a:r>
            <a:endParaRPr lang="tr-TR" sz="3200" dirty="0"/>
          </a:p>
        </p:txBody>
      </p:sp>
      <p:pic>
        <p:nvPicPr>
          <p:cNvPr id="5" name="Resim 4"/>
          <p:cNvPicPr>
            <a:picLocks noChangeAspect="1"/>
          </p:cNvPicPr>
          <p:nvPr/>
        </p:nvPicPr>
        <p:blipFill>
          <a:blip r:embed="rId2"/>
          <a:stretch>
            <a:fillRect/>
          </a:stretch>
        </p:blipFill>
        <p:spPr>
          <a:xfrm>
            <a:off x="4620671" y="0"/>
            <a:ext cx="7571329" cy="6858000"/>
          </a:xfrm>
          <a:prstGeom prst="rect">
            <a:avLst/>
          </a:prstGeom>
        </p:spPr>
      </p:pic>
    </p:spTree>
    <p:extLst>
      <p:ext uri="{BB962C8B-B14F-4D97-AF65-F5344CB8AC3E}">
        <p14:creationId xmlns:p14="http://schemas.microsoft.com/office/powerpoint/2010/main" val="129787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4900749" cy="4566467"/>
          </a:xfrm>
        </p:spPr>
        <p:txBody>
          <a:bodyPr anchor="t">
            <a:noAutofit/>
          </a:bodyPr>
          <a:lstStyle/>
          <a:p>
            <a:pPr marL="0" indent="0">
              <a:buNone/>
            </a:pPr>
            <a:r>
              <a:rPr lang="tr-TR" sz="3600" b="1" dirty="0" smtClean="0"/>
              <a:t>FOTOĞRAF – 7 </a:t>
            </a:r>
          </a:p>
          <a:p>
            <a:pPr marL="0" indent="0">
              <a:buNone/>
            </a:pPr>
            <a:endParaRPr lang="tr-TR" sz="3600" b="1" dirty="0" smtClean="0"/>
          </a:p>
          <a:p>
            <a:pPr marL="0" indent="0">
              <a:buNone/>
            </a:pPr>
            <a:r>
              <a:rPr lang="tr-TR" dirty="0"/>
              <a:t>Kırmızı şeride dokunmayınız. </a:t>
            </a:r>
            <a:endParaRPr lang="tr-TR" sz="3200" dirty="0"/>
          </a:p>
        </p:txBody>
      </p:sp>
      <p:pic>
        <p:nvPicPr>
          <p:cNvPr id="5" name="Resim 4"/>
          <p:cNvPicPr>
            <a:picLocks noChangeAspect="1"/>
          </p:cNvPicPr>
          <p:nvPr/>
        </p:nvPicPr>
        <p:blipFill>
          <a:blip r:embed="rId2"/>
          <a:stretch>
            <a:fillRect/>
          </a:stretch>
        </p:blipFill>
        <p:spPr>
          <a:xfrm>
            <a:off x="6244046" y="0"/>
            <a:ext cx="5947954" cy="6872814"/>
          </a:xfrm>
          <a:prstGeom prst="rect">
            <a:avLst/>
          </a:prstGeom>
        </p:spPr>
      </p:pic>
    </p:spTree>
    <p:extLst>
      <p:ext uri="{BB962C8B-B14F-4D97-AF65-F5344CB8AC3E}">
        <p14:creationId xmlns:p14="http://schemas.microsoft.com/office/powerpoint/2010/main" val="2452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a:t>
            </a:r>
            <a:r>
              <a:rPr lang="tr-TR" dirty="0" smtClean="0">
                <a:solidFill>
                  <a:srgbClr val="FF0000"/>
                </a:solidFill>
              </a:rPr>
              <a:t> KURALLARI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	</a:t>
            </a:r>
          </a:p>
          <a:p>
            <a:pPr marL="0" indent="0" algn="just">
              <a:buNone/>
            </a:pPr>
            <a:r>
              <a:rPr lang="tr-TR" dirty="0"/>
              <a:t>	</a:t>
            </a:r>
            <a:r>
              <a:rPr lang="tr-TR" dirty="0" smtClean="0"/>
              <a:t> </a:t>
            </a:r>
            <a:r>
              <a:rPr lang="tr-TR" dirty="0"/>
              <a:t>Açık Öğretim Lisesi, Açık Öğretim İmam Hatip Lisesi, Mesleki Açık Öğretim Lisesi öğrencileri aynı salonlara, Açık Öğretim Ortaokulu öğrencileri farklı salonlara yerleştirilmiştir. Sınavlarda, yedek sınav evrakı ile sınava alınacak öğrencilerin hangi Açık Öğretim Okulunun öğrencisi olduğu kontrol edilerek 10, 11 ve 12’inci sayfada yer alan örnek salon etiketine dikkat edilerek yedek sınav güvenlik poşeti kullanılmalıdır. </a:t>
            </a:r>
          </a:p>
        </p:txBody>
      </p:sp>
    </p:spTree>
    <p:extLst>
      <p:ext uri="{BB962C8B-B14F-4D97-AF65-F5344CB8AC3E}">
        <p14:creationId xmlns:p14="http://schemas.microsoft.com/office/powerpoint/2010/main" val="1997154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POŞETİ</a:t>
            </a:r>
            <a:endParaRPr lang="tr-TR" b="1" dirty="0">
              <a:solidFill>
                <a:srgbClr val="FF0000"/>
              </a:solidFill>
            </a:endParaRPr>
          </a:p>
        </p:txBody>
      </p:sp>
      <p:sp>
        <p:nvSpPr>
          <p:cNvPr id="3" name="İçerik Yer Tutucusu 2"/>
          <p:cNvSpPr>
            <a:spLocks noGrp="1"/>
          </p:cNvSpPr>
          <p:nvPr>
            <p:ph idx="1"/>
          </p:nvPr>
        </p:nvSpPr>
        <p:spPr>
          <a:xfrm>
            <a:off x="838200" y="1250858"/>
            <a:ext cx="4953000" cy="4566467"/>
          </a:xfrm>
        </p:spPr>
        <p:txBody>
          <a:bodyPr anchor="t">
            <a:noAutofit/>
          </a:bodyPr>
          <a:lstStyle/>
          <a:p>
            <a:pPr marL="0" indent="0">
              <a:buNone/>
            </a:pPr>
            <a:r>
              <a:rPr lang="tr-TR" sz="3600" b="1" dirty="0" smtClean="0"/>
              <a:t>FOTOĞRAF – 8 </a:t>
            </a:r>
          </a:p>
          <a:p>
            <a:pPr marL="0" indent="0">
              <a:buNone/>
            </a:pPr>
            <a:endParaRPr lang="tr-TR" sz="3600" b="1" dirty="0" smtClean="0"/>
          </a:p>
          <a:p>
            <a:pPr marL="0" indent="0">
              <a:buNone/>
            </a:pPr>
            <a:r>
              <a:rPr lang="tr-TR" dirty="0"/>
              <a:t>Sınav güvenlik poşetini Resim-8’deki gibi ağzı kapalı olarak bina sınav komisyonuna teslim ediniz. </a:t>
            </a:r>
            <a:endParaRPr lang="tr-TR" sz="3200" dirty="0"/>
          </a:p>
        </p:txBody>
      </p:sp>
      <p:pic>
        <p:nvPicPr>
          <p:cNvPr id="4" name="Resim 3"/>
          <p:cNvPicPr>
            <a:picLocks noChangeAspect="1"/>
          </p:cNvPicPr>
          <p:nvPr/>
        </p:nvPicPr>
        <p:blipFill>
          <a:blip r:embed="rId2"/>
          <a:stretch>
            <a:fillRect/>
          </a:stretch>
        </p:blipFill>
        <p:spPr>
          <a:xfrm>
            <a:off x="5634446" y="0"/>
            <a:ext cx="6557554" cy="6849596"/>
          </a:xfrm>
          <a:prstGeom prst="rect">
            <a:avLst/>
          </a:prstGeom>
        </p:spPr>
      </p:pic>
    </p:spTree>
    <p:extLst>
      <p:ext uri="{BB962C8B-B14F-4D97-AF65-F5344CB8AC3E}">
        <p14:creationId xmlns:p14="http://schemas.microsoft.com/office/powerpoint/2010/main" val="324228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50858"/>
            <a:ext cx="10779034" cy="4566467"/>
          </a:xfrm>
        </p:spPr>
        <p:txBody>
          <a:bodyPr anchor="ctr">
            <a:noAutofit/>
          </a:bodyPr>
          <a:lstStyle/>
          <a:p>
            <a:pPr marL="0" indent="0" algn="ctr">
              <a:buNone/>
            </a:pPr>
            <a:r>
              <a:rPr lang="pt-BR" sz="4000" b="1" i="1" dirty="0"/>
              <a:t>İletişim Numaraları: </a:t>
            </a:r>
            <a:endParaRPr lang="tr-TR" sz="4000" b="1" i="1" dirty="0" smtClean="0"/>
          </a:p>
          <a:p>
            <a:pPr marL="0" indent="0" algn="ctr">
              <a:buNone/>
            </a:pPr>
            <a:r>
              <a:rPr lang="tr-TR" sz="4000" b="1" i="1" dirty="0" smtClean="0"/>
              <a:t>Erzincan 0 446 214 20 73 Dahili : 1239</a:t>
            </a:r>
          </a:p>
          <a:p>
            <a:pPr marL="0" indent="0" algn="ctr">
              <a:buNone/>
            </a:pPr>
            <a:endParaRPr lang="tr-TR" sz="4000" b="1" i="1" dirty="0"/>
          </a:p>
          <a:p>
            <a:pPr marL="0" indent="0" algn="ctr">
              <a:buNone/>
            </a:pPr>
            <a:r>
              <a:rPr lang="tr-TR" sz="4000" b="1" i="1" dirty="0" smtClean="0"/>
              <a:t>Ankara </a:t>
            </a:r>
            <a:r>
              <a:rPr lang="pt-BR" sz="4000" b="1" i="1" dirty="0" smtClean="0"/>
              <a:t>0 </a:t>
            </a:r>
            <a:r>
              <a:rPr lang="pt-BR" sz="4000" b="1" i="1" dirty="0"/>
              <a:t>312 413 46 16- 413 32 83 </a:t>
            </a:r>
            <a:endParaRPr lang="tr-TR" sz="4000" b="1" i="1" dirty="0" smtClean="0"/>
          </a:p>
          <a:p>
            <a:pPr marL="0" indent="0" algn="ctr">
              <a:buNone/>
            </a:pPr>
            <a:r>
              <a:rPr lang="pt-BR" sz="4000" b="1" i="1" dirty="0" smtClean="0"/>
              <a:t> </a:t>
            </a:r>
            <a:r>
              <a:rPr lang="pt-BR" sz="4000" b="1" i="1" dirty="0"/>
              <a:t>413 32 85 - 413 32 47- 413 32 48 </a:t>
            </a:r>
            <a:endParaRPr lang="tr-TR" sz="4000" b="1" i="1" dirty="0" smtClean="0"/>
          </a:p>
          <a:p>
            <a:pPr marL="0" indent="0" algn="ctr">
              <a:buNone/>
            </a:pPr>
            <a:endParaRPr lang="pt-BR" sz="4000" dirty="0"/>
          </a:p>
          <a:p>
            <a:pPr marL="0" indent="0" algn="ctr">
              <a:buNone/>
            </a:pPr>
            <a:r>
              <a:rPr lang="tr-TR" sz="4000" b="1" i="1" dirty="0">
                <a:solidFill>
                  <a:srgbClr val="FF0000"/>
                </a:solidFill>
              </a:rPr>
              <a:t>Görevinizde başarılar dileriz. </a:t>
            </a:r>
            <a:endParaRPr lang="tr-TR" sz="4800" dirty="0">
              <a:solidFill>
                <a:srgbClr val="FF0000"/>
              </a:solidFill>
            </a:endParaRPr>
          </a:p>
        </p:txBody>
      </p:sp>
    </p:spTree>
    <p:extLst>
      <p:ext uri="{BB962C8B-B14F-4D97-AF65-F5344CB8AC3E}">
        <p14:creationId xmlns:p14="http://schemas.microsoft.com/office/powerpoint/2010/main" val="165500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a:t>
            </a:r>
            <a:r>
              <a:rPr lang="tr-TR" dirty="0" smtClean="0">
                <a:solidFill>
                  <a:srgbClr val="FF0000"/>
                </a:solidFill>
              </a:rPr>
              <a:t> KURALLARI</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dirty="0" smtClean="0"/>
              <a:t>	</a:t>
            </a:r>
          </a:p>
          <a:p>
            <a:pPr marL="0" indent="0" algn="just">
              <a:buNone/>
            </a:pPr>
            <a:r>
              <a:rPr lang="tr-TR" dirty="0" smtClean="0"/>
              <a:t>	Bina </a:t>
            </a:r>
            <a:r>
              <a:rPr lang="tr-TR" dirty="0"/>
              <a:t>sınav komisyonu yedek salonda sınava girecek öğrencileri, geçerli kimlik belgesi (15 yaşını dolduran öğrencilerde fotoğraflı olmak şartıyla T.C. kimlik numaralı nüfus cüzdanı, geçerlik süresi devam eden pasaport veya sürücü belgesi) ile yedek salon sınav giriş belgesi veya bölge sınav yürütme komisyonundan almış olduğu belgeyi kontrol ederek sınava alacaktır. Bina sınav komisyonu geçerli kimlik belgesi (15 yaşını dolduran öğrencilerde fotoğraflı olmak şartıyla T.C. kimlik numaralı nüfus cüzdanı, geçerlik süresi devam eden pasaport veya sürücü belgesi) ibraz edemeyen öğrencileri yedek salonda sınava girmesi uygun görülmüş olsa bile sınava almayacaktır. </a:t>
            </a:r>
          </a:p>
        </p:txBody>
      </p:sp>
    </p:spTree>
    <p:extLst>
      <p:ext uri="{BB962C8B-B14F-4D97-AF65-F5344CB8AC3E}">
        <p14:creationId xmlns:p14="http://schemas.microsoft.com/office/powerpoint/2010/main" val="216613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a:t>
            </a:r>
            <a:r>
              <a:rPr lang="tr-TR" dirty="0" smtClean="0">
                <a:solidFill>
                  <a:srgbClr val="FF0000"/>
                </a:solidFill>
              </a:rPr>
              <a:t> KURALLARI</a:t>
            </a:r>
            <a:endParaRPr lang="tr-TR" dirty="0">
              <a:solidFill>
                <a:srgbClr val="FF0000"/>
              </a:solidFill>
            </a:endParaRPr>
          </a:p>
        </p:txBody>
      </p:sp>
      <p:sp>
        <p:nvSpPr>
          <p:cNvPr id="3" name="İçerik Yer Tutucusu 2"/>
          <p:cNvSpPr>
            <a:spLocks noGrp="1"/>
          </p:cNvSpPr>
          <p:nvPr>
            <p:ph idx="1"/>
          </p:nvPr>
        </p:nvSpPr>
        <p:spPr>
          <a:xfrm>
            <a:off x="838200" y="1297577"/>
            <a:ext cx="10515600" cy="3971108"/>
          </a:xfrm>
        </p:spPr>
        <p:txBody>
          <a:bodyPr>
            <a:noAutofit/>
          </a:bodyPr>
          <a:lstStyle/>
          <a:p>
            <a:pPr marL="0" indent="0" algn="just">
              <a:buNone/>
            </a:pPr>
            <a:r>
              <a:rPr lang="tr-TR" dirty="0" smtClean="0"/>
              <a:t>	Yedek </a:t>
            </a:r>
            <a:r>
              <a:rPr lang="tr-TR" dirty="0"/>
              <a:t>salonda sınava girecek öğrencilerin cevap kâğıtlarındaki aday bilgileri, T.C. kimlik numarası ve ders kodlarının bulunduğu bölümler boş gelecektir. Bu öğrencilerin aday bilgilerini, T.C. kimlik numaralarını ve seçtiği derslerin ders kodlarını cevap kâğıdına kodlamaları gerekmektedir. </a:t>
            </a:r>
            <a:r>
              <a:rPr lang="tr-TR" b="1" dirty="0"/>
              <a:t>Cevap kâğıdında eksik kodlama yapan öğrencinin cevap kâğıdı değerlendirmeye alınmayacaktır</a:t>
            </a:r>
            <a:r>
              <a:rPr lang="tr-TR" dirty="0"/>
              <a:t>. </a:t>
            </a:r>
          </a:p>
          <a:p>
            <a:pPr marL="0" indent="0" algn="just">
              <a:buNone/>
            </a:pPr>
            <a:r>
              <a:rPr lang="tr-TR" dirty="0"/>
              <a:t>	</a:t>
            </a:r>
            <a:r>
              <a:rPr lang="tr-TR" dirty="0" smtClean="0"/>
              <a:t>Yedek </a:t>
            </a:r>
            <a:r>
              <a:rPr lang="tr-TR" dirty="0"/>
              <a:t>salonda sınava alınan öğrencilerin geçerli kimlik belgesi (15 yaşını dolduran öğrencilerde fotoğraflı olmak şartıyla T.C. kimlik numaralı nüfus cüzdanı, geçerlik süresi devam eden pasaport veya sürücü belgesi) fotokopileri salon öğrenci yoklama listesine eklenecektir. </a:t>
            </a:r>
          </a:p>
        </p:txBody>
      </p:sp>
    </p:spTree>
    <p:extLst>
      <p:ext uri="{BB962C8B-B14F-4D97-AF65-F5344CB8AC3E}">
        <p14:creationId xmlns:p14="http://schemas.microsoft.com/office/powerpoint/2010/main" val="187819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a:t>
            </a:r>
            <a:r>
              <a:rPr lang="tr-TR" dirty="0" smtClean="0">
                <a:solidFill>
                  <a:srgbClr val="FF0000"/>
                </a:solidFill>
              </a:rPr>
              <a:t> KURALLARI</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dirty="0" smtClean="0"/>
              <a:t>	</a:t>
            </a:r>
            <a:r>
              <a:rPr lang="tr-TR" dirty="0"/>
              <a:t>	</a:t>
            </a:r>
            <a:r>
              <a:rPr lang="tr-TR" b="1" dirty="0" smtClean="0"/>
              <a:t>Nüfus </a:t>
            </a:r>
            <a:r>
              <a:rPr lang="tr-TR" b="1" dirty="0"/>
              <a:t>cüzdanlarını değiştirmek için nüfus müdürlüklerine başvuru yaparak, nüfus cüzdanları nüfus müdürlüklerince alınan öğrenciler, nüfus müdürlüklerince kendilerine verilen fotoğraflı ve imzalı veya mühürlü geçici kimlik belgesi/ kimlik kartı talep belgesi ile sınava alınabilecektir. </a:t>
            </a:r>
            <a:endParaRPr lang="tr-TR" dirty="0"/>
          </a:p>
          <a:p>
            <a:pPr marL="0" indent="0" algn="just">
              <a:buNone/>
            </a:pPr>
            <a:r>
              <a:rPr lang="tr-TR" dirty="0" smtClean="0"/>
              <a:t>	Ayrıca</a:t>
            </a:r>
            <a:r>
              <a:rPr lang="tr-TR" dirty="0"/>
              <a:t>; yabancı uyruklu öğrenciler için T.C. İçişleri Bakanlığı ve T.C. Aile, Çalışma ve Sosyal Hizmetler Bakanlığı tarafından verilen resimli, çipli/mühürlü kimlik yerine geçen belge veya ikamet ettiğini ya da çalıştığını gösterir belge veya geçerliliği devam eden ve ülkeye giriş çıkış amacıyla yetkili makamlarca verilen izin süresi dolmamış pasaport ile sınava alınabileceklerdir. </a:t>
            </a:r>
          </a:p>
        </p:txBody>
      </p:sp>
    </p:spTree>
    <p:extLst>
      <p:ext uri="{BB962C8B-B14F-4D97-AF65-F5344CB8AC3E}">
        <p14:creationId xmlns:p14="http://schemas.microsoft.com/office/powerpoint/2010/main" val="84262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a:t>
            </a:r>
            <a:r>
              <a:rPr lang="tr-TR" dirty="0" smtClean="0">
                <a:solidFill>
                  <a:srgbClr val="FF0000"/>
                </a:solidFill>
              </a:rPr>
              <a:t> KURALLARI</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	</a:t>
            </a:r>
          </a:p>
          <a:p>
            <a:pPr marL="0" indent="0">
              <a:buNone/>
            </a:pPr>
            <a:r>
              <a:rPr lang="tr-TR" dirty="0"/>
              <a:t>	</a:t>
            </a:r>
            <a:r>
              <a:rPr lang="tr-TR" dirty="0" smtClean="0"/>
              <a:t>Askerlik görevini yapmakta olan asker öğrenciler, Türk Silahlı Kuvvetleri tarafından düzenlenmiş onaylı Erbaş ve Erlere Mahsus Kimlik Kartı ile sınava alınabileceklerdir. </a:t>
            </a:r>
          </a:p>
          <a:p>
            <a:pPr marL="0" indent="0">
              <a:buNone/>
            </a:pPr>
            <a:r>
              <a:rPr lang="tr-TR" dirty="0"/>
              <a:t>	</a:t>
            </a:r>
            <a:r>
              <a:rPr lang="tr-TR" dirty="0" smtClean="0"/>
              <a:t>Sınav salonlarında karşılaşılan sorunların yerinde çözümlenebilmesi amacıyla sınav güvenlik kutularının içinde bulunan ve bu doküman ekinde yer alan EK-4 “06-07 Nisan 2019 Tarihli Açık Öğretim Kurumları 2. Dönem Sınavı Görevlilerinin Dikkatine” belgesi incelenerek sınav uygulamaları sırasında bu belgede belirtilen hususlara dikkat edilecektir.</a:t>
            </a:r>
            <a:endParaRPr lang="tr-TR" dirty="0"/>
          </a:p>
        </p:txBody>
      </p:sp>
    </p:spTree>
    <p:extLst>
      <p:ext uri="{BB962C8B-B14F-4D97-AF65-F5344CB8AC3E}">
        <p14:creationId xmlns:p14="http://schemas.microsoft.com/office/powerpoint/2010/main" val="159121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SINAV KURALLARI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	Öğrencilerin sınavının geçersiz sayılmaması için salon başkanlarına EK-1’de yer alan “ Cevap Kâğıdı Kullanımında Dikkat Edilecek Hususlar” ve EK-4 dokümanı çıktıları birlikte verilerek sınav öncesinde öğrencilere bu doküman hakkında açıklama yapılması sağlanacaktır.</a:t>
            </a:r>
            <a:endParaRPr lang="tr-TR" sz="3200" dirty="0"/>
          </a:p>
        </p:txBody>
      </p:sp>
      <p:pic>
        <p:nvPicPr>
          <p:cNvPr id="4" name="Resim 3"/>
          <p:cNvPicPr>
            <a:picLocks noChangeAspect="1"/>
          </p:cNvPicPr>
          <p:nvPr/>
        </p:nvPicPr>
        <p:blipFill rotWithShape="1">
          <a:blip r:embed="rId2"/>
          <a:srcRect l="10208" r="10313"/>
          <a:stretch/>
        </p:blipFill>
        <p:spPr>
          <a:xfrm>
            <a:off x="2743200" y="3809906"/>
            <a:ext cx="2776890" cy="1965296"/>
          </a:xfrm>
          <a:prstGeom prst="rect">
            <a:avLst/>
          </a:prstGeom>
        </p:spPr>
      </p:pic>
      <p:pic>
        <p:nvPicPr>
          <p:cNvPr id="5" name="Resim 4"/>
          <p:cNvPicPr>
            <a:picLocks noChangeAspect="1"/>
          </p:cNvPicPr>
          <p:nvPr/>
        </p:nvPicPr>
        <p:blipFill rotWithShape="1">
          <a:blip r:embed="rId3"/>
          <a:srcRect l="30729" t="2963" r="30834" b="2963"/>
          <a:stretch/>
        </p:blipFill>
        <p:spPr>
          <a:xfrm>
            <a:off x="6891712" y="3181350"/>
            <a:ext cx="2061788" cy="2838450"/>
          </a:xfrm>
          <a:prstGeom prst="rect">
            <a:avLst/>
          </a:prstGeom>
        </p:spPr>
      </p:pic>
    </p:spTree>
    <p:extLst>
      <p:ext uri="{BB962C8B-B14F-4D97-AF65-F5344CB8AC3E}">
        <p14:creationId xmlns:p14="http://schemas.microsoft.com/office/powerpoint/2010/main" val="71604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2585</Words>
  <Application>Microsoft Office PowerPoint</Application>
  <PresentationFormat>Geniş ekran</PresentationFormat>
  <Paragraphs>180</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Calibri</vt:lpstr>
      <vt:lpstr>Calibri Light</vt:lpstr>
      <vt:lpstr>Office Teması</vt:lpstr>
      <vt:lpstr>2018-2019 EĞİTİM ÖĞRETİM YILI  AÇIK ÖĞRETİM KURUMLARI  2. DÖNEM SINAVINDA  DİKKAT EDİLECEK HUSUSLAR </vt:lpstr>
      <vt:lpstr>Oturum Saatleri (LİSE)</vt:lpstr>
      <vt:lpstr>Oturum Saatleri (ORTAOKUL)</vt:lpstr>
      <vt:lpstr>SINAV KURALLARI</vt:lpstr>
      <vt:lpstr>SINAV KURALLARI</vt:lpstr>
      <vt:lpstr>SINAV KURALLARI</vt:lpstr>
      <vt:lpstr>SINAV KURALLARI</vt:lpstr>
      <vt:lpstr>SINAV KURALLARI</vt:lpstr>
      <vt:lpstr>SINAV KURALLARI</vt:lpstr>
      <vt:lpstr>SINAV KURALLARI</vt:lpstr>
      <vt:lpstr>PowerPoint Sunusu</vt:lpstr>
      <vt:lpstr>BİNA SINAV KOMİSYONUNUN YAPACAĞI İŞLER VE DİKKAT EDECEĞİ HUSUSLAR</vt:lpstr>
      <vt:lpstr>PowerPoint Sunusu</vt:lpstr>
      <vt:lpstr>YEDEK GÖZETMENİN GÖREVLERİ</vt:lpstr>
      <vt:lpstr>SINAV KURALLARI</vt:lpstr>
      <vt:lpstr>SINAV KURALLARI</vt:lpstr>
      <vt:lpstr>SINAV KURALLARI</vt:lpstr>
      <vt:lpstr>SINAV KURALLARI</vt:lpstr>
      <vt:lpstr>SINAV KURALLARI</vt:lpstr>
      <vt:lpstr>SINAV KURALLARI</vt:lpstr>
      <vt:lpstr>SINAV KURALLARI</vt:lpstr>
      <vt:lpstr>SINAV KURALLARI</vt:lpstr>
      <vt:lpstr>PowerPoint Sunusu</vt:lpstr>
      <vt:lpstr>SINAV KURALLARI</vt:lpstr>
      <vt:lpstr>SINAV KURALLARI</vt:lpstr>
      <vt:lpstr>SINAV KURALLARI</vt:lpstr>
      <vt:lpstr>PowerPoint Sunusu</vt:lpstr>
      <vt:lpstr>SINAV KURALLARI</vt:lpstr>
      <vt:lpstr>SINAV KURALLARI</vt:lpstr>
      <vt:lpstr>SINAV KURALLARI</vt:lpstr>
      <vt:lpstr>SINAV KURALLARI</vt:lpstr>
      <vt:lpstr>PowerPoint Sunusu</vt:lpstr>
      <vt:lpstr>SINAV POŞETİ</vt:lpstr>
      <vt:lpstr>SINAV POŞETİ</vt:lpstr>
      <vt:lpstr>SINAV POŞETİ</vt:lpstr>
      <vt:lpstr>SINAV POŞETİ</vt:lpstr>
      <vt:lpstr>SINAV POŞETİ</vt:lpstr>
      <vt:lpstr>SINAV POŞETİ</vt:lpstr>
      <vt:lpstr>SINAV POŞETİ</vt:lpstr>
      <vt:lpstr>SINAV POŞETİ</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EĞİTİM ÖĞRETİM YILI  AÇIK ÖĞRETİM KURUMLARI  2. DÖNEM SINAVINDA  DİKKAT EDİLECEK HUSUSLAR</dc:title>
  <dc:creator>Asus</dc:creator>
  <cp:lastModifiedBy>Asus</cp:lastModifiedBy>
  <cp:revision>18</cp:revision>
  <dcterms:created xsi:type="dcterms:W3CDTF">2019-04-01T12:42:18Z</dcterms:created>
  <dcterms:modified xsi:type="dcterms:W3CDTF">2019-04-03T08:53:42Z</dcterms:modified>
</cp:coreProperties>
</file>