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257" r:id="rId3"/>
    <p:sldId id="319" r:id="rId4"/>
    <p:sldId id="270" r:id="rId5"/>
    <p:sldId id="358" r:id="rId6"/>
    <p:sldId id="347" r:id="rId7"/>
    <p:sldId id="348" r:id="rId8"/>
    <p:sldId id="359" r:id="rId9"/>
    <p:sldId id="367" r:id="rId10"/>
    <p:sldId id="320" r:id="rId11"/>
    <p:sldId id="360" r:id="rId12"/>
    <p:sldId id="361" r:id="rId13"/>
    <p:sldId id="362" r:id="rId14"/>
    <p:sldId id="363" r:id="rId15"/>
    <p:sldId id="364" r:id="rId16"/>
    <p:sldId id="366" r:id="rId17"/>
    <p:sldId id="368" r:id="rId18"/>
    <p:sldId id="349"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411" r:id="rId32"/>
    <p:sldId id="291" r:id="rId33"/>
    <p:sldId id="381" r:id="rId34"/>
    <p:sldId id="327" r:id="rId35"/>
    <p:sldId id="383" r:id="rId36"/>
    <p:sldId id="384" r:id="rId37"/>
    <p:sldId id="385" r:id="rId38"/>
    <p:sldId id="386" r:id="rId39"/>
    <p:sldId id="387" r:id="rId40"/>
    <p:sldId id="388" r:id="rId41"/>
    <p:sldId id="334" r:id="rId42"/>
    <p:sldId id="399" r:id="rId43"/>
    <p:sldId id="400" r:id="rId44"/>
    <p:sldId id="412" r:id="rId45"/>
    <p:sldId id="413" r:id="rId46"/>
    <p:sldId id="414" r:id="rId47"/>
    <p:sldId id="337" r:id="rId48"/>
    <p:sldId id="401" r:id="rId49"/>
    <p:sldId id="402" r:id="rId50"/>
    <p:sldId id="309" r:id="rId51"/>
    <p:sldId id="403" r:id="rId52"/>
    <p:sldId id="404" r:id="rId53"/>
    <p:sldId id="405" r:id="rId54"/>
    <p:sldId id="406" r:id="rId55"/>
    <p:sldId id="407" r:id="rId56"/>
    <p:sldId id="409" r:id="rId57"/>
    <p:sldId id="410" r:id="rId58"/>
    <p:sldId id="266" r:id="rId59"/>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78" y="112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17.06.2020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21719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17.06.2020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106309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2"/>
            <a:ext cx="2057400" cy="329088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54782"/>
            <a:ext cx="6019800" cy="32908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17.06.2020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6220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17.06.2020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pic>
        <p:nvPicPr>
          <p:cNvPr id="7" name="İçerik Yer Tutucusu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580112" cy="5143500"/>
          </a:xfrm>
          <a:prstGeom prst="rect">
            <a:avLst/>
          </a:prstGeom>
        </p:spPr>
      </p:pic>
      <p:pic>
        <p:nvPicPr>
          <p:cNvPr id="8" name="Resi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2623"/>
            <a:ext cx="865600" cy="865600"/>
          </a:xfrm>
          <a:prstGeom prst="rect">
            <a:avLst/>
          </a:prstGeom>
        </p:spPr>
      </p:pic>
    </p:spTree>
    <p:extLst>
      <p:ext uri="{BB962C8B-B14F-4D97-AF65-F5344CB8AC3E}">
        <p14:creationId xmlns:p14="http://schemas.microsoft.com/office/powerpoint/2010/main" val="68955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59B0617-7F7D-461C-8D8B-9DF4EBDE129B}" type="datetimeFigureOut">
              <a:rPr lang="tr-TR" smtClean="0"/>
              <a:t>17.06.2020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12885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59B0617-7F7D-461C-8D8B-9DF4EBDE129B}" type="datetimeFigureOut">
              <a:rPr lang="tr-TR" smtClean="0"/>
              <a:t>17.06.2020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3432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9"/>
            <a:ext cx="8229600" cy="85725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59B0617-7F7D-461C-8D8B-9DF4EBDE129B}" type="datetimeFigureOut">
              <a:rPr lang="tr-TR" smtClean="0"/>
              <a:t>17.06.2020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66127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59B0617-7F7D-461C-8D8B-9DF4EBDE129B}" type="datetimeFigureOut">
              <a:rPr lang="tr-TR" smtClean="0"/>
              <a:t>17.06.2020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19868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59B0617-7F7D-461C-8D8B-9DF4EBDE129B}" type="datetimeFigureOut">
              <a:rPr lang="tr-TR" smtClean="0"/>
              <a:t>17.06.2020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19048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3" y="204787"/>
            <a:ext cx="3008313" cy="871538"/>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59B0617-7F7D-461C-8D8B-9DF4EBDE129B}" type="datetimeFigureOut">
              <a:rPr lang="tr-TR" smtClean="0"/>
              <a:t>17.06.2020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54419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59B0617-7F7D-461C-8D8B-9DF4EBDE129B}" type="datetimeFigureOut">
              <a:rPr lang="tr-TR" smtClean="0"/>
              <a:t>17.06.2020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77335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59B0617-7F7D-461C-8D8B-9DF4EBDE129B}" type="datetimeFigureOut">
              <a:rPr lang="tr-TR" smtClean="0"/>
              <a:t>17.06.2020</a:t>
            </a:fld>
            <a:endParaRPr lang="tr-TR"/>
          </a:p>
        </p:txBody>
      </p:sp>
      <p:sp>
        <p:nvSpPr>
          <p:cNvPr id="5" name="Altbilgi Yer Tutucusu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624370E-1881-4DFC-BA77-CD012A566C7C}" type="slidenum">
              <a:rPr lang="tr-TR" smtClean="0"/>
              <a:t>‹#›</a:t>
            </a:fld>
            <a:endParaRPr lang="tr-TR"/>
          </a:p>
        </p:txBody>
      </p:sp>
    </p:spTree>
    <p:extLst>
      <p:ext uri="{BB962C8B-B14F-4D97-AF65-F5344CB8AC3E}">
        <p14:creationId xmlns:p14="http://schemas.microsoft.com/office/powerpoint/2010/main" val="2272695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30801" y="1493235"/>
            <a:ext cx="9019756"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rPr>
              <a:t>SINAVLA ÖĞRENCİ ALACAK ORTAÖĞRETİM KURUMLARINA</a:t>
            </a:r>
          </a:p>
          <a:p>
            <a:r>
              <a:rPr lang="tr-TR" b="1" dirty="0">
                <a:solidFill>
                  <a:srgbClr val="FF0000"/>
                </a:solidFill>
              </a:rPr>
              <a:t>İLİŞKİN MERKEZÎ SINAV 2020</a:t>
            </a:r>
            <a:endParaRPr lang="tr-TR" sz="3600" dirty="0">
              <a:solidFill>
                <a:srgbClr val="FF0000"/>
              </a:solidFill>
            </a:endParaRPr>
          </a:p>
        </p:txBody>
      </p:sp>
    </p:spTree>
    <p:extLst>
      <p:ext uri="{BB962C8B-B14F-4D97-AF65-F5344CB8AC3E}">
        <p14:creationId xmlns:p14="http://schemas.microsoft.com/office/powerpoint/2010/main" val="1036472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a:solidFill>
                  <a:srgbClr val="FF0000"/>
                </a:solidFill>
              </a:rPr>
              <a:t>1. SINAVA İLİŞKİN ÖZEL DURUMLAR</a:t>
            </a:r>
            <a:endParaRPr lang="tr-TR" sz="28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386789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smtClean="0"/>
              <a:t>	Merkezî </a:t>
            </a:r>
            <a:r>
              <a:rPr lang="tr-TR" sz="2000" dirty="0"/>
              <a:t>Sınavda her sınav binasına 20 (yirmi) adet yedek cevap kâğıdı ve 12 (on iki) adet </a:t>
            </a:r>
            <a:r>
              <a:rPr lang="tr-TR" sz="2000" dirty="0" smtClean="0"/>
              <a:t>kitapçık diğer </a:t>
            </a:r>
            <a:r>
              <a:rPr lang="tr-TR" sz="2000" dirty="0"/>
              <a:t>sınav evrakı ile birlikte gönderilecektir. Bu evrak, gerektiğinde </a:t>
            </a:r>
            <a:r>
              <a:rPr lang="tr-TR" sz="2000" u="sng" dirty="0"/>
              <a:t>yedek salonda sınava </a:t>
            </a:r>
            <a:r>
              <a:rPr lang="tr-TR" sz="2000" u="sng" dirty="0" smtClean="0"/>
              <a:t>girecek öğrenciler </a:t>
            </a:r>
            <a:r>
              <a:rPr lang="tr-TR" sz="2000" dirty="0"/>
              <a:t>için </a:t>
            </a:r>
            <a:r>
              <a:rPr lang="tr-TR" sz="2000" u="sng" dirty="0"/>
              <a:t>ve baskı hatası durumunda</a:t>
            </a:r>
            <a:r>
              <a:rPr lang="tr-TR" sz="2000" dirty="0"/>
              <a:t> kullanılacaktır</a:t>
            </a:r>
            <a:r>
              <a:rPr lang="tr-TR" sz="2000" dirty="0" smtClean="0"/>
              <a:t>. </a:t>
            </a:r>
          </a:p>
          <a:p>
            <a:pPr algn="l"/>
            <a:endParaRPr lang="tr-TR" sz="2000" dirty="0"/>
          </a:p>
          <a:p>
            <a:pPr algn="just"/>
            <a:r>
              <a:rPr lang="tr-TR" sz="2000" dirty="0" smtClean="0"/>
              <a:t>	Sınava </a:t>
            </a:r>
            <a:r>
              <a:rPr lang="tr-TR" sz="2000" dirty="0"/>
              <a:t>girecek öğrencilerden, Bölge Sınav Yürütme Komisyonu tarafından </a:t>
            </a:r>
            <a:r>
              <a:rPr lang="tr-TR" sz="2000" dirty="0" smtClean="0"/>
              <a:t>değerlendirilerek başvurusu </a:t>
            </a:r>
            <a:r>
              <a:rPr lang="tr-TR" sz="2000" dirty="0"/>
              <a:t>kabul edilenler bulundukları il ve ilçelerdeki sınav binalarının yedek salonlarında </a:t>
            </a:r>
            <a:r>
              <a:rPr lang="tr-TR" sz="2000" dirty="0" smtClean="0"/>
              <a:t>sınava alınacaklardır</a:t>
            </a:r>
            <a:r>
              <a:rPr lang="tr-TR" sz="2000" dirty="0"/>
              <a:t>. Bu öğrencilerle ilgili alınacak sınav tedbirler hizmetleri, il millî </a:t>
            </a:r>
            <a:r>
              <a:rPr lang="tr-TR" sz="2000" dirty="0" smtClean="0"/>
              <a:t>eğitim Müdürlüklerine </a:t>
            </a:r>
            <a:r>
              <a:rPr lang="tr-TR" sz="2000" dirty="0"/>
              <a:t>gönderilen 29.05.2020 tarihli ve 7243831 sayılı yazı doğrultusunda Bölge </a:t>
            </a:r>
            <a:r>
              <a:rPr lang="tr-TR" sz="2000" dirty="0" smtClean="0"/>
              <a:t>Sınav Yürütme </a:t>
            </a:r>
            <a:r>
              <a:rPr lang="tr-TR" sz="2000" dirty="0"/>
              <a:t>Komisyonu tarafından tespit edilecek ve Bina Sınav Komisyonu bilgilendirilecektir.</a:t>
            </a:r>
            <a:endParaRPr lang="tr-TR" sz="1100" dirty="0" smtClean="0"/>
          </a:p>
        </p:txBody>
      </p:sp>
    </p:spTree>
    <p:extLst>
      <p:ext uri="{BB962C8B-B14F-4D97-AF65-F5344CB8AC3E}">
        <p14:creationId xmlns:p14="http://schemas.microsoft.com/office/powerpoint/2010/main" val="1814191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a:solidFill>
                  <a:srgbClr val="FF0000"/>
                </a:solidFill>
              </a:rPr>
              <a:t>1. SINAVA İLİŞKİN ÖZEL DURUMLAR</a:t>
            </a:r>
            <a:endParaRPr lang="tr-TR" sz="28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347614"/>
            <a:ext cx="8288639" cy="350785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b="1" dirty="0" smtClean="0">
                <a:solidFill>
                  <a:schemeClr val="accent6">
                    <a:lumMod val="50000"/>
                  </a:schemeClr>
                </a:solidFill>
              </a:rPr>
              <a:t>	Merkezî </a:t>
            </a:r>
            <a:r>
              <a:rPr lang="tr-TR" sz="2400" b="1" dirty="0">
                <a:solidFill>
                  <a:schemeClr val="accent6">
                    <a:lumMod val="50000"/>
                  </a:schemeClr>
                </a:solidFill>
              </a:rPr>
              <a:t>Sınava girecek öğrencilerden COVID-19 tanısı konulan öğrenciler için </a:t>
            </a:r>
            <a:r>
              <a:rPr lang="tr-TR" sz="2400" b="1" dirty="0" smtClean="0">
                <a:solidFill>
                  <a:schemeClr val="accent6">
                    <a:lumMod val="50000"/>
                  </a:schemeClr>
                </a:solidFill>
              </a:rPr>
              <a:t>alınacak sınav </a:t>
            </a:r>
            <a:r>
              <a:rPr lang="tr-TR" sz="2400" b="1" dirty="0">
                <a:solidFill>
                  <a:schemeClr val="accent6">
                    <a:lumMod val="50000"/>
                  </a:schemeClr>
                </a:solidFill>
              </a:rPr>
              <a:t>tedbir hizmetleri, Sağlık Bakanlığının önerileri doğrultusunda Bölge Sınav </a:t>
            </a:r>
            <a:r>
              <a:rPr lang="tr-TR" sz="2400" b="1" dirty="0" smtClean="0">
                <a:solidFill>
                  <a:schemeClr val="accent6">
                    <a:lumMod val="50000"/>
                  </a:schemeClr>
                </a:solidFill>
              </a:rPr>
              <a:t>Yürütme Komisyonları </a:t>
            </a:r>
            <a:r>
              <a:rPr lang="tr-TR" sz="2400" b="1" dirty="0">
                <a:solidFill>
                  <a:schemeClr val="accent6">
                    <a:lumMod val="50000"/>
                  </a:schemeClr>
                </a:solidFill>
              </a:rPr>
              <a:t>tarafından belirlenecek ve gerekli tüm önlemler alınarak uygun sınav </a:t>
            </a:r>
            <a:r>
              <a:rPr lang="tr-TR" sz="2400" b="1" dirty="0" smtClean="0">
                <a:solidFill>
                  <a:schemeClr val="accent6">
                    <a:lumMod val="50000"/>
                  </a:schemeClr>
                </a:solidFill>
              </a:rPr>
              <a:t>tedbir hizmeti </a:t>
            </a:r>
            <a:r>
              <a:rPr lang="tr-TR" sz="2400" b="1" dirty="0">
                <a:solidFill>
                  <a:schemeClr val="accent6">
                    <a:lumMod val="50000"/>
                  </a:schemeClr>
                </a:solidFill>
              </a:rPr>
              <a:t>sağlanacaktır. Bu öğrenciler için Bölge Sınav Yürütme Komisyonları </a:t>
            </a:r>
            <a:r>
              <a:rPr lang="tr-TR" sz="2400" b="1" dirty="0" smtClean="0">
                <a:solidFill>
                  <a:schemeClr val="accent6">
                    <a:lumMod val="50000"/>
                  </a:schemeClr>
                </a:solidFill>
              </a:rPr>
              <a:t>tarafından tespit </a:t>
            </a:r>
            <a:r>
              <a:rPr lang="tr-TR" sz="2400" b="1" dirty="0">
                <a:solidFill>
                  <a:schemeClr val="accent6">
                    <a:lumMod val="50000"/>
                  </a:schemeClr>
                </a:solidFill>
              </a:rPr>
              <a:t>edilecek ve sağlanacak sınav tedbir hizmetleri ile ilgili Bina Sınav </a:t>
            </a:r>
            <a:r>
              <a:rPr lang="tr-TR" sz="2400" b="1" dirty="0" smtClean="0">
                <a:solidFill>
                  <a:schemeClr val="accent6">
                    <a:lumMod val="50000"/>
                  </a:schemeClr>
                </a:solidFill>
              </a:rPr>
              <a:t>Komisyonları bilgilendirilecektir</a:t>
            </a:r>
            <a:r>
              <a:rPr lang="tr-TR" sz="2400" b="1" dirty="0">
                <a:solidFill>
                  <a:schemeClr val="accent6">
                    <a:lumMod val="50000"/>
                  </a:schemeClr>
                </a:solidFill>
              </a:rPr>
              <a:t>.</a:t>
            </a:r>
            <a:endParaRPr lang="tr-TR" sz="700" dirty="0" smtClean="0">
              <a:solidFill>
                <a:schemeClr val="accent6">
                  <a:lumMod val="50000"/>
                </a:schemeClr>
              </a:solidFill>
            </a:endParaRPr>
          </a:p>
        </p:txBody>
      </p:sp>
    </p:spTree>
    <p:extLst>
      <p:ext uri="{BB962C8B-B14F-4D97-AF65-F5344CB8AC3E}">
        <p14:creationId xmlns:p14="http://schemas.microsoft.com/office/powerpoint/2010/main" val="1531940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a:solidFill>
                  <a:srgbClr val="FF0000"/>
                </a:solidFill>
              </a:rPr>
              <a:t>1. SINAVA İLİŞKİN ÖZEL DURUMLAR</a:t>
            </a:r>
            <a:endParaRPr lang="tr-TR" sz="28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1043608" y="1131590"/>
            <a:ext cx="7848872" cy="386789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600" dirty="0" smtClean="0"/>
              <a:t>	Sonradan </a:t>
            </a:r>
            <a:r>
              <a:rPr lang="tr-TR" sz="1600" dirty="0"/>
              <a:t>ortaya çıkan sebeplerle sınav tedbir hizmeti alması gereken öğrencilerin uygun </a:t>
            </a:r>
            <a:r>
              <a:rPr lang="tr-TR" sz="1600" dirty="0" smtClean="0"/>
              <a:t>sınav tedbir </a:t>
            </a:r>
            <a:r>
              <a:rPr lang="tr-TR" sz="1600" dirty="0"/>
              <a:t>hizmetini alabilmeleri için gerekli işlemler, kılavuzun ilgili hükümlerine göre Bölge </a:t>
            </a:r>
            <a:r>
              <a:rPr lang="tr-TR" sz="1600" dirty="0" smtClean="0"/>
              <a:t>Sınav Yürütme </a:t>
            </a:r>
            <a:r>
              <a:rPr lang="tr-TR" sz="1600" dirty="0"/>
              <a:t>Komisyonunca yapılacaktır. Öğrencinin sınav süresinin değişmesi durumunda, </a:t>
            </a:r>
            <a:r>
              <a:rPr lang="tr-TR" sz="1600" dirty="0" smtClean="0"/>
              <a:t>giriş belgesinde </a:t>
            </a:r>
            <a:r>
              <a:rPr lang="tr-TR" sz="1600" dirty="0"/>
              <a:t>yazan sınav süresi dikkate alınmayacaktır. Öğrencinin tek kişilik salonda </a:t>
            </a:r>
            <a:r>
              <a:rPr lang="tr-TR" sz="1600" dirty="0" smtClean="0"/>
              <a:t>sınava alınması </a:t>
            </a:r>
            <a:r>
              <a:rPr lang="tr-TR" sz="1600" dirty="0"/>
              <a:t>gerekiyorsa, öğrenci yerleştirildiği okulun yedek salonunda yedek salon evrakıyla </a:t>
            </a:r>
            <a:r>
              <a:rPr lang="tr-TR" sz="1600" dirty="0" smtClean="0"/>
              <a:t>sınava alınacaktır</a:t>
            </a:r>
            <a:r>
              <a:rPr lang="tr-TR" sz="1600" dirty="0"/>
              <a:t>. Öğrencinin sınava girdiği salon aday yoklama listesinin tutanak bölümüne </a:t>
            </a:r>
            <a:r>
              <a:rPr lang="tr-TR" sz="1600" dirty="0" smtClean="0"/>
              <a:t>gerekli açıklama </a:t>
            </a:r>
            <a:r>
              <a:rPr lang="tr-TR" sz="1600" dirty="0"/>
              <a:t>yazılacak, ayrıca Komisyon kararının aslı sınav evrakı dönüş kutusuna konulacaktır</a:t>
            </a:r>
            <a:r>
              <a:rPr lang="tr-TR" sz="1600" dirty="0" smtClean="0"/>
              <a:t>. </a:t>
            </a:r>
          </a:p>
          <a:p>
            <a:pPr algn="just"/>
            <a:endParaRPr lang="tr-TR" sz="1600" dirty="0"/>
          </a:p>
          <a:p>
            <a:pPr algn="just"/>
            <a:r>
              <a:rPr lang="tr-TR" sz="1600" dirty="0" smtClean="0"/>
              <a:t>	Yedek </a:t>
            </a:r>
            <a:r>
              <a:rPr lang="tr-TR" sz="1600" dirty="0"/>
              <a:t>salonda sınava alınan öğrencilerin cevap kâğıtlarına aday bilgilerini yazmaları ve T.C</a:t>
            </a:r>
            <a:r>
              <a:rPr lang="tr-TR" sz="1600" dirty="0" smtClean="0"/>
              <a:t>. kimlik </a:t>
            </a:r>
            <a:r>
              <a:rPr lang="tr-TR" sz="1600" dirty="0"/>
              <a:t>numaralarını ilgili bölüme kodlamaları gerekmekte olup kodlamaların doğru yapıldığı </a:t>
            </a:r>
            <a:r>
              <a:rPr lang="tr-TR" sz="1600" dirty="0" smtClean="0"/>
              <a:t>salon görevlilerince </a:t>
            </a:r>
            <a:r>
              <a:rPr lang="tr-TR" sz="1600" dirty="0"/>
              <a:t>kontrol edilmelidir. Cevap kâğıdındaki kimlik bilgileri eksik veya hatalı </a:t>
            </a:r>
            <a:r>
              <a:rPr lang="tr-TR" sz="1600" dirty="0" smtClean="0"/>
              <a:t>olan öğrencilerin </a:t>
            </a:r>
            <a:r>
              <a:rPr lang="tr-TR" sz="1600" dirty="0"/>
              <a:t>cevap kâğıdı değerlendirmeye alınmayacaktır. Ayrıca yedek salonda sınava </a:t>
            </a:r>
            <a:r>
              <a:rPr lang="tr-TR" sz="1600" dirty="0" smtClean="0"/>
              <a:t>alınan öğrencilerin </a:t>
            </a:r>
            <a:r>
              <a:rPr lang="tr-TR" sz="1600" dirty="0"/>
              <a:t>geçerli kimlik belgesinin fotokopisi sınav evrakı dönüş zarfına konulacaktır.</a:t>
            </a:r>
            <a:endParaRPr lang="tr-TR" sz="1600" dirty="0" smtClean="0"/>
          </a:p>
        </p:txBody>
      </p:sp>
    </p:spTree>
    <p:extLst>
      <p:ext uri="{BB962C8B-B14F-4D97-AF65-F5344CB8AC3E}">
        <p14:creationId xmlns:p14="http://schemas.microsoft.com/office/powerpoint/2010/main" val="188730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a:solidFill>
                  <a:srgbClr val="FF0000"/>
                </a:solidFill>
              </a:rPr>
              <a:t>1. SINAVA İLİŞKİN ÖZEL DURUMLAR</a:t>
            </a:r>
            <a:endParaRPr lang="tr-TR" sz="28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203598"/>
            <a:ext cx="8288639" cy="365187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100" dirty="0"/>
              <a:t>Bazı binalara, o binada öğretim yapan okulun öğrencilerinin dışında Açık Öğretim </a:t>
            </a:r>
            <a:r>
              <a:rPr lang="tr-TR" sz="2100" dirty="0" smtClean="0"/>
              <a:t>Ortaokulu öğrencileri </a:t>
            </a:r>
            <a:r>
              <a:rPr lang="tr-TR" sz="2100" dirty="0"/>
              <a:t>yerleştirilmiş olabilir. Bu öğrencilere gerekli kolaylık sağlanacak, salon ve </a:t>
            </a:r>
            <a:r>
              <a:rPr lang="tr-TR" sz="2100" dirty="0" smtClean="0"/>
              <a:t>sıralarına ulaşmaları </a:t>
            </a:r>
            <a:r>
              <a:rPr lang="tr-TR" sz="2100" dirty="0"/>
              <a:t>için yardımcı olunacaktır</a:t>
            </a:r>
            <a:r>
              <a:rPr lang="tr-TR" sz="2100" dirty="0" smtClean="0"/>
              <a:t>.</a:t>
            </a:r>
          </a:p>
          <a:p>
            <a:pPr algn="just"/>
            <a:endParaRPr lang="tr-TR" sz="2100" dirty="0"/>
          </a:p>
          <a:p>
            <a:pPr algn="just"/>
            <a:r>
              <a:rPr lang="tr-TR" sz="2100" dirty="0"/>
              <a:t>Özel eğitim ihtiyacı olan öğrencilerin sınava girecekleri merkezlerde, Ölçme-Değerlendirme </a:t>
            </a:r>
            <a:r>
              <a:rPr lang="tr-TR" sz="2100" dirty="0" smtClean="0"/>
              <a:t>ve Sınav </a:t>
            </a:r>
            <a:r>
              <a:rPr lang="tr-TR" sz="2100" dirty="0"/>
              <a:t>Hizmetleri Genel Müdürlüğü, il/ilçe millî eğitim müdürlükleri, rehberlik araştırma </a:t>
            </a:r>
            <a:r>
              <a:rPr lang="tr-TR" sz="2100" dirty="0" smtClean="0"/>
              <a:t>merkezi (</a:t>
            </a:r>
            <a:r>
              <a:rPr lang="tr-TR" sz="2100" dirty="0"/>
              <a:t>RAM) müdürlükleri ile birlikte her türlü tedbir alınacak, sınav salonlarının giriş çıkış </a:t>
            </a:r>
            <a:r>
              <a:rPr lang="tr-TR" sz="2100" dirty="0" smtClean="0"/>
              <a:t>açısından uygunluğu </a:t>
            </a:r>
            <a:r>
              <a:rPr lang="tr-TR" sz="2100" dirty="0"/>
              <a:t>ve sınav tedbir hizmetleri kapsamında okuyucu/kodlayıcı olarak </a:t>
            </a:r>
            <a:r>
              <a:rPr lang="tr-TR" sz="2100" dirty="0" smtClean="0"/>
              <a:t>görevlendirilen öğretmenlerin </a:t>
            </a:r>
            <a:r>
              <a:rPr lang="tr-TR" sz="2100" dirty="0"/>
              <a:t>bilgilendirilmesi sağlanacaktır.</a:t>
            </a:r>
            <a:endParaRPr lang="tr-TR" sz="2100" dirty="0" smtClean="0"/>
          </a:p>
        </p:txBody>
      </p:sp>
    </p:spTree>
    <p:extLst>
      <p:ext uri="{BB962C8B-B14F-4D97-AF65-F5344CB8AC3E}">
        <p14:creationId xmlns:p14="http://schemas.microsoft.com/office/powerpoint/2010/main" val="3171581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a:solidFill>
                  <a:srgbClr val="FF0000"/>
                </a:solidFill>
              </a:rPr>
              <a:t>1. SINAVA İLİŞKİN ÖZEL DURUMLAR</a:t>
            </a:r>
            <a:endParaRPr lang="tr-TR" sz="28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386789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dirty="0" smtClean="0"/>
              <a:t>	Sınavda </a:t>
            </a:r>
            <a:r>
              <a:rPr lang="tr-TR" sz="2000" dirty="0"/>
              <a:t>bu öğrencilere yardımcı olmak için görevlendirilecek okuyucu ve kodlayıcı öğretmenler</a:t>
            </a:r>
            <a:r>
              <a:rPr lang="tr-TR" sz="2000" dirty="0" smtClean="0"/>
              <a:t>, öğrencinin </a:t>
            </a:r>
            <a:r>
              <a:rPr lang="tr-TR" sz="2000" dirty="0"/>
              <a:t>yetersizlik durumuna göre, matematik dili okumayı bilen ve yabancı dil </a:t>
            </a:r>
            <a:r>
              <a:rPr lang="tr-TR" sz="2000" dirty="0" smtClean="0"/>
              <a:t>okumaya yatkın </a:t>
            </a:r>
            <a:r>
              <a:rPr lang="tr-TR" sz="2000" dirty="0"/>
              <a:t>olanlardan seçilecektir</a:t>
            </a:r>
            <a:r>
              <a:rPr lang="tr-TR" sz="2000" dirty="0" smtClean="0"/>
              <a:t>.</a:t>
            </a:r>
          </a:p>
          <a:p>
            <a:pPr algn="just"/>
            <a:endParaRPr lang="tr-TR" sz="2000" dirty="0"/>
          </a:p>
          <a:p>
            <a:pPr algn="just"/>
            <a:r>
              <a:rPr lang="tr-TR" sz="2000" dirty="0" smtClean="0"/>
              <a:t>	İşitme </a:t>
            </a:r>
            <a:r>
              <a:rPr lang="tr-TR" sz="2000" dirty="0"/>
              <a:t>yetersizliği olan öğrencilerin sınavda herhangi bir olumsuzluk yaşamamaları için işaret </a:t>
            </a:r>
            <a:r>
              <a:rPr lang="tr-TR" sz="2000" dirty="0" smtClean="0"/>
              <a:t>dili bilen </a:t>
            </a:r>
            <a:r>
              <a:rPr lang="tr-TR" sz="2000" dirty="0"/>
              <a:t>öğretmenler görevlendirilecektir. Ancak bu öğretmenlerin, sınavı yapılacak ders </a:t>
            </a:r>
            <a:r>
              <a:rPr lang="tr-TR" sz="2000" dirty="0" smtClean="0"/>
              <a:t>branşından farklı </a:t>
            </a:r>
            <a:r>
              <a:rPr lang="tr-TR" sz="2000" dirty="0"/>
              <a:t>branşta olmalarına dikkat edilecektir</a:t>
            </a:r>
            <a:r>
              <a:rPr lang="tr-TR" sz="2000" dirty="0" smtClean="0"/>
              <a:t>.</a:t>
            </a:r>
          </a:p>
          <a:p>
            <a:pPr algn="just"/>
            <a:endParaRPr lang="tr-TR" sz="2000" dirty="0"/>
          </a:p>
          <a:p>
            <a:pPr algn="just"/>
            <a:r>
              <a:rPr lang="tr-TR" sz="2000" dirty="0" smtClean="0"/>
              <a:t>	Yetersizliği </a:t>
            </a:r>
            <a:r>
              <a:rPr lang="tr-TR" sz="2000" dirty="0"/>
              <a:t>olan öğrenciler, engel durumları ile ilgili sürekli kullandıkları araç–gereç ve </a:t>
            </a:r>
            <a:r>
              <a:rPr lang="tr-TR" sz="2000" dirty="0" smtClean="0"/>
              <a:t>cihazları kendilerinin </a:t>
            </a:r>
            <a:r>
              <a:rPr lang="tr-TR" sz="2000" dirty="0"/>
              <a:t>getirmesi kaydıyla sınavda kullanabilecektir.</a:t>
            </a:r>
            <a:endParaRPr lang="tr-TR" sz="1050" dirty="0" smtClean="0"/>
          </a:p>
          <a:p>
            <a:pPr algn="just"/>
            <a:endParaRPr lang="tr-TR" sz="600" dirty="0" smtClean="0"/>
          </a:p>
        </p:txBody>
      </p:sp>
    </p:spTree>
    <p:extLst>
      <p:ext uri="{BB962C8B-B14F-4D97-AF65-F5344CB8AC3E}">
        <p14:creationId xmlns:p14="http://schemas.microsoft.com/office/powerpoint/2010/main" val="2928569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fontScale="90000"/>
          </a:bodyPr>
          <a:lstStyle/>
          <a:p>
            <a:r>
              <a:rPr lang="tr-TR" b="1" dirty="0">
                <a:solidFill>
                  <a:srgbClr val="FF0000"/>
                </a:solidFill>
              </a:rPr>
              <a:t>Süreğen Hastalığı Olan Öğrenciler;</a:t>
            </a:r>
            <a:endParaRPr lang="tr-TR" sz="28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386789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200" b="1" dirty="0">
                <a:solidFill>
                  <a:srgbClr val="FF0000"/>
                </a:solidFill>
              </a:rPr>
              <a:t>a. </a:t>
            </a:r>
            <a:r>
              <a:rPr lang="tr-TR" sz="2200" dirty="0"/>
              <a:t>Sağlık problemlerinin zorunlu kıldığı durumlarda süreğen hastalığı olan öğrenciler tek </a:t>
            </a:r>
            <a:r>
              <a:rPr lang="tr-TR" sz="2200" dirty="0" smtClean="0"/>
              <a:t>kişilik salonlarda </a:t>
            </a:r>
            <a:r>
              <a:rPr lang="tr-TR" sz="2200" dirty="0"/>
              <a:t>sınava alınacaktır. Bu durumda olan öğrencilere ek süre </a:t>
            </a:r>
            <a:r>
              <a:rPr lang="tr-TR" sz="2200" dirty="0" smtClean="0"/>
              <a:t>verilmeyecektir. </a:t>
            </a:r>
          </a:p>
          <a:p>
            <a:pPr algn="l"/>
            <a:endParaRPr lang="tr-TR" sz="2200" dirty="0"/>
          </a:p>
          <a:p>
            <a:pPr algn="l"/>
            <a:r>
              <a:rPr lang="tr-TR" sz="2200" b="1" dirty="0">
                <a:solidFill>
                  <a:srgbClr val="FF0000"/>
                </a:solidFill>
              </a:rPr>
              <a:t>b. </a:t>
            </a:r>
            <a:r>
              <a:rPr lang="tr-TR" sz="2200" dirty="0"/>
              <a:t>Tip 1 diyabet (şeker hastası), astım, hipertansiyon ve epilepsi hastalıklarından dolayı </a:t>
            </a:r>
            <a:r>
              <a:rPr lang="tr-TR" sz="2200" dirty="0" smtClean="0"/>
              <a:t>sürekli ilaç </a:t>
            </a:r>
            <a:r>
              <a:rPr lang="tr-TR" sz="2200" dirty="0"/>
              <a:t>kullanan öğrenciler diğer öğrencilerle aynı salona yerleştirilecektir. Tip 1 diyabet </a:t>
            </a:r>
            <a:r>
              <a:rPr lang="tr-TR" sz="2200" dirty="0" smtClean="0"/>
              <a:t>hastalığı olan </a:t>
            </a:r>
            <a:r>
              <a:rPr lang="tr-TR" sz="2200" dirty="0"/>
              <a:t>öğrencilerin yanlarında kutu meyve suyu veya paket içindeki karbonhidrat içeren </a:t>
            </a:r>
            <a:r>
              <a:rPr lang="tr-TR" sz="2200" dirty="0" smtClean="0"/>
              <a:t>gıdaları bulundurmalarına</a:t>
            </a:r>
            <a:r>
              <a:rPr lang="tr-TR" sz="2200" dirty="0"/>
              <a:t>, hipoglisemi (ani kan şekeri düşmesi) durumunda bunları tüketmelerine ve </a:t>
            </a:r>
            <a:r>
              <a:rPr lang="tr-TR" sz="2200" dirty="0" smtClean="0"/>
              <a:t>kan şekeri </a:t>
            </a:r>
            <a:r>
              <a:rPr lang="tr-TR" sz="2200" dirty="0"/>
              <a:t>ölçüm cihazı ile kan şekerini ölçmelerine izin verilecektir.</a:t>
            </a:r>
            <a:endParaRPr lang="tr-TR" sz="2200" dirty="0" smtClean="0"/>
          </a:p>
        </p:txBody>
      </p:sp>
    </p:spTree>
    <p:extLst>
      <p:ext uri="{BB962C8B-B14F-4D97-AF65-F5344CB8AC3E}">
        <p14:creationId xmlns:p14="http://schemas.microsoft.com/office/powerpoint/2010/main" val="2118296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fontScale="90000"/>
          </a:bodyPr>
          <a:lstStyle/>
          <a:p>
            <a:r>
              <a:rPr lang="tr-TR" b="1" dirty="0">
                <a:solidFill>
                  <a:srgbClr val="FF0000"/>
                </a:solidFill>
              </a:rPr>
              <a:t>Süreğen Hastalığı Olan Öğrenciler;</a:t>
            </a:r>
            <a:endParaRPr lang="tr-TR" sz="28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386789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tr-TR" sz="2200" dirty="0" smtClean="0"/>
              <a:t>Ayrıca bu öğrencilerin </a:t>
            </a:r>
            <a:r>
              <a:rPr lang="tr-TR" sz="2200" dirty="0" err="1"/>
              <a:t>hiperglisemi</a:t>
            </a:r>
            <a:r>
              <a:rPr lang="tr-TR" sz="2200" dirty="0"/>
              <a:t> (ani kan şekeri yükselmesi) durumunda oluşabilecek tuvalet ihtiyacının </a:t>
            </a:r>
            <a:r>
              <a:rPr lang="tr-TR" sz="2200" dirty="0" smtClean="0"/>
              <a:t>yedek gözetmen </a:t>
            </a:r>
            <a:r>
              <a:rPr lang="tr-TR" sz="2200" dirty="0"/>
              <a:t>eşliğinde giderilebilmesi için izin verilecektir. Bu durumda olan öğrencilerle ilgili </a:t>
            </a:r>
            <a:r>
              <a:rPr lang="tr-TR" sz="2200" dirty="0" smtClean="0"/>
              <a:t>olarak Bölge </a:t>
            </a:r>
            <a:r>
              <a:rPr lang="tr-TR" sz="2200" dirty="0"/>
              <a:t>Sınav Yürütme Komisyonları bilgilendirilecektir</a:t>
            </a:r>
            <a:r>
              <a:rPr lang="tr-TR" sz="2200" dirty="0" smtClean="0"/>
              <a:t>.</a:t>
            </a:r>
          </a:p>
          <a:p>
            <a:pPr marL="342900" indent="-342900" algn="l">
              <a:buFont typeface="Arial" panose="020B0604020202020204" pitchFamily="34" charset="0"/>
              <a:buChar char="•"/>
            </a:pPr>
            <a:endParaRPr lang="tr-TR" sz="2200" dirty="0"/>
          </a:p>
          <a:p>
            <a:pPr marL="342900" indent="-342900" algn="l">
              <a:buFont typeface="Arial" panose="020B0604020202020204" pitchFamily="34" charset="0"/>
              <a:buChar char="•"/>
            </a:pPr>
            <a:r>
              <a:rPr lang="tr-TR" sz="2200" dirty="0"/>
              <a:t>Astım hastası olan öğrenciler, doktor raporlarında yer alan astım spreylerini </a:t>
            </a:r>
            <a:r>
              <a:rPr lang="tr-TR" sz="2200" dirty="0" smtClean="0"/>
              <a:t>yanlarında getirebileceklerdir</a:t>
            </a:r>
            <a:r>
              <a:rPr lang="tr-TR" sz="2200" dirty="0"/>
              <a:t>. Ayrıca, bu öğrencilerin sınav binasına girişte diğer öğrencilerden ayrı </a:t>
            </a:r>
            <a:r>
              <a:rPr lang="tr-TR" sz="2200" dirty="0" smtClean="0"/>
              <a:t>olarak giriş </a:t>
            </a:r>
            <a:r>
              <a:rPr lang="tr-TR" sz="2200" dirty="0"/>
              <a:t>yapması için gerekli önlemler alınacaktır.</a:t>
            </a:r>
            <a:endParaRPr lang="tr-TR" sz="2200" dirty="0" smtClean="0"/>
          </a:p>
        </p:txBody>
      </p:sp>
    </p:spTree>
    <p:extLst>
      <p:ext uri="{BB962C8B-B14F-4D97-AF65-F5344CB8AC3E}">
        <p14:creationId xmlns:p14="http://schemas.microsoft.com/office/powerpoint/2010/main" val="3210785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30801" y="1493235"/>
            <a:ext cx="9019756"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rPr>
              <a:t>2. GENEL HUSUSLAR</a:t>
            </a:r>
          </a:p>
          <a:p>
            <a:endParaRPr lang="tr-TR" sz="3600" b="1" dirty="0">
              <a:solidFill>
                <a:srgbClr val="FF0000"/>
              </a:solidFill>
            </a:endParaRPr>
          </a:p>
          <a:p>
            <a:r>
              <a:rPr lang="tr-TR" sz="3600" b="1" dirty="0" smtClean="0">
                <a:solidFill>
                  <a:schemeClr val="tx2">
                    <a:lumMod val="50000"/>
                  </a:schemeClr>
                </a:solidFill>
              </a:rPr>
              <a:t>BİNA SINAV KOMİSYONUN </a:t>
            </a:r>
          </a:p>
          <a:p>
            <a:r>
              <a:rPr lang="tr-TR" sz="3600" b="1" dirty="0" smtClean="0">
                <a:solidFill>
                  <a:schemeClr val="tx2">
                    <a:lumMod val="50000"/>
                  </a:schemeClr>
                </a:solidFill>
              </a:rPr>
              <a:t>YAPACAĞI İŞLEMLER</a:t>
            </a:r>
            <a:endParaRPr lang="tr-TR" sz="3600" dirty="0">
              <a:solidFill>
                <a:schemeClr val="tx2">
                  <a:lumMod val="50000"/>
                </a:schemeClr>
              </a:solidFill>
            </a:endParaRPr>
          </a:p>
        </p:txBody>
      </p:sp>
    </p:spTree>
    <p:extLst>
      <p:ext uri="{BB962C8B-B14F-4D97-AF65-F5344CB8AC3E}">
        <p14:creationId xmlns:p14="http://schemas.microsoft.com/office/powerpoint/2010/main" val="1405101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800" b="1" dirty="0" smtClean="0"/>
              <a:t>1. </a:t>
            </a:r>
            <a:r>
              <a:rPr lang="tr-TR" sz="1800" dirty="0" smtClean="0"/>
              <a:t>Bina </a:t>
            </a:r>
            <a:r>
              <a:rPr lang="tr-TR" sz="1800" dirty="0"/>
              <a:t>sınav komisyonu başkanı, Bölge Sınav Yürütme Komisyonunun sınavla ilgili </a:t>
            </a:r>
            <a:r>
              <a:rPr lang="tr-TR" sz="1800" dirty="0" smtClean="0"/>
              <a:t>yapacağı toplantıya </a:t>
            </a:r>
            <a:r>
              <a:rPr lang="tr-TR" sz="1800" dirty="0"/>
              <a:t>katılır</a:t>
            </a:r>
            <a:r>
              <a:rPr lang="tr-TR" sz="1800" dirty="0" smtClean="0"/>
              <a:t>.</a:t>
            </a:r>
          </a:p>
          <a:p>
            <a:pPr marL="342900" indent="-342900" algn="just">
              <a:buAutoNum type="arabicPeriod"/>
            </a:pPr>
            <a:endParaRPr lang="tr-TR" sz="1800" dirty="0"/>
          </a:p>
          <a:p>
            <a:pPr algn="just"/>
            <a:r>
              <a:rPr lang="tr-TR" sz="1800" b="1" dirty="0"/>
              <a:t>2. </a:t>
            </a:r>
            <a:r>
              <a:rPr lang="tr-TR" sz="1800" dirty="0"/>
              <a:t>Toplantıda alınan kararlara göre sınav planlamasını yapar</a:t>
            </a:r>
            <a:r>
              <a:rPr lang="tr-TR" sz="1800" dirty="0" smtClean="0"/>
              <a:t>. </a:t>
            </a:r>
          </a:p>
          <a:p>
            <a:pPr algn="just"/>
            <a:endParaRPr lang="tr-TR" sz="1800" dirty="0"/>
          </a:p>
          <a:p>
            <a:pPr algn="just"/>
            <a:r>
              <a:rPr lang="tr-TR" sz="1800" b="1" dirty="0"/>
              <a:t>3. </a:t>
            </a:r>
            <a:r>
              <a:rPr lang="tr-TR" sz="1800" dirty="0"/>
              <a:t>Sınav gününden bir gün önce tüm okulun genel temizliği (özellikle sınıflar ve tuvaletler) su </a:t>
            </a:r>
            <a:r>
              <a:rPr lang="tr-TR" sz="1800" dirty="0" smtClean="0"/>
              <a:t>ve deterjan </a:t>
            </a:r>
            <a:r>
              <a:rPr lang="tr-TR" sz="1800" dirty="0"/>
              <a:t>kullanılarak yaptırılmalıdır. Okulda sık dokunulan yüzeylerin (kapı kolları, sıralar</a:t>
            </a:r>
            <a:r>
              <a:rPr lang="tr-TR" sz="1800" dirty="0" smtClean="0"/>
              <a:t>, masa </a:t>
            </a:r>
            <a:r>
              <a:rPr lang="tr-TR" sz="1800" dirty="0"/>
              <a:t>yüzeyleri, merdiven tırabzanları gibi) temizliğine özellikle dikkat edilmelidir. Bu amaçla</a:t>
            </a:r>
            <a:r>
              <a:rPr lang="tr-TR" sz="1800" dirty="0" smtClean="0"/>
              <a:t>, su </a:t>
            </a:r>
            <a:r>
              <a:rPr lang="tr-TR" sz="1800" dirty="0"/>
              <a:t>ve deterjanla temizlik sonrası dezenfeksiyon için 1/100 sulandırılmış (5 litre suya </a:t>
            </a:r>
            <a:r>
              <a:rPr lang="tr-TR" sz="1800" dirty="0" smtClean="0"/>
              <a:t>yarım küçük </a:t>
            </a:r>
            <a:r>
              <a:rPr lang="tr-TR" sz="1800" dirty="0"/>
              <a:t>çay bardağı) çamaşır suyu (Sodyum </a:t>
            </a:r>
            <a:r>
              <a:rPr lang="tr-TR" sz="1800" dirty="0" err="1"/>
              <a:t>hipoklorit</a:t>
            </a:r>
            <a:r>
              <a:rPr lang="tr-TR" sz="1800" dirty="0"/>
              <a:t> </a:t>
            </a:r>
            <a:r>
              <a:rPr lang="tr-TR" sz="1800" dirty="0" err="1"/>
              <a:t>Cas</a:t>
            </a:r>
            <a:r>
              <a:rPr lang="tr-TR" sz="1800" dirty="0"/>
              <a:t> No: 7681-52-9) kullanılabilir. </a:t>
            </a:r>
            <a:r>
              <a:rPr lang="tr-TR" sz="1800" dirty="0" smtClean="0"/>
              <a:t>Okul tuvalet </a:t>
            </a:r>
            <a:r>
              <a:rPr lang="tr-TR" sz="1800" dirty="0"/>
              <a:t>temizliği için 1/10 sulandırılmış çamaşır suyu (Sodyum </a:t>
            </a:r>
            <a:r>
              <a:rPr lang="tr-TR" sz="1800" dirty="0" err="1"/>
              <a:t>hipoklorit</a:t>
            </a:r>
            <a:r>
              <a:rPr lang="tr-TR" sz="1800" dirty="0"/>
              <a:t> </a:t>
            </a:r>
            <a:r>
              <a:rPr lang="tr-TR" sz="1800" dirty="0" err="1"/>
              <a:t>Cas</a:t>
            </a:r>
            <a:r>
              <a:rPr lang="tr-TR" sz="1800" dirty="0"/>
              <a:t> No: 7681-52-9</a:t>
            </a:r>
            <a:r>
              <a:rPr lang="tr-TR" sz="1800" dirty="0" smtClean="0"/>
              <a:t>) kullanılmalıdır</a:t>
            </a:r>
            <a:r>
              <a:rPr lang="tr-TR" sz="1800" dirty="0"/>
              <a:t>. Çamaşır suyu ile temizlik yapılan alanlar mutlaka havalandırılmalıdır. </a:t>
            </a:r>
            <a:r>
              <a:rPr lang="tr-TR" sz="1800" dirty="0" smtClean="0"/>
              <a:t>Sağlık Bakanlığı </a:t>
            </a:r>
            <a:r>
              <a:rPr lang="tr-TR" sz="1800" dirty="0"/>
              <a:t>COVID-19 </a:t>
            </a:r>
            <a:r>
              <a:rPr lang="tr-TR" sz="1800" dirty="0" err="1"/>
              <a:t>Pandemi</a:t>
            </a:r>
            <a:r>
              <a:rPr lang="tr-TR" sz="1800" dirty="0"/>
              <a:t> Döneminde Halka Açık Alanların Temizlik ve </a:t>
            </a:r>
            <a:r>
              <a:rPr lang="tr-TR" sz="1800" dirty="0" smtClean="0"/>
              <a:t>Dezenfeksiyonu İlkelerine </a:t>
            </a:r>
            <a:r>
              <a:rPr lang="tr-TR" sz="1800" dirty="0"/>
              <a:t>uyulmalıdır.</a:t>
            </a:r>
            <a:endParaRPr lang="tr-TR" sz="1050" dirty="0"/>
          </a:p>
        </p:txBody>
      </p:sp>
    </p:spTree>
    <p:extLst>
      <p:ext uri="{BB962C8B-B14F-4D97-AF65-F5344CB8AC3E}">
        <p14:creationId xmlns:p14="http://schemas.microsoft.com/office/powerpoint/2010/main" val="2450322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dirty="0"/>
              <a:t>4. </a:t>
            </a:r>
            <a:r>
              <a:rPr lang="tr-TR" sz="1800" dirty="0"/>
              <a:t>Sınava girecek öğrencilerin, salon aday yoklama listelerini Bölge Sınav Yürütme</a:t>
            </a:r>
          </a:p>
          <a:p>
            <a:pPr algn="l"/>
            <a:r>
              <a:rPr lang="tr-TR" sz="1800" dirty="0"/>
              <a:t>Komisyonundan alarak, sınavdan en az 2 (iki) gün önce öğrencilerin görebilecekleri uygun </a:t>
            </a:r>
            <a:r>
              <a:rPr lang="tr-TR" sz="1800" dirty="0" smtClean="0"/>
              <a:t>bir yerde </a:t>
            </a:r>
            <a:r>
              <a:rPr lang="tr-TR" sz="1800" dirty="0"/>
              <a:t>ilan eder</a:t>
            </a:r>
            <a:r>
              <a:rPr lang="tr-TR" sz="1800" dirty="0" smtClean="0"/>
              <a:t>. </a:t>
            </a:r>
          </a:p>
          <a:p>
            <a:pPr algn="l"/>
            <a:endParaRPr lang="tr-TR" sz="1800" dirty="0"/>
          </a:p>
          <a:p>
            <a:pPr algn="l"/>
            <a:r>
              <a:rPr lang="tr-TR" sz="1800" b="1" dirty="0"/>
              <a:t>5. </a:t>
            </a:r>
            <a:r>
              <a:rPr lang="tr-TR" sz="1800" dirty="0"/>
              <a:t>Sınav salonlarını (*) ve salondaki sıraları, sınav oturma planı (**) doğrultusunda</a:t>
            </a:r>
          </a:p>
          <a:p>
            <a:pPr algn="l"/>
            <a:r>
              <a:rPr lang="tr-TR" sz="1800" dirty="0"/>
              <a:t>numaralandırarak sınavdan 1 (bir) gün önce hazır duruma gelmesini sağlar ve sınav </a:t>
            </a:r>
            <a:r>
              <a:rPr lang="tr-TR" sz="1800" dirty="0" smtClean="0"/>
              <a:t>süresince salonları </a:t>
            </a:r>
            <a:r>
              <a:rPr lang="tr-TR" sz="1800" dirty="0"/>
              <a:t>kontrol eder</a:t>
            </a:r>
            <a:r>
              <a:rPr lang="tr-TR" sz="1800" dirty="0" smtClean="0"/>
              <a:t>.</a:t>
            </a:r>
          </a:p>
          <a:p>
            <a:pPr algn="l"/>
            <a:endParaRPr lang="tr-TR" sz="1800" dirty="0"/>
          </a:p>
          <a:p>
            <a:pPr algn="l"/>
            <a:r>
              <a:rPr lang="tr-TR" sz="1800" dirty="0"/>
              <a:t>*1 </a:t>
            </a:r>
            <a:r>
              <a:rPr lang="tr-TR" sz="1800" dirty="0" err="1"/>
              <a:t>nolu</a:t>
            </a:r>
            <a:r>
              <a:rPr lang="tr-TR" sz="1800" dirty="0"/>
              <a:t> salon zemin kattan başlamak suretiyle üst katlara doğru artarak devam eder.</a:t>
            </a:r>
          </a:p>
          <a:p>
            <a:pPr algn="l"/>
            <a:r>
              <a:rPr lang="tr-TR" sz="1800" dirty="0"/>
              <a:t>**1 </a:t>
            </a:r>
            <a:r>
              <a:rPr lang="tr-TR" sz="1800" dirty="0" err="1"/>
              <a:t>nolu</a:t>
            </a:r>
            <a:r>
              <a:rPr lang="tr-TR" sz="1800" dirty="0"/>
              <a:t> sıra öğretmen masasının önünden başlayacaktır. “S” kuralı gereğince devam eder</a:t>
            </a:r>
            <a:r>
              <a:rPr lang="tr-TR" sz="1800" dirty="0" smtClean="0"/>
              <a:t>.</a:t>
            </a:r>
          </a:p>
          <a:p>
            <a:pPr algn="l"/>
            <a:endParaRPr lang="tr-TR" sz="1800" dirty="0"/>
          </a:p>
          <a:p>
            <a:pPr algn="l"/>
            <a:r>
              <a:rPr lang="tr-TR" sz="1800" b="1" dirty="0"/>
              <a:t>6. </a:t>
            </a:r>
            <a:r>
              <a:rPr lang="tr-TR" sz="1800" dirty="0"/>
              <a:t>Salon görevlilerinin sınav salonlarına cep telefonu ve benzeri iletişim araçları ile </a:t>
            </a:r>
            <a:r>
              <a:rPr lang="tr-TR" sz="1800" dirty="0" smtClean="0"/>
              <a:t>girmemesini sağlar</a:t>
            </a:r>
            <a:r>
              <a:rPr lang="tr-TR" sz="1800" dirty="0"/>
              <a:t>. Sınav öncesinde yapılacak toplantılarda bu hususu özellikle belirtir.</a:t>
            </a:r>
            <a:endParaRPr lang="tr-TR" sz="400" dirty="0"/>
          </a:p>
        </p:txBody>
      </p:sp>
    </p:spTree>
    <p:extLst>
      <p:ext uri="{BB962C8B-B14F-4D97-AF65-F5344CB8AC3E}">
        <p14:creationId xmlns:p14="http://schemas.microsoft.com/office/powerpoint/2010/main" val="2908556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dirty="0" smtClean="0">
                <a:solidFill>
                  <a:schemeClr val="accent1">
                    <a:lumMod val="50000"/>
                  </a:schemeClr>
                </a:solidFill>
              </a:rPr>
              <a:t>SINAV BİLGİLERİ</a:t>
            </a:r>
            <a:endParaRPr lang="tr-TR" sz="3600" dirty="0">
              <a:solidFill>
                <a:schemeClr val="accent1">
                  <a:lumMod val="5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0" y="1203598"/>
            <a:ext cx="8288639" cy="3600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FF0000"/>
                </a:solidFill>
              </a:rPr>
              <a:t>Sınavla Öğrenci Alacak Ortaöğretim Kurumlarına İlişkin Merkezî Sınav </a:t>
            </a:r>
            <a:r>
              <a:rPr lang="tr-TR" sz="4000" dirty="0" smtClean="0">
                <a:solidFill>
                  <a:srgbClr val="FF0000"/>
                </a:solidFill>
              </a:rPr>
              <a:t>2020</a:t>
            </a:r>
          </a:p>
          <a:p>
            <a:endParaRPr lang="tr-TR" sz="2400" dirty="0" smtClean="0"/>
          </a:p>
          <a:p>
            <a:r>
              <a:rPr lang="tr-TR" sz="4000" dirty="0"/>
              <a:t>20 Haziran 2020 Cumartesi günü tüm sınav </a:t>
            </a:r>
            <a:r>
              <a:rPr lang="tr-TR" sz="4000" dirty="0" smtClean="0"/>
              <a:t>merkezlerinde saat </a:t>
            </a:r>
            <a:r>
              <a:rPr lang="tr-TR" sz="4000" dirty="0"/>
              <a:t>09.30 ve 11.30’da başlayacaktır.</a:t>
            </a:r>
            <a:endParaRPr lang="tr-TR" sz="2400" b="1" dirty="0" smtClean="0">
              <a:solidFill>
                <a:srgbClr val="FF0000"/>
              </a:solidFill>
            </a:endParaRPr>
          </a:p>
          <a:p>
            <a:endParaRPr lang="tr-TR" sz="2400" b="1" dirty="0" smtClean="0">
              <a:solidFill>
                <a:srgbClr val="FF0000"/>
              </a:solidFill>
            </a:endParaRPr>
          </a:p>
        </p:txBody>
      </p:sp>
    </p:spTree>
    <p:extLst>
      <p:ext uri="{BB962C8B-B14F-4D97-AF65-F5344CB8AC3E}">
        <p14:creationId xmlns:p14="http://schemas.microsoft.com/office/powerpoint/2010/main" val="3233518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800" b="1" dirty="0"/>
              <a:t>7. </a:t>
            </a:r>
            <a:r>
              <a:rPr lang="tr-TR" sz="1800" dirty="0"/>
              <a:t>Salon görevlileri ile sınav başlamadan en az bir saat önce toplantı yaparak görev </a:t>
            </a:r>
            <a:r>
              <a:rPr lang="tr-TR" sz="1800" dirty="0" smtClean="0"/>
              <a:t>ve sorumluluklarını </a:t>
            </a:r>
            <a:r>
              <a:rPr lang="tr-TR" sz="1800" dirty="0"/>
              <a:t>açıklar. Toplantıya katılmayan salon görevlisinin yerine </a:t>
            </a:r>
            <a:r>
              <a:rPr lang="tr-TR" sz="1800" dirty="0" smtClean="0"/>
              <a:t>yedek gözetmenlerden </a:t>
            </a:r>
            <a:r>
              <a:rPr lang="tr-TR" sz="1800" dirty="0"/>
              <a:t>görevlendirme yapar</a:t>
            </a:r>
            <a:r>
              <a:rPr lang="tr-TR" sz="1800" dirty="0" smtClean="0"/>
              <a:t>.</a:t>
            </a:r>
          </a:p>
          <a:p>
            <a:pPr algn="just"/>
            <a:endParaRPr lang="tr-TR" sz="1800" dirty="0"/>
          </a:p>
          <a:p>
            <a:pPr algn="just"/>
            <a:r>
              <a:rPr lang="tr-TR" sz="1800" b="1" dirty="0"/>
              <a:t>8. </a:t>
            </a:r>
            <a:r>
              <a:rPr lang="tr-TR" sz="1800" dirty="0"/>
              <a:t>Bina Sınav Komisyonu, sınav görevlileri ile yapacağı toplantıda, bütün sınav </a:t>
            </a:r>
            <a:r>
              <a:rPr lang="tr-TR" sz="1800" dirty="0" smtClean="0"/>
              <a:t>görevlilerinin sosyal </a:t>
            </a:r>
            <a:r>
              <a:rPr lang="tr-TR" sz="1800" dirty="0"/>
              <a:t>mesafe kuralına (kişiler arasında en az 1 metre mesafe olacak şekilde) </a:t>
            </a:r>
            <a:r>
              <a:rPr lang="tr-TR" sz="1800" dirty="0" smtClean="0"/>
              <a:t>uyarak oturmalarını </a:t>
            </a:r>
            <a:r>
              <a:rPr lang="tr-TR" sz="1800" dirty="0"/>
              <a:t>ve tıbbi maske takmalarını sağlar. Sınav görevlilerine sınav kurallarına ek </a:t>
            </a:r>
            <a:r>
              <a:rPr lang="tr-TR" sz="1800" dirty="0" smtClean="0"/>
              <a:t>olarak COVID-19 </a:t>
            </a:r>
            <a:r>
              <a:rPr lang="tr-TR" sz="1800" dirty="0"/>
              <a:t>ile ilgili alınacak önlemler konusunda bilgi verir. Su içmek isteyen </a:t>
            </a:r>
            <a:r>
              <a:rPr lang="tr-TR" sz="1800" dirty="0" smtClean="0"/>
              <a:t>kişiler maskelerini </a:t>
            </a:r>
            <a:r>
              <a:rPr lang="tr-TR" sz="1800" dirty="0"/>
              <a:t>kenarlarında bulunan lastiklerinden tutarak çıkarmalı, maskelerin ağız ve </a:t>
            </a:r>
            <a:r>
              <a:rPr lang="tr-TR" sz="1800" dirty="0" smtClean="0"/>
              <a:t>burnu kapatan </a:t>
            </a:r>
            <a:r>
              <a:rPr lang="tr-TR" sz="1800" dirty="0"/>
              <a:t>ön yüzüne asla dokunmamalıdır. Maskeler yine kenarlarda bulunan </a:t>
            </a:r>
            <a:r>
              <a:rPr lang="tr-TR" sz="1800" dirty="0" smtClean="0"/>
              <a:t>lastiklerinden tutularak </a:t>
            </a:r>
            <a:r>
              <a:rPr lang="tr-TR" sz="1800" dirty="0"/>
              <a:t>takılmalı ve sonrasında eller el antiseptiği ile ovalanmalıdır</a:t>
            </a:r>
            <a:r>
              <a:rPr lang="tr-TR" sz="1800" dirty="0" smtClean="0"/>
              <a:t>. </a:t>
            </a:r>
          </a:p>
          <a:p>
            <a:pPr algn="just"/>
            <a:endParaRPr lang="tr-TR" sz="1800" dirty="0" smtClean="0"/>
          </a:p>
          <a:p>
            <a:pPr algn="just"/>
            <a:r>
              <a:rPr lang="tr-TR" sz="1800" b="1" dirty="0"/>
              <a:t>9. </a:t>
            </a:r>
            <a:r>
              <a:rPr lang="tr-TR" sz="1800" dirty="0"/>
              <a:t>Ateş, öksürük, burun akıntısı ve solunum güçlüğü şikâyeti olan, COVID-19 olan veya son </a:t>
            </a:r>
            <a:r>
              <a:rPr lang="tr-TR" sz="1800" dirty="0" smtClean="0"/>
              <a:t>14 gün </a:t>
            </a:r>
            <a:r>
              <a:rPr lang="tr-TR" sz="1800" dirty="0"/>
              <a:t>içerisinde COVID-19 vakası ile teması olan kişilere sınav görevi vermez.</a:t>
            </a:r>
          </a:p>
        </p:txBody>
      </p:sp>
    </p:spTree>
    <p:extLst>
      <p:ext uri="{BB962C8B-B14F-4D97-AF65-F5344CB8AC3E}">
        <p14:creationId xmlns:p14="http://schemas.microsoft.com/office/powerpoint/2010/main" val="849286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800" b="1" dirty="0"/>
              <a:t>10. </a:t>
            </a:r>
            <a:r>
              <a:rPr lang="tr-TR" sz="1800" dirty="0"/>
              <a:t>Toplantıya katılmayan ya da sınav kurallarına uymayan personele sınav görevi vermez. </a:t>
            </a:r>
            <a:r>
              <a:rPr lang="tr-TR" sz="1800" dirty="0" smtClean="0"/>
              <a:t>Sınav kurallarına </a:t>
            </a:r>
            <a:r>
              <a:rPr lang="tr-TR" sz="1800" dirty="0"/>
              <a:t>uymayan personeli gerekli durumlarda tutanakla belirleyerek Bölge Sınav </a:t>
            </a:r>
            <a:r>
              <a:rPr lang="tr-TR" sz="1800" dirty="0" smtClean="0"/>
              <a:t>Yürütme Komisyonuna </a:t>
            </a:r>
            <a:r>
              <a:rPr lang="tr-TR" sz="1800" dirty="0"/>
              <a:t>bildirir</a:t>
            </a:r>
            <a:r>
              <a:rPr lang="tr-TR" sz="1800" dirty="0" smtClean="0"/>
              <a:t>.</a:t>
            </a:r>
          </a:p>
          <a:p>
            <a:pPr algn="just"/>
            <a:endParaRPr lang="tr-TR" sz="1800" dirty="0"/>
          </a:p>
          <a:p>
            <a:pPr algn="just"/>
            <a:r>
              <a:rPr lang="tr-TR" sz="1800" b="1" dirty="0"/>
              <a:t>11. </a:t>
            </a:r>
            <a:r>
              <a:rPr lang="tr-TR" sz="1800" dirty="0"/>
              <a:t>Sınav görevlilerine ait ad, </a:t>
            </a:r>
            <a:r>
              <a:rPr lang="tr-TR" sz="1800" dirty="0" err="1"/>
              <a:t>soyad</a:t>
            </a:r>
            <a:r>
              <a:rPr lang="tr-TR" sz="1800" dirty="0"/>
              <a:t> ve görevlerini gösterir yaka kartının sınav süresince</a:t>
            </a:r>
          </a:p>
          <a:p>
            <a:pPr algn="just"/>
            <a:r>
              <a:rPr lang="tr-TR" sz="1800" dirty="0"/>
              <a:t>görevlilerin üzerinde bulunmasını sağlar</a:t>
            </a:r>
            <a:r>
              <a:rPr lang="tr-TR" sz="1800" dirty="0" smtClean="0"/>
              <a:t>. </a:t>
            </a:r>
          </a:p>
          <a:p>
            <a:pPr algn="just"/>
            <a:endParaRPr lang="tr-TR" sz="1800" dirty="0"/>
          </a:p>
          <a:p>
            <a:pPr algn="just"/>
            <a:r>
              <a:rPr lang="tr-TR" sz="1800" b="1" dirty="0"/>
              <a:t>12. </a:t>
            </a:r>
            <a:r>
              <a:rPr lang="tr-TR" sz="1800" dirty="0"/>
              <a:t>Sınav günü, sınav kutularını/çantalarını il/ilçe sınav evrakı nakil koruma </a:t>
            </a:r>
            <a:r>
              <a:rPr lang="tr-TR" sz="1800" dirty="0" smtClean="0"/>
              <a:t>görevlilerinden tutanakla </a:t>
            </a:r>
            <a:r>
              <a:rPr lang="tr-TR" sz="1800" dirty="0"/>
              <a:t>teslim alır. Sınavın başlamasına yarım saat kala sınav kutularını açıp içindeki </a:t>
            </a:r>
            <a:r>
              <a:rPr lang="tr-TR" sz="1800" dirty="0" smtClean="0"/>
              <a:t>sınav paketlerini </a:t>
            </a:r>
            <a:r>
              <a:rPr lang="tr-TR" sz="1800" dirty="0"/>
              <a:t>sayarak kontrol eder, sorun varsa Bölge Sınav Yürütme Komisyonunun </a:t>
            </a:r>
            <a:r>
              <a:rPr lang="tr-TR" sz="1800" dirty="0" smtClean="0"/>
              <a:t>talimatına göre </a:t>
            </a:r>
            <a:r>
              <a:rPr lang="tr-TR" sz="1800" dirty="0"/>
              <a:t>işlem yapar</a:t>
            </a:r>
            <a:r>
              <a:rPr lang="tr-TR" sz="1800" dirty="0" smtClean="0"/>
              <a:t>.</a:t>
            </a:r>
          </a:p>
          <a:p>
            <a:pPr algn="just"/>
            <a:endParaRPr lang="tr-TR" sz="1800" dirty="0"/>
          </a:p>
          <a:p>
            <a:pPr algn="just"/>
            <a:r>
              <a:rPr lang="tr-TR" sz="1800" b="1" dirty="0"/>
              <a:t>13. </a:t>
            </a:r>
            <a:r>
              <a:rPr lang="tr-TR" sz="1800" dirty="0"/>
              <a:t>Sınav evrakı dönüş zarfı, cevap kâğıtları, soru kitapçıkları ve salon aday yoklama </a:t>
            </a:r>
            <a:r>
              <a:rPr lang="tr-TR" sz="1800" dirty="0" smtClean="0"/>
              <a:t>listesinin bulunduğu </a:t>
            </a:r>
            <a:r>
              <a:rPr lang="tr-TR" sz="1800" dirty="0"/>
              <a:t>sınav paketlerini salon başkanlarına imza karşılığında teslim eder.</a:t>
            </a:r>
            <a:endParaRPr lang="tr-TR" sz="100" dirty="0"/>
          </a:p>
        </p:txBody>
      </p:sp>
    </p:spTree>
    <p:extLst>
      <p:ext uri="{BB962C8B-B14F-4D97-AF65-F5344CB8AC3E}">
        <p14:creationId xmlns:p14="http://schemas.microsoft.com/office/powerpoint/2010/main" val="3618627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800" b="1" dirty="0"/>
              <a:t>14. </a:t>
            </a:r>
            <a:r>
              <a:rPr lang="tr-TR" sz="1800" dirty="0"/>
              <a:t>Öğrencilerin, sınav binasının bahçesine girişleri sırasında sosyal mesafenin (en az 1 metre, </a:t>
            </a:r>
            <a:r>
              <a:rPr lang="tr-TR" sz="1800" dirty="0" smtClean="0"/>
              <a:t>3-4 adım</a:t>
            </a:r>
            <a:r>
              <a:rPr lang="tr-TR" sz="1800" dirty="0"/>
              <a:t>) korunmasını sağlar, yığılma oluşmasını engelleyecek önlemleri alır. Öğrenciler </a:t>
            </a:r>
            <a:r>
              <a:rPr lang="tr-TR" sz="1800" dirty="0" smtClean="0"/>
              <a:t>sınav binasına </a:t>
            </a:r>
            <a:r>
              <a:rPr lang="tr-TR" sz="1800" dirty="0"/>
              <a:t>alınmadan önce sınav saatini beklerken, COVID-19 açısından sınav sürecinde </a:t>
            </a:r>
            <a:r>
              <a:rPr lang="tr-TR" sz="1800" dirty="0" smtClean="0"/>
              <a:t>dikkat etmeleri </a:t>
            </a:r>
            <a:r>
              <a:rPr lang="tr-TR" sz="1800" dirty="0"/>
              <a:t>gereken noktalar, Bina Sınav Komisyonu ya da sınav görevlileri tarafından “</a:t>
            </a:r>
            <a:r>
              <a:rPr lang="tr-TR" sz="1800" b="1" dirty="0" smtClean="0"/>
              <a:t>Değerli öğrencilerimiz</a:t>
            </a:r>
            <a:r>
              <a:rPr lang="tr-TR" sz="1800" b="1" dirty="0"/>
              <a:t>, ciddi solunum yolu belirtileriyle seyreden COVID-19 nedeniyle </a:t>
            </a:r>
            <a:r>
              <a:rPr lang="tr-TR" sz="1800" b="1" dirty="0" smtClean="0"/>
              <a:t>sınav sürecinde </a:t>
            </a:r>
            <a:r>
              <a:rPr lang="tr-TR" sz="1800" b="1" dirty="0"/>
              <a:t>almanız gereken önlemler hakkında sizi bilgilendirmek istiyoruz. Ateş, öksürük</a:t>
            </a:r>
            <a:r>
              <a:rPr lang="tr-TR" sz="1800" b="1" dirty="0" smtClean="0"/>
              <a:t>, burun </a:t>
            </a:r>
            <a:r>
              <a:rPr lang="tr-TR" sz="1800" b="1" dirty="0"/>
              <a:t>akıntısı ve solunum güçlüğü şikâyeti olan, COVID-19 olan veya son 14 gün </a:t>
            </a:r>
            <a:r>
              <a:rPr lang="tr-TR" sz="1800" b="1" dirty="0" smtClean="0"/>
              <a:t>içerisinde COVID-19 </a:t>
            </a:r>
            <a:r>
              <a:rPr lang="tr-TR" sz="1800" b="1" dirty="0"/>
              <a:t>vakası ile teması olan öğrencilerimiz okul girişinde görevlilere bilgi vermelidir</a:t>
            </a:r>
            <a:r>
              <a:rPr lang="tr-TR" sz="1800" b="1" dirty="0" smtClean="0"/>
              <a:t>. Endişeniz </a:t>
            </a:r>
            <a:r>
              <a:rPr lang="tr-TR" sz="1800" b="1" dirty="0"/>
              <a:t>olmasın şikayeti olan öğrencilerimiz sınava alınacaktır. Şikayeti olanların </a:t>
            </a:r>
            <a:r>
              <a:rPr lang="tr-TR" sz="1800" b="1" dirty="0" smtClean="0"/>
              <a:t>bilgi vermesi </a:t>
            </a:r>
            <a:r>
              <a:rPr lang="tr-TR" sz="1800" b="1" dirty="0"/>
              <a:t>sınav sürecinde sizin, sınav görevlilerimizin sağlığı ve uyulması gereken </a:t>
            </a:r>
            <a:r>
              <a:rPr lang="tr-TR" sz="1800" b="1" dirty="0" smtClean="0"/>
              <a:t>tedbirlerin belirlenmesi </a:t>
            </a:r>
            <a:r>
              <a:rPr lang="tr-TR" sz="1800" b="1" dirty="0"/>
              <a:t>açısından büyük önem taşımaktadır. Okul içinde, bahçesinde ve diğer kalabalık</a:t>
            </a:r>
          </a:p>
          <a:p>
            <a:pPr algn="just"/>
            <a:r>
              <a:rPr lang="tr-TR" sz="1800" b="1" dirty="0"/>
              <a:t>ortamlarda sosyal mesafe (en az 1 metre, 3-4 adım) kuralına lütfen dikkat ediniz. </a:t>
            </a:r>
            <a:r>
              <a:rPr lang="tr-TR" sz="1800" b="1" dirty="0" smtClean="0"/>
              <a:t>Maske takınız </a:t>
            </a:r>
            <a:r>
              <a:rPr lang="tr-TR" sz="1800" b="1" dirty="0"/>
              <a:t>ve maskenizi çıkarmayınız. Sağlığınızı önemsiyoruz. Lütfen bu önlemlere uyunuz</a:t>
            </a:r>
            <a:r>
              <a:rPr lang="tr-TR" sz="1800" b="1" dirty="0" smtClean="0"/>
              <a:t>. Başarılar </a:t>
            </a:r>
            <a:r>
              <a:rPr lang="tr-TR" sz="1800" b="1" dirty="0"/>
              <a:t>dileriz” </a:t>
            </a:r>
            <a:r>
              <a:rPr lang="tr-TR" sz="1800" dirty="0"/>
              <a:t>şeklinde duyurulacaktır.</a:t>
            </a:r>
            <a:endParaRPr lang="tr-TR" sz="200" dirty="0"/>
          </a:p>
        </p:txBody>
      </p:sp>
    </p:spTree>
    <p:extLst>
      <p:ext uri="{BB962C8B-B14F-4D97-AF65-F5344CB8AC3E}">
        <p14:creationId xmlns:p14="http://schemas.microsoft.com/office/powerpoint/2010/main" val="1040488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b="1" dirty="0"/>
              <a:t>15. </a:t>
            </a:r>
            <a:r>
              <a:rPr lang="tr-TR" sz="2000" dirty="0"/>
              <a:t>Öğrenci velisi ya da yakınlarının, sınav binasına ve bahçesine alınmamasını sağlar, </a:t>
            </a:r>
            <a:r>
              <a:rPr lang="tr-TR" sz="2000" dirty="0" smtClean="0"/>
              <a:t>mümkünse beklemeleri </a:t>
            </a:r>
            <a:r>
              <a:rPr lang="tr-TR" sz="2000" dirty="0"/>
              <a:t>için uygun bir alan gösterir. Öğrenci velisi ya da yakınları beklerken </a:t>
            </a:r>
            <a:r>
              <a:rPr lang="tr-TR" sz="2000" dirty="0" smtClean="0"/>
              <a:t>COVID-19açısından </a:t>
            </a:r>
            <a:r>
              <a:rPr lang="tr-TR" sz="2000" dirty="0"/>
              <a:t>dikkat etmeleri gereken noktalar, Bina Sınav Komisyonu ya da sınav </a:t>
            </a:r>
            <a:r>
              <a:rPr lang="tr-TR" sz="2000" dirty="0" smtClean="0"/>
              <a:t>görevlileri tarafından </a:t>
            </a:r>
            <a:r>
              <a:rPr lang="tr-TR" sz="2000" b="1" dirty="0"/>
              <a:t>“Değerli velilerimiz, sınav bitiminde öğrencilerimizi kapının önünde </a:t>
            </a:r>
            <a:r>
              <a:rPr lang="tr-TR" sz="2000" b="1" dirty="0" smtClean="0"/>
              <a:t>yığılma oluşturmayacak </a:t>
            </a:r>
            <a:r>
              <a:rPr lang="tr-TR" sz="2000" b="1" dirty="0"/>
              <a:t>şekilde bekleyiniz. Öğrencilerimiz sınav tamamlanana kadar dışarı</a:t>
            </a:r>
          </a:p>
          <a:p>
            <a:pPr algn="just"/>
            <a:r>
              <a:rPr lang="tr-TR" sz="2000" b="1" dirty="0"/>
              <a:t>çıkarılmayacaklardır. Bu nedenle sınavın bitişine yakın bir saate kadar daha uygun </a:t>
            </a:r>
            <a:r>
              <a:rPr lang="tr-TR" sz="2000" b="1" dirty="0" smtClean="0"/>
              <a:t>bir yerde </a:t>
            </a:r>
            <a:r>
              <a:rPr lang="tr-TR" sz="2000" b="1" dirty="0"/>
              <a:t>bekleyebilirsiniz. Sosyal mesafe olan en az 1 metre, 3-4 adım kuralına lütfen </a:t>
            </a:r>
            <a:r>
              <a:rPr lang="tr-TR" sz="2000" b="1" dirty="0" smtClean="0"/>
              <a:t>dikkat ediniz</a:t>
            </a:r>
            <a:r>
              <a:rPr lang="tr-TR" sz="2000" b="1" dirty="0"/>
              <a:t>. Maske takınız ve maskenizi çıkarmayınız. Sağlığınızı önemsiyoruz. Lütfen </a:t>
            </a:r>
            <a:r>
              <a:rPr lang="tr-TR" sz="2000" b="1" dirty="0" smtClean="0"/>
              <a:t>bu önlemlere </a:t>
            </a:r>
            <a:r>
              <a:rPr lang="tr-TR" sz="2000" b="1" dirty="0"/>
              <a:t>uyunuz. İyi günler diliyoruz.” </a:t>
            </a:r>
            <a:r>
              <a:rPr lang="tr-TR" sz="2000" dirty="0"/>
              <a:t>şeklinde duyurulacaktır.</a:t>
            </a:r>
            <a:endParaRPr lang="tr-TR" sz="100" dirty="0"/>
          </a:p>
        </p:txBody>
      </p:sp>
    </p:spTree>
    <p:extLst>
      <p:ext uri="{BB962C8B-B14F-4D97-AF65-F5344CB8AC3E}">
        <p14:creationId xmlns:p14="http://schemas.microsoft.com/office/powerpoint/2010/main" val="4235330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b="1" dirty="0"/>
              <a:t>16. </a:t>
            </a:r>
            <a:r>
              <a:rPr lang="tr-TR" sz="2000" dirty="0"/>
              <a:t>Sınav görevlileri ve öğrencilerin, sınav öncesinde tıbbi maske takılı olarak sınav </a:t>
            </a:r>
            <a:r>
              <a:rPr lang="tr-TR" sz="2000" dirty="0" smtClean="0"/>
              <a:t>salonlarına  gitmesini</a:t>
            </a:r>
            <a:r>
              <a:rPr lang="tr-TR" sz="2000" dirty="0"/>
              <a:t>, sınav görevlilerinin sınav boyunca tıbbi maskeyi takmaya devam </a:t>
            </a:r>
            <a:r>
              <a:rPr lang="tr-TR" sz="2000" dirty="0" smtClean="0"/>
              <a:t>etmesini; öğrencilerin </a:t>
            </a:r>
            <a:r>
              <a:rPr lang="tr-TR" sz="2000" dirty="0"/>
              <a:t>ise yerlerine oturduklarında diğer öğrenciler ile aralarında en az 1 metre </a:t>
            </a:r>
            <a:r>
              <a:rPr lang="tr-TR" sz="2000" dirty="0" smtClean="0"/>
              <a:t>olacak şekilde </a:t>
            </a:r>
            <a:r>
              <a:rPr lang="tr-TR" sz="2000" dirty="0"/>
              <a:t>mesafe sağlanabiliyor ise sınav başladıktan sonra isteyen öğrencinin tıbbi </a:t>
            </a:r>
            <a:r>
              <a:rPr lang="tr-TR" sz="2000" dirty="0" smtClean="0"/>
              <a:t>maskesini çıkararak </a:t>
            </a:r>
            <a:r>
              <a:rPr lang="tr-TR" sz="2000" dirty="0"/>
              <a:t>sınava devam etmesini sağlar. Maskeler nemlenmesi durumunda değiştirilmelidir.</a:t>
            </a:r>
          </a:p>
          <a:p>
            <a:pPr algn="just"/>
            <a:endParaRPr lang="tr-TR" sz="2000" dirty="0" smtClean="0"/>
          </a:p>
          <a:p>
            <a:pPr algn="just"/>
            <a:r>
              <a:rPr lang="tr-TR" sz="2000" dirty="0" smtClean="0"/>
              <a:t>Maskeler </a:t>
            </a:r>
            <a:r>
              <a:rPr lang="tr-TR" sz="2000" dirty="0"/>
              <a:t>çıkarılırken lastiklerinden tutulmalı, maskelerin dış yüzeyine dokunulmamalı</a:t>
            </a:r>
            <a:r>
              <a:rPr lang="tr-TR" sz="2000" dirty="0" smtClean="0"/>
              <a:t>, maskeler </a:t>
            </a:r>
            <a:r>
              <a:rPr lang="tr-TR" sz="2000" dirty="0"/>
              <a:t>tekrar lastiklerinden tutularak takılmalıdır. Kullanılmış maskeler ağzı kapaklı </a:t>
            </a:r>
            <a:r>
              <a:rPr lang="tr-TR" sz="2000" dirty="0" smtClean="0"/>
              <a:t>çöp kutusuna/çöp </a:t>
            </a:r>
            <a:r>
              <a:rPr lang="tr-TR" sz="2000" dirty="0"/>
              <a:t>torbasına atılmalıdır. Maske değiştirme söz konusu ise el </a:t>
            </a:r>
            <a:r>
              <a:rPr lang="tr-TR" sz="2000" dirty="0" smtClean="0"/>
              <a:t>antiseptiği kullanılmalıdır</a:t>
            </a:r>
            <a:r>
              <a:rPr lang="tr-TR" sz="2000" dirty="0"/>
              <a:t>. Mümkün olan yerlerde pencere açılarak içerinin </a:t>
            </a:r>
            <a:r>
              <a:rPr lang="tr-TR" sz="2000" dirty="0" smtClean="0"/>
              <a:t> havalandırılması sağlanmalıdır</a:t>
            </a:r>
            <a:r>
              <a:rPr lang="tr-TR" sz="2000" dirty="0"/>
              <a:t>.</a:t>
            </a:r>
            <a:endParaRPr lang="tr-TR" sz="100" dirty="0"/>
          </a:p>
        </p:txBody>
      </p:sp>
    </p:spTree>
    <p:extLst>
      <p:ext uri="{BB962C8B-B14F-4D97-AF65-F5344CB8AC3E}">
        <p14:creationId xmlns:p14="http://schemas.microsoft.com/office/powerpoint/2010/main" val="3948032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5" y="771550"/>
            <a:ext cx="8360357"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900" b="1" dirty="0"/>
              <a:t>17. </a:t>
            </a:r>
            <a:r>
              <a:rPr lang="tr-TR" sz="1900" dirty="0"/>
              <a:t>Öğrencilerin, sınav binasına ve salonlarına girişleri sırasında sosyal mesafenin (en az 1 metre</a:t>
            </a:r>
            <a:r>
              <a:rPr lang="tr-TR" sz="1900" dirty="0" smtClean="0"/>
              <a:t>, 3-4 </a:t>
            </a:r>
            <a:r>
              <a:rPr lang="tr-TR" sz="1900" dirty="0"/>
              <a:t>adım) korunmasını sağlar, yığılma olmasını engelleyecek önlemler alır</a:t>
            </a:r>
            <a:r>
              <a:rPr lang="tr-TR" sz="1900" dirty="0" smtClean="0"/>
              <a:t>.</a:t>
            </a:r>
          </a:p>
          <a:p>
            <a:pPr algn="l"/>
            <a:endParaRPr lang="tr-TR" sz="1900" dirty="0"/>
          </a:p>
          <a:p>
            <a:pPr algn="l"/>
            <a:r>
              <a:rPr lang="tr-TR" sz="1900" b="1" dirty="0"/>
              <a:t>18. </a:t>
            </a:r>
            <a:r>
              <a:rPr lang="tr-TR" sz="1900" dirty="0"/>
              <a:t>Sınav binasına girişte yapılacak kimlik kontrolünün kimliklere dokunulmadan </a:t>
            </a:r>
            <a:r>
              <a:rPr lang="tr-TR" sz="1900" dirty="0" smtClean="0"/>
              <a:t>yapılmasını sağlar</a:t>
            </a:r>
            <a:r>
              <a:rPr lang="tr-TR" sz="1900" dirty="0"/>
              <a:t>. Kontroller sırasında öğrencilerin sosyal mesafe korunarak alınmasını ve </a:t>
            </a:r>
            <a:r>
              <a:rPr lang="tr-TR" sz="1900" dirty="0" smtClean="0"/>
              <a:t>koridorlarda yığılma </a:t>
            </a:r>
            <a:r>
              <a:rPr lang="tr-TR" sz="1900" dirty="0"/>
              <a:t>oluşturmadan salonlara ulaşması için önlem alır</a:t>
            </a:r>
            <a:r>
              <a:rPr lang="tr-TR" sz="1900" dirty="0" smtClean="0"/>
              <a:t>.</a:t>
            </a:r>
          </a:p>
          <a:p>
            <a:pPr algn="l"/>
            <a:endParaRPr lang="tr-TR" sz="1900" dirty="0"/>
          </a:p>
          <a:p>
            <a:pPr algn="l"/>
            <a:r>
              <a:rPr lang="tr-TR" sz="1900" b="1" dirty="0"/>
              <a:t>19. </a:t>
            </a:r>
            <a:r>
              <a:rPr lang="tr-TR" sz="1900" dirty="0"/>
              <a:t>Geçerli kimlik belgesi yanında olmayan öğrencilerin sınava alınmaması için gerekli </a:t>
            </a:r>
            <a:r>
              <a:rPr lang="tr-TR" sz="1900" dirty="0" smtClean="0"/>
              <a:t>önlemleri alır.</a:t>
            </a:r>
          </a:p>
          <a:p>
            <a:pPr algn="l"/>
            <a:endParaRPr lang="tr-TR" sz="1900" dirty="0"/>
          </a:p>
          <a:p>
            <a:pPr algn="l"/>
            <a:r>
              <a:rPr lang="tr-TR" sz="1900" b="1" dirty="0"/>
              <a:t>20. </a:t>
            </a:r>
            <a:r>
              <a:rPr lang="tr-TR" sz="1900" dirty="0"/>
              <a:t>Sınavın başlamasından itibaren ilk 15 dakika içerisinde sınav binasına gelen öğrencilerin </a:t>
            </a:r>
            <a:r>
              <a:rPr lang="tr-TR" sz="1900" dirty="0" smtClean="0"/>
              <a:t>sınava katılmalarını </a:t>
            </a:r>
            <a:r>
              <a:rPr lang="tr-TR" sz="1900" dirty="0"/>
              <a:t>sağlar. Bu öğrencilere ek süre verilmez. İlk 15 dakikadan sonra gelen </a:t>
            </a:r>
            <a:r>
              <a:rPr lang="tr-TR" sz="1900" dirty="0" smtClean="0"/>
              <a:t>öğrencileri sınav </a:t>
            </a:r>
            <a:r>
              <a:rPr lang="tr-TR" sz="1900" dirty="0"/>
              <a:t>binasına almaz</a:t>
            </a:r>
            <a:r>
              <a:rPr lang="tr-TR" sz="1900" dirty="0" smtClean="0"/>
              <a:t>.</a:t>
            </a:r>
          </a:p>
        </p:txBody>
      </p:sp>
    </p:spTree>
    <p:extLst>
      <p:ext uri="{BB962C8B-B14F-4D97-AF65-F5344CB8AC3E}">
        <p14:creationId xmlns:p14="http://schemas.microsoft.com/office/powerpoint/2010/main" val="3331460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5" y="771550"/>
            <a:ext cx="8360357"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b="1" dirty="0"/>
              <a:t>21. </a:t>
            </a:r>
            <a:r>
              <a:rPr lang="tr-TR" sz="2000" dirty="0"/>
              <a:t>Sınavın </a:t>
            </a:r>
            <a:r>
              <a:rPr lang="tr-TR" sz="2000" b="1" dirty="0"/>
              <a:t>ilk 30 ve son 15 dakikasında </a:t>
            </a:r>
            <a:r>
              <a:rPr lang="tr-TR" sz="2000" dirty="0"/>
              <a:t>öğrencilerin sınav salonundan </a:t>
            </a:r>
            <a:r>
              <a:rPr lang="tr-TR" sz="2000" dirty="0" smtClean="0"/>
              <a:t>çıkamayacaklarını duyurur.</a:t>
            </a:r>
          </a:p>
          <a:p>
            <a:pPr algn="l"/>
            <a:endParaRPr lang="tr-TR" sz="2000" dirty="0"/>
          </a:p>
          <a:p>
            <a:pPr algn="l"/>
            <a:r>
              <a:rPr lang="tr-TR" sz="2000" b="1" dirty="0"/>
              <a:t>22. </a:t>
            </a:r>
            <a:r>
              <a:rPr lang="tr-TR" sz="2000" dirty="0"/>
              <a:t>Sınav binasına görevliler haricinde giriş yapılmamasını sağlar</a:t>
            </a:r>
            <a:r>
              <a:rPr lang="tr-TR" sz="2000" dirty="0" smtClean="0"/>
              <a:t>.</a:t>
            </a:r>
          </a:p>
          <a:p>
            <a:pPr algn="l"/>
            <a:endParaRPr lang="tr-TR" sz="2000" dirty="0"/>
          </a:p>
          <a:p>
            <a:pPr algn="l"/>
            <a:r>
              <a:rPr lang="tr-TR" sz="2000" b="1" dirty="0"/>
              <a:t>23. </a:t>
            </a:r>
            <a:r>
              <a:rPr lang="tr-TR" sz="2000" dirty="0"/>
              <a:t>Sınava giren öğrencilerden kesin COVID-19 tanısı olanlar ile kesin COVID-19 tanısı </a:t>
            </a:r>
            <a:r>
              <a:rPr lang="tr-TR" sz="2000" dirty="0" smtClean="0"/>
              <a:t>ile tedavisi </a:t>
            </a:r>
            <a:r>
              <a:rPr lang="tr-TR" sz="2000" dirty="0"/>
              <a:t>tamamlanıp sonrasındaki 14 günlük karantina süresinde olanların, okulun giriş </a:t>
            </a:r>
            <a:r>
              <a:rPr lang="tr-TR" sz="2000" dirty="0" smtClean="0"/>
              <a:t>katında bulunan </a:t>
            </a:r>
            <a:r>
              <a:rPr lang="tr-TR" sz="2000" dirty="0"/>
              <a:t>ayrı bir salonda tıbbi maske takılarak sınava alınmasını sağlar. Bez </a:t>
            </a:r>
            <a:r>
              <a:rPr lang="tr-TR" sz="2000" dirty="0" smtClean="0"/>
              <a:t>maske kullananların </a:t>
            </a:r>
            <a:r>
              <a:rPr lang="tr-TR" sz="2000" dirty="0"/>
              <a:t>maskeleri tıbbi maske ile değiştirilmelidir. Bu öğrenciler tıbbi maskelerini </a:t>
            </a:r>
            <a:r>
              <a:rPr lang="tr-TR" sz="2000" dirty="0" smtClean="0"/>
              <a:t>sınav süresince </a:t>
            </a:r>
            <a:r>
              <a:rPr lang="tr-TR" sz="2000" dirty="0"/>
              <a:t>çıkarmamalıdır. Salon başkanları ve gözetmenler eğer öğrenci ile 1 metreden daha</a:t>
            </a:r>
          </a:p>
          <a:p>
            <a:pPr algn="l"/>
            <a:r>
              <a:rPr lang="tr-TR" sz="2000" dirty="0"/>
              <a:t>yakın mesafede olacaklar ise maskeye ek olarak yüz koruyucu kullanmalıdır.</a:t>
            </a:r>
            <a:endParaRPr lang="tr-TR" sz="1050" dirty="0" smtClean="0"/>
          </a:p>
        </p:txBody>
      </p:sp>
    </p:spTree>
    <p:extLst>
      <p:ext uri="{BB962C8B-B14F-4D97-AF65-F5344CB8AC3E}">
        <p14:creationId xmlns:p14="http://schemas.microsoft.com/office/powerpoint/2010/main" val="1144749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5" y="771550"/>
            <a:ext cx="8360357"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b="1" dirty="0"/>
              <a:t>24. </a:t>
            </a:r>
            <a:r>
              <a:rPr lang="tr-TR" sz="2000" dirty="0"/>
              <a:t>Ateş, öksürük, burun akıntısı ve solunum güçlüğü gibi COVID-19’u düşündürecek </a:t>
            </a:r>
            <a:r>
              <a:rPr lang="tr-TR" sz="2000" dirty="0" smtClean="0"/>
              <a:t>şikâyetleri olanlar </a:t>
            </a:r>
            <a:r>
              <a:rPr lang="tr-TR" sz="2000" dirty="0"/>
              <a:t>ile son 14 gün içerisinde kesin COVID-19 vakası ile teması olan öğrencilerin </a:t>
            </a:r>
            <a:r>
              <a:rPr lang="tr-TR" sz="2000" dirty="0" smtClean="0"/>
              <a:t>giriş katında </a:t>
            </a:r>
            <a:r>
              <a:rPr lang="tr-TR" sz="2000" dirty="0"/>
              <a:t>bulunan ayrı bir salonda (kesin COVID-19 olan öğrenciler için ayrılmış salondan </a:t>
            </a:r>
            <a:r>
              <a:rPr lang="tr-TR" sz="2000" dirty="0" smtClean="0"/>
              <a:t>farklı bir </a:t>
            </a:r>
            <a:r>
              <a:rPr lang="tr-TR" sz="2000" dirty="0"/>
              <a:t>salonda) tıbbi maske takılarak sınava alınmasını sağlar. Bez maske kullananların maskeleri</a:t>
            </a:r>
          </a:p>
          <a:p>
            <a:pPr algn="just"/>
            <a:r>
              <a:rPr lang="tr-TR" sz="2000" dirty="0"/>
              <a:t>tıbbi maske ile değiştirilmelidir. Bu öğrenciler tıbbi maskelerini sınav süresince</a:t>
            </a:r>
          </a:p>
          <a:p>
            <a:pPr algn="just"/>
            <a:r>
              <a:rPr lang="tr-TR" sz="2000" dirty="0"/>
              <a:t>çıkarmamalıdır. Salon başkanları ve gözetmenler eğer öğrenci ile 1 metreden daha </a:t>
            </a:r>
            <a:r>
              <a:rPr lang="tr-TR" sz="2000" dirty="0" smtClean="0"/>
              <a:t>yakın mesafede </a:t>
            </a:r>
            <a:r>
              <a:rPr lang="tr-TR" sz="2000" dirty="0"/>
              <a:t>olacaklar ise maskeye ek olarak yüz koruyucu kullanmalıdır</a:t>
            </a:r>
            <a:r>
              <a:rPr lang="tr-TR" sz="2000" dirty="0" smtClean="0"/>
              <a:t>.</a:t>
            </a:r>
          </a:p>
          <a:p>
            <a:pPr algn="just"/>
            <a:endParaRPr lang="tr-TR" sz="2000" dirty="0"/>
          </a:p>
          <a:p>
            <a:pPr algn="just"/>
            <a:r>
              <a:rPr lang="tr-TR" sz="2000" b="1" dirty="0"/>
              <a:t>25. </a:t>
            </a:r>
            <a:r>
              <a:rPr lang="tr-TR" sz="2000" dirty="0"/>
              <a:t>Sınav binası ve sınav salonlarının girişlerinde el antiseptiği bulundurur</a:t>
            </a:r>
            <a:r>
              <a:rPr lang="tr-TR" sz="2000" dirty="0" smtClean="0"/>
              <a:t>.</a:t>
            </a:r>
          </a:p>
          <a:p>
            <a:pPr algn="just"/>
            <a:endParaRPr lang="tr-TR" sz="2000" dirty="0"/>
          </a:p>
          <a:p>
            <a:pPr algn="just"/>
            <a:r>
              <a:rPr lang="tr-TR" sz="2000" b="1" dirty="0"/>
              <a:t>26. </a:t>
            </a:r>
            <a:r>
              <a:rPr lang="tr-TR" sz="2000" dirty="0"/>
              <a:t>Sınav salonunda öğrenci ve görevli sayısı kadar yedek maske bulundurur.</a:t>
            </a:r>
            <a:endParaRPr lang="tr-TR" sz="500" dirty="0" smtClean="0"/>
          </a:p>
        </p:txBody>
      </p:sp>
    </p:spTree>
    <p:extLst>
      <p:ext uri="{BB962C8B-B14F-4D97-AF65-F5344CB8AC3E}">
        <p14:creationId xmlns:p14="http://schemas.microsoft.com/office/powerpoint/2010/main" val="2083597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5" y="771550"/>
            <a:ext cx="8360357"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b="1" dirty="0"/>
              <a:t>27. </a:t>
            </a:r>
            <a:r>
              <a:rPr lang="tr-TR" sz="2000" dirty="0"/>
              <a:t>Tüm sınav salonlarında sınavın aynı saatte başlamasını sağlar</a:t>
            </a:r>
            <a:r>
              <a:rPr lang="tr-TR" sz="2000" dirty="0" smtClean="0"/>
              <a:t>.</a:t>
            </a:r>
          </a:p>
          <a:p>
            <a:pPr algn="just"/>
            <a:endParaRPr lang="tr-TR" sz="2000" dirty="0"/>
          </a:p>
          <a:p>
            <a:pPr algn="just"/>
            <a:r>
              <a:rPr lang="tr-TR" sz="2000" b="1" dirty="0"/>
              <a:t>28. </a:t>
            </a:r>
            <a:r>
              <a:rPr lang="tr-TR" sz="2000" dirty="0"/>
              <a:t>Fotoğraflı ve onaylı sınav giriş belgelerinin, öğrencilerin sınava girecekleri salon ve sırada </a:t>
            </a:r>
            <a:r>
              <a:rPr lang="tr-TR" sz="2000" dirty="0" smtClean="0"/>
              <a:t>hazır bulundurulmasını </a:t>
            </a:r>
            <a:r>
              <a:rPr lang="tr-TR" sz="2000" dirty="0"/>
              <a:t>sağlar</a:t>
            </a:r>
            <a:r>
              <a:rPr lang="tr-TR" sz="2000" dirty="0" smtClean="0"/>
              <a:t>.</a:t>
            </a:r>
          </a:p>
          <a:p>
            <a:pPr algn="just"/>
            <a:endParaRPr lang="tr-TR" sz="2000" dirty="0"/>
          </a:p>
          <a:p>
            <a:pPr algn="just"/>
            <a:r>
              <a:rPr lang="tr-TR" sz="2000" b="1" dirty="0"/>
              <a:t>29. </a:t>
            </a:r>
            <a:r>
              <a:rPr lang="tr-TR" sz="2000" dirty="0"/>
              <a:t>Öğrencilerin sınav süreleri sınav giriş belgesinde ve salon aday yoklama </a:t>
            </a:r>
            <a:r>
              <a:rPr lang="tr-TR" sz="2000" dirty="0" smtClean="0"/>
              <a:t>listesinde belirtilmiştir</a:t>
            </a:r>
            <a:r>
              <a:rPr lang="tr-TR" sz="2000" dirty="0"/>
              <a:t>. Salon görevlilerinin sınav uygulaması sırasında bu sürelere dikkat </a:t>
            </a:r>
            <a:r>
              <a:rPr lang="tr-TR" sz="2000" dirty="0" smtClean="0"/>
              <a:t>etmesini sağlar</a:t>
            </a:r>
            <a:r>
              <a:rPr lang="tr-TR" sz="2000" dirty="0"/>
              <a:t>. Yedek Salonda sınava alınacak öğrenci olması durumunda, sınav süresinin ve </a:t>
            </a:r>
            <a:r>
              <a:rPr lang="tr-TR" sz="2000" dirty="0" smtClean="0"/>
              <a:t>varsa sınav </a:t>
            </a:r>
            <a:r>
              <a:rPr lang="tr-TR" sz="2000" dirty="0"/>
              <a:t>tedbir hizmetinin tespiti için bu öğrencilere ait sınav giriş belgelerini, e-Okul </a:t>
            </a:r>
            <a:r>
              <a:rPr lang="tr-TR" sz="2000" dirty="0" smtClean="0"/>
              <a:t>sisteminde açılacak </a:t>
            </a:r>
            <a:r>
              <a:rPr lang="tr-TR" sz="2000" dirty="0"/>
              <a:t>olan </a:t>
            </a:r>
            <a:r>
              <a:rPr lang="tr-TR" sz="2000" b="1" dirty="0"/>
              <a:t>“Yedek Salonda Sınava Girecek Öğrencilerin Sınavla Öğrenci </a:t>
            </a:r>
            <a:r>
              <a:rPr lang="tr-TR" sz="2000" b="1" dirty="0" smtClean="0"/>
              <a:t>Alacak Ortaöğretim </a:t>
            </a:r>
            <a:r>
              <a:rPr lang="tr-TR" sz="2000" b="1" dirty="0"/>
              <a:t>Kurumlarına İlişkin Merkezi Sınav Giriş Belgesi” </a:t>
            </a:r>
            <a:r>
              <a:rPr lang="tr-TR" sz="2000" dirty="0"/>
              <a:t>raporundan alarak </a:t>
            </a:r>
            <a:r>
              <a:rPr lang="tr-TR" sz="2000" dirty="0" smtClean="0"/>
              <a:t>salon görevlilerine </a:t>
            </a:r>
            <a:r>
              <a:rPr lang="tr-TR" sz="2000" dirty="0"/>
              <a:t>verir.</a:t>
            </a:r>
            <a:endParaRPr lang="tr-TR" sz="100" dirty="0" smtClean="0"/>
          </a:p>
        </p:txBody>
      </p:sp>
    </p:spTree>
    <p:extLst>
      <p:ext uri="{BB962C8B-B14F-4D97-AF65-F5344CB8AC3E}">
        <p14:creationId xmlns:p14="http://schemas.microsoft.com/office/powerpoint/2010/main" val="871880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5" y="771550"/>
            <a:ext cx="8360357" cy="525658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700" b="1" dirty="0"/>
              <a:t>30. </a:t>
            </a:r>
            <a:r>
              <a:rPr lang="tr-TR" sz="1700" dirty="0"/>
              <a:t>Sınav sırasında gerekmedikçe yedek sınav paketini kesinlikle açmaz ve yedek sınav </a:t>
            </a:r>
            <a:r>
              <a:rPr lang="tr-TR" sz="1700" dirty="0" smtClean="0"/>
              <a:t>paketini Bina </a:t>
            </a:r>
            <a:r>
              <a:rPr lang="tr-TR" sz="1700" dirty="0"/>
              <a:t>Sınav Komisyonunun bulunduğu yerde muhafaza eder. Bina Sınav Komisyonu </a:t>
            </a:r>
            <a:r>
              <a:rPr lang="tr-TR" sz="1700" dirty="0" smtClean="0"/>
              <a:t>tarafından zaruri </a:t>
            </a:r>
            <a:r>
              <a:rPr lang="tr-TR" sz="1700" dirty="0"/>
              <a:t>durumlarda açılacak yedek paketi için tutanak düzenler. Düzenlenecek tutanakta; </a:t>
            </a:r>
            <a:r>
              <a:rPr lang="tr-TR" sz="1700" dirty="0" smtClean="0"/>
              <a:t>bina </a:t>
            </a:r>
            <a:r>
              <a:rPr lang="tr-TR" sz="1700" dirty="0"/>
              <a:t>bilgileri, açılan yedek sınav paketinin açılış saati, paketin açılma nedeni ve kaç adet sınav </a:t>
            </a:r>
            <a:r>
              <a:rPr lang="tr-TR" sz="1700" dirty="0" smtClean="0"/>
              <a:t>evrakı kullanıldığı </a:t>
            </a:r>
            <a:r>
              <a:rPr lang="tr-TR" sz="1700" dirty="0"/>
              <a:t>açıkça belirtilir. Bina Sınav Komisyonu tarafından imza altına alınan tutanak</a:t>
            </a:r>
            <a:r>
              <a:rPr lang="tr-TR" sz="1700" dirty="0" smtClean="0"/>
              <a:t>, kullanılan </a:t>
            </a:r>
            <a:r>
              <a:rPr lang="tr-TR" sz="1700" dirty="0"/>
              <a:t>ve kullanılmayan sınav evrakı ile birlikte yedek sınav evrakı dönüş zarfına konulur</a:t>
            </a:r>
            <a:r>
              <a:rPr lang="tr-TR" sz="1700" dirty="0" smtClean="0"/>
              <a:t>.</a:t>
            </a:r>
          </a:p>
          <a:p>
            <a:pPr algn="just"/>
            <a:endParaRPr lang="tr-TR" sz="1700" dirty="0"/>
          </a:p>
          <a:p>
            <a:pPr algn="just"/>
            <a:r>
              <a:rPr lang="tr-TR" sz="1700" b="1" dirty="0"/>
              <a:t>31. </a:t>
            </a:r>
            <a:r>
              <a:rPr lang="tr-TR" sz="1700" dirty="0"/>
              <a:t>Sınav sırasında, sınavın akışını bozmayacak şekilde salon görevlilerini kontrol eder,</a:t>
            </a:r>
          </a:p>
          <a:p>
            <a:pPr algn="just"/>
            <a:r>
              <a:rPr lang="tr-TR" sz="1700" dirty="0"/>
              <a:t>gerektiğinde uyarır, sınavın sorunsuz yapılmasını sağlar</a:t>
            </a:r>
            <a:r>
              <a:rPr lang="tr-TR" sz="1700" dirty="0" smtClean="0"/>
              <a:t>.</a:t>
            </a:r>
          </a:p>
          <a:p>
            <a:pPr algn="just"/>
            <a:endParaRPr lang="tr-TR" sz="1700" dirty="0"/>
          </a:p>
          <a:p>
            <a:pPr algn="just"/>
            <a:r>
              <a:rPr lang="tr-TR" sz="1700" b="1" dirty="0"/>
              <a:t>32. </a:t>
            </a:r>
            <a:r>
              <a:rPr lang="tr-TR" sz="1700" dirty="0"/>
              <a:t>Sınav sonunda öğrencilerin sınav salonlarından ve bina çıkışları sırasında sosyal mesafenin (</a:t>
            </a:r>
            <a:r>
              <a:rPr lang="tr-TR" sz="1700" dirty="0" smtClean="0"/>
              <a:t>en az </a:t>
            </a:r>
            <a:r>
              <a:rPr lang="tr-TR" sz="1700" dirty="0"/>
              <a:t>1 metre, 3-4 adım) korunmasını sağlar, yığılma oluşmasını engelleyecek önlemleri alır</a:t>
            </a:r>
            <a:r>
              <a:rPr lang="tr-TR" sz="1700" dirty="0" smtClean="0"/>
              <a:t>.</a:t>
            </a:r>
          </a:p>
          <a:p>
            <a:pPr algn="just"/>
            <a:endParaRPr lang="tr-TR" sz="1700" dirty="0" smtClean="0"/>
          </a:p>
          <a:p>
            <a:pPr algn="just"/>
            <a:r>
              <a:rPr lang="tr-TR" sz="1700" b="1" dirty="0"/>
              <a:t>33. </a:t>
            </a:r>
            <a:r>
              <a:rPr lang="tr-TR" sz="1700" dirty="0"/>
              <a:t>Sınav salonlarının her oturum sonrası pencereler açılarak havalandırılmasını ve </a:t>
            </a:r>
            <a:r>
              <a:rPr lang="tr-TR" sz="1700" dirty="0" smtClean="0"/>
              <a:t>kullanılmış maskelerin </a:t>
            </a:r>
            <a:r>
              <a:rPr lang="tr-TR" sz="1700" dirty="0"/>
              <a:t>ağzı kapaklı çöp kutusuna/çöp torbasına atılmasını sağlar.</a:t>
            </a:r>
            <a:endParaRPr lang="tr-TR" sz="1700" dirty="0" smtClean="0"/>
          </a:p>
        </p:txBody>
      </p:sp>
    </p:spTree>
    <p:extLst>
      <p:ext uri="{BB962C8B-B14F-4D97-AF65-F5344CB8AC3E}">
        <p14:creationId xmlns:p14="http://schemas.microsoft.com/office/powerpoint/2010/main" val="3568626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FF0000"/>
                </a:solidFill>
              </a:rPr>
              <a:t>SINAV </a:t>
            </a:r>
            <a:r>
              <a:rPr lang="tr-TR" sz="3600" b="1" dirty="0">
                <a:solidFill>
                  <a:srgbClr val="FF0000"/>
                </a:solidFill>
              </a:rPr>
              <a:t>GÖREVLİLERİNİN </a:t>
            </a:r>
            <a:r>
              <a:rPr lang="tr-TR" sz="3600" b="1" dirty="0" smtClean="0">
                <a:solidFill>
                  <a:srgbClr val="FF0000"/>
                </a:solidFill>
              </a:rPr>
              <a:t>DİKKATİNE</a:t>
            </a:r>
            <a:endParaRPr lang="tr-TR" sz="3600" b="1"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0" y="86822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000" dirty="0"/>
              <a:t>09/12/2016 Tarih 29913 Resmi </a:t>
            </a:r>
            <a:r>
              <a:rPr lang="tr-TR" sz="2000" dirty="0" err="1"/>
              <a:t>Gazete’de</a:t>
            </a:r>
            <a:r>
              <a:rPr lang="tr-TR" sz="2000" dirty="0"/>
              <a:t> yayımlanan 02/12/2016 tarih ve 6764 sayılı Millî Eğitim Bakanlığının Teşkilat Ve Görevleri Hakkında Kanun Hükmünde Kararname ile Bazı Kanun ve Kanun Hükmünde Kararnamelerde Değişiklik Yapılmasına Dair Kanunun, 12. Maddesi, 2. Fıkrası gereğince, sınav uygulamaları kapsamındaki fiilleri işleyen görevlilere işlediği fiilin türüne göre cezai müeyyideler getirilmiştir. </a:t>
            </a:r>
            <a:endParaRPr lang="tr-TR" sz="2000" dirty="0" smtClean="0"/>
          </a:p>
          <a:p>
            <a:endParaRPr lang="tr-TR" sz="2000" dirty="0" smtClean="0"/>
          </a:p>
          <a:p>
            <a:pPr marL="342900" indent="-342900">
              <a:buFont typeface="Arial" panose="020B0604020202020204" pitchFamily="34" charset="0"/>
              <a:buChar char="•"/>
            </a:pPr>
            <a:r>
              <a:rPr lang="tr-TR" sz="2000" dirty="0"/>
              <a:t>Sınav görevlileri ve öğrenciler sınav öncesinde tıbbi maske takılı olarak sınav salonlarına gidecek, sınav görevlileri </a:t>
            </a:r>
            <a:r>
              <a:rPr lang="tr-TR" sz="2000" u="sng" dirty="0"/>
              <a:t>sınav boyunca maske takmaya devam edeceklerdir. </a:t>
            </a:r>
            <a:r>
              <a:rPr lang="tr-TR" sz="2000" dirty="0"/>
              <a:t>Öğrenciler ise yerlerine oturduklarında aralarında </a:t>
            </a:r>
            <a:r>
              <a:rPr lang="tr-TR" sz="2000" u="sng" dirty="0"/>
              <a:t>en az 1 metre </a:t>
            </a:r>
            <a:r>
              <a:rPr lang="tr-TR" sz="2000" dirty="0"/>
              <a:t>olacak şekilde mesafe sağlanarak istemeleri hâlinde sınav başladıktan sonra maskelerini çıkararak sınava devam edebileceklerdir. </a:t>
            </a:r>
            <a:endParaRPr lang="tr-TR" sz="2400" dirty="0">
              <a:solidFill>
                <a:srgbClr val="FF0000"/>
              </a:solidFill>
            </a:endParaRPr>
          </a:p>
        </p:txBody>
      </p:sp>
    </p:spTree>
    <p:extLst>
      <p:ext uri="{BB962C8B-B14F-4D97-AF65-F5344CB8AC3E}">
        <p14:creationId xmlns:p14="http://schemas.microsoft.com/office/powerpoint/2010/main" val="1319837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5" y="771550"/>
            <a:ext cx="8360357"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700" b="1" dirty="0"/>
              <a:t>34. </a:t>
            </a:r>
            <a:r>
              <a:rPr lang="tr-TR" sz="1700" dirty="0"/>
              <a:t>Sınav bittikten sonra, salon başkanları tarafından getirilen ve içinde cevap kâğıtları, salon </a:t>
            </a:r>
            <a:r>
              <a:rPr lang="tr-TR" sz="1700" dirty="0" smtClean="0"/>
              <a:t>aday yoklama </a:t>
            </a:r>
            <a:r>
              <a:rPr lang="tr-TR" sz="1700" dirty="0"/>
              <a:t>listeleri ve varsa diğer evrakın (tutanak vb.) bulunduğu ağzı kapatılmış sınav </a:t>
            </a:r>
            <a:r>
              <a:rPr lang="tr-TR" sz="1700" dirty="0" smtClean="0"/>
              <a:t>evrakı dönüş </a:t>
            </a:r>
            <a:r>
              <a:rPr lang="tr-TR" sz="1700" dirty="0"/>
              <a:t>zarfı ile soru kitapçıklarını imza karşılığı teslim alır. (Soru kitapçıkları sınav evrakı </a:t>
            </a:r>
            <a:r>
              <a:rPr lang="tr-TR" sz="1700" dirty="0" smtClean="0"/>
              <a:t>dönüş zarfına </a:t>
            </a:r>
            <a:r>
              <a:rPr lang="tr-TR" sz="1700" dirty="0"/>
              <a:t>konulmayacaktır</a:t>
            </a:r>
            <a:r>
              <a:rPr lang="tr-TR" sz="1700" dirty="0" smtClean="0"/>
              <a:t>.)</a:t>
            </a:r>
          </a:p>
          <a:p>
            <a:pPr algn="just"/>
            <a:r>
              <a:rPr lang="tr-TR" sz="1700" b="1" dirty="0" smtClean="0"/>
              <a:t>35</a:t>
            </a:r>
            <a:r>
              <a:rPr lang="tr-TR" sz="1700" b="1" dirty="0"/>
              <a:t>. </a:t>
            </a:r>
            <a:r>
              <a:rPr lang="tr-TR" sz="1700" dirty="0"/>
              <a:t>Sınav evrakı dönüş zarflarını salon sıralı olarak ait oldukları sınav </a:t>
            </a:r>
            <a:r>
              <a:rPr lang="tr-TR" sz="1700" dirty="0" smtClean="0"/>
              <a:t>kutularına/çantalarına koyarak </a:t>
            </a:r>
            <a:r>
              <a:rPr lang="tr-TR" sz="1700" dirty="0"/>
              <a:t>seri numaralı güvenlik kilidi ile kilitleyip il/ilçe sınav evrakı nakil koruma </a:t>
            </a:r>
            <a:r>
              <a:rPr lang="tr-TR" sz="1700" dirty="0" smtClean="0"/>
              <a:t>görevlilerine tutanakla </a:t>
            </a:r>
            <a:r>
              <a:rPr lang="tr-TR" sz="1700" dirty="0"/>
              <a:t>teslim eder</a:t>
            </a:r>
            <a:r>
              <a:rPr lang="tr-TR" sz="1700" dirty="0" smtClean="0"/>
              <a:t>.</a:t>
            </a:r>
          </a:p>
          <a:p>
            <a:pPr algn="just"/>
            <a:endParaRPr lang="tr-TR" sz="1700" dirty="0"/>
          </a:p>
          <a:p>
            <a:pPr algn="just"/>
            <a:r>
              <a:rPr lang="tr-TR" sz="1700" b="1" dirty="0"/>
              <a:t>36. </a:t>
            </a:r>
            <a:r>
              <a:rPr lang="tr-TR" sz="1700" dirty="0"/>
              <a:t>Sınav sonrasında tüm okulun genel temizliğini (özellikle sınıflar ve tuvaletler) su ve </a:t>
            </a:r>
            <a:r>
              <a:rPr lang="tr-TR" sz="1700" dirty="0" smtClean="0"/>
              <a:t>deterjan kullanılarak </a:t>
            </a:r>
            <a:r>
              <a:rPr lang="tr-TR" sz="1700" dirty="0"/>
              <a:t>yaptırır. Sağlık Bakanlığı COVID-19 </a:t>
            </a:r>
            <a:r>
              <a:rPr lang="tr-TR" sz="1700" dirty="0" err="1"/>
              <a:t>Pandemi</a:t>
            </a:r>
            <a:r>
              <a:rPr lang="tr-TR" sz="1700" dirty="0"/>
              <a:t> Döneminde Halka Açık </a:t>
            </a:r>
            <a:r>
              <a:rPr lang="tr-TR" sz="1700" dirty="0" smtClean="0"/>
              <a:t>Alanların Temizlik </a:t>
            </a:r>
            <a:r>
              <a:rPr lang="tr-TR" sz="1700" dirty="0"/>
              <a:t>ve Dezenfeksiyonu İlkelerine uyulmalıdır</a:t>
            </a:r>
            <a:r>
              <a:rPr lang="tr-TR" sz="1700" dirty="0" smtClean="0"/>
              <a:t>.</a:t>
            </a:r>
          </a:p>
          <a:p>
            <a:pPr algn="just"/>
            <a:endParaRPr lang="tr-TR" sz="1700" dirty="0"/>
          </a:p>
          <a:p>
            <a:pPr algn="just"/>
            <a:r>
              <a:rPr lang="tr-TR" sz="1700" dirty="0"/>
              <a:t>https://covid19bilgi.saglik.gov.tr/depo/toplumda-salgin-yonetimi/COVID19-</a:t>
            </a:r>
          </a:p>
          <a:p>
            <a:pPr algn="just"/>
            <a:r>
              <a:rPr lang="tr-TR" sz="1700" dirty="0" smtClean="0"/>
              <a:t>PandemiDonemindeHalkaAcikAlanlarinTemizlikVeDezenfeksiyonu-03052020.pdf</a:t>
            </a:r>
          </a:p>
          <a:p>
            <a:pPr algn="just"/>
            <a:endParaRPr lang="tr-TR" sz="1700" dirty="0"/>
          </a:p>
          <a:p>
            <a:pPr algn="just"/>
            <a:r>
              <a:rPr lang="tr-TR" sz="1700" b="1" dirty="0"/>
              <a:t>37. </a:t>
            </a:r>
            <a:r>
              <a:rPr lang="tr-TR" sz="1700" dirty="0"/>
              <a:t>Bölge Sınav Yürütme Komisyonunun vereceği diğer görevleri yapar.</a:t>
            </a:r>
            <a:endParaRPr lang="tr-TR" sz="1700" dirty="0" smtClean="0"/>
          </a:p>
        </p:txBody>
      </p:sp>
    </p:spTree>
    <p:extLst>
      <p:ext uri="{BB962C8B-B14F-4D97-AF65-F5344CB8AC3E}">
        <p14:creationId xmlns:p14="http://schemas.microsoft.com/office/powerpoint/2010/main" val="720746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30801" y="1493235"/>
            <a:ext cx="9019756"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rPr>
              <a:t>SALON GÖREVLİLERİNİN YAPACAĞI İŞLEMLER</a:t>
            </a:r>
            <a:endParaRPr lang="tr-TR" sz="3600" b="1" dirty="0">
              <a:solidFill>
                <a:srgbClr val="FF0000"/>
              </a:solidFill>
            </a:endParaRPr>
          </a:p>
        </p:txBody>
      </p:sp>
    </p:spTree>
    <p:extLst>
      <p:ext uri="{BB962C8B-B14F-4D97-AF65-F5344CB8AC3E}">
        <p14:creationId xmlns:p14="http://schemas.microsoft.com/office/powerpoint/2010/main" val="4022949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59" y="1203598"/>
            <a:ext cx="8288639" cy="583264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700" b="1" dirty="0" smtClean="0"/>
              <a:t>1. </a:t>
            </a:r>
            <a:r>
              <a:rPr lang="tr-TR" sz="1700" dirty="0" smtClean="0"/>
              <a:t>Sınav </a:t>
            </a:r>
            <a:r>
              <a:rPr lang="tr-TR" sz="1700" dirty="0"/>
              <a:t>başlamadan en geç 1 (bir) saat önce sınav yerinde hazır bulunur ve sınav öncesi </a:t>
            </a:r>
            <a:r>
              <a:rPr lang="tr-TR" sz="1700" dirty="0" smtClean="0"/>
              <a:t>Bina Sınav </a:t>
            </a:r>
            <a:r>
              <a:rPr lang="tr-TR" sz="1700" dirty="0"/>
              <a:t>Komisyonu başkanı tarafından yapılacak toplantıya katılır</a:t>
            </a:r>
            <a:r>
              <a:rPr lang="tr-TR" sz="1700" dirty="0" smtClean="0"/>
              <a:t>.</a:t>
            </a:r>
          </a:p>
          <a:p>
            <a:pPr algn="just"/>
            <a:endParaRPr lang="tr-TR" sz="1700" dirty="0"/>
          </a:p>
          <a:p>
            <a:pPr algn="just"/>
            <a:r>
              <a:rPr lang="tr-TR" sz="1700" b="1" dirty="0"/>
              <a:t>2. </a:t>
            </a:r>
            <a:r>
              <a:rPr lang="tr-TR" sz="1700" dirty="0"/>
              <a:t>Salon başkanı görevli olduğu salona ait sınav paketini ve öğrencilerin sınav sürelerinin </a:t>
            </a:r>
            <a:r>
              <a:rPr lang="tr-TR" sz="1700" dirty="0" smtClean="0"/>
              <a:t>yer aldığı </a:t>
            </a:r>
            <a:r>
              <a:rPr lang="tr-TR" sz="1700" dirty="0"/>
              <a:t>salon aday yoklama listesini tutanakla teslim alır</a:t>
            </a:r>
            <a:r>
              <a:rPr lang="tr-TR" sz="1700" dirty="0" smtClean="0"/>
              <a:t>.</a:t>
            </a:r>
          </a:p>
          <a:p>
            <a:pPr algn="just"/>
            <a:endParaRPr lang="tr-TR" sz="1700" dirty="0"/>
          </a:p>
          <a:p>
            <a:pPr algn="just"/>
            <a:r>
              <a:rPr lang="tr-TR" sz="1700" b="1" dirty="0"/>
              <a:t>3. </a:t>
            </a:r>
            <a:r>
              <a:rPr lang="tr-TR" sz="1700" dirty="0"/>
              <a:t>Gözetmen görevli olduğu salona giderek öğrencileri karşılar</a:t>
            </a:r>
            <a:r>
              <a:rPr lang="tr-TR" sz="1700" dirty="0" smtClean="0"/>
              <a:t>.</a:t>
            </a:r>
          </a:p>
          <a:p>
            <a:pPr algn="just"/>
            <a:endParaRPr lang="tr-TR" sz="1700" dirty="0"/>
          </a:p>
          <a:p>
            <a:pPr algn="just"/>
            <a:r>
              <a:rPr lang="tr-TR" sz="1700" b="1" dirty="0"/>
              <a:t>4. </a:t>
            </a:r>
            <a:r>
              <a:rPr lang="tr-TR" sz="1700" dirty="0"/>
              <a:t>Sınav öncesinde tıbbi maske takılı olarak sınav salonlarına gider, sınav boyunca tıbbi </a:t>
            </a:r>
            <a:r>
              <a:rPr lang="tr-TR" sz="1700" dirty="0" smtClean="0"/>
              <a:t>maskeyi takmaya </a:t>
            </a:r>
            <a:r>
              <a:rPr lang="tr-TR" sz="1700" dirty="0"/>
              <a:t>devam eder. Maskeler nemlenmesi durumunda değiştirilmelidir. Maskeler </a:t>
            </a:r>
            <a:r>
              <a:rPr lang="tr-TR" sz="1700" dirty="0" smtClean="0"/>
              <a:t>çıkarılırken </a:t>
            </a:r>
            <a:r>
              <a:rPr lang="nb-NO" sz="1700" dirty="0" smtClean="0"/>
              <a:t>lastiklerinden </a:t>
            </a:r>
            <a:r>
              <a:rPr lang="nb-NO" sz="1700" dirty="0"/>
              <a:t>tutulmalı, maskelerin dış yüzeyine dokunulmamalı, maskeler </a:t>
            </a:r>
            <a:r>
              <a:rPr lang="nb-NO" sz="1700" dirty="0" smtClean="0"/>
              <a:t>tekrar</a:t>
            </a:r>
            <a:r>
              <a:rPr lang="tr-TR" sz="1700" dirty="0" smtClean="0"/>
              <a:t> lastiklerinden </a:t>
            </a:r>
            <a:r>
              <a:rPr lang="tr-TR" sz="1700" dirty="0"/>
              <a:t>tutularak takılmalıdır. Kullanılmış maskeler ağzı kapaklı çöp </a:t>
            </a:r>
            <a:r>
              <a:rPr lang="tr-TR" sz="1700" dirty="0" smtClean="0"/>
              <a:t>kutusuna/çöp torbasına </a:t>
            </a:r>
            <a:r>
              <a:rPr lang="tr-TR" sz="1700" dirty="0"/>
              <a:t>atılmalıdır. Maske değiştirme söz konusu ise el antiseptiği kullanılmalıdır. </a:t>
            </a:r>
            <a:r>
              <a:rPr lang="tr-TR" sz="1700" dirty="0" smtClean="0"/>
              <a:t>Mümkün olan </a:t>
            </a:r>
            <a:r>
              <a:rPr lang="tr-TR" sz="1700" dirty="0"/>
              <a:t>yerlerde pencere açılarak içerinin havalandırılması sağlanmalıdır.</a:t>
            </a:r>
            <a:endParaRPr lang="tr-TR" sz="1700" dirty="0" smtClean="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3657820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b="1" dirty="0"/>
              <a:t>5. </a:t>
            </a:r>
            <a:r>
              <a:rPr lang="tr-TR" sz="2000" dirty="0"/>
              <a:t>Sınav tedbir hizmeti alan öğrencilere yardımcı olacak görevliler eğer öğrenci ile 1 </a:t>
            </a:r>
            <a:r>
              <a:rPr lang="tr-TR" sz="2000" dirty="0" smtClean="0"/>
              <a:t>metreden daha </a:t>
            </a:r>
            <a:r>
              <a:rPr lang="tr-TR" sz="2000" dirty="0"/>
              <a:t>yakın mesafede olacaklar ise maskeye ek olarak yüz koruyucu kullanmalıdır</a:t>
            </a:r>
            <a:r>
              <a:rPr lang="tr-TR" sz="2000" dirty="0" smtClean="0"/>
              <a:t>. </a:t>
            </a:r>
          </a:p>
          <a:p>
            <a:pPr algn="just"/>
            <a:endParaRPr lang="tr-TR" sz="2000" dirty="0"/>
          </a:p>
          <a:p>
            <a:pPr algn="just"/>
            <a:r>
              <a:rPr lang="tr-TR" sz="2000" b="1" dirty="0"/>
              <a:t>6. </a:t>
            </a:r>
            <a:r>
              <a:rPr lang="tr-TR" sz="2000" dirty="0"/>
              <a:t>Sınav salon girişinde öğrencilerin salona alınmadan önce el antiseptiği kullanmalarını sağlar</a:t>
            </a:r>
            <a:r>
              <a:rPr lang="tr-TR" sz="2000" dirty="0" smtClean="0"/>
              <a:t>.</a:t>
            </a:r>
          </a:p>
          <a:p>
            <a:pPr algn="just"/>
            <a:endParaRPr lang="tr-TR" sz="2000" dirty="0"/>
          </a:p>
          <a:p>
            <a:pPr algn="just"/>
            <a:r>
              <a:rPr lang="tr-TR" sz="2000" b="1" dirty="0"/>
              <a:t>7. </a:t>
            </a:r>
            <a:r>
              <a:rPr lang="tr-TR" sz="2000" dirty="0"/>
              <a:t>Öğrencileri, sınavın yapılacağı salona sosyal mesafenin (en az 1 metre, 3-4 adım) </a:t>
            </a:r>
            <a:r>
              <a:rPr lang="tr-TR" sz="2000" dirty="0" smtClean="0"/>
              <a:t>korunmasını sağlayacak </a:t>
            </a:r>
            <a:r>
              <a:rPr lang="tr-TR" sz="2000" dirty="0"/>
              <a:t>ve kapı önünde yığılma olmasını engelleyecek şekilde alır</a:t>
            </a:r>
            <a:r>
              <a:rPr lang="tr-TR" sz="2000" dirty="0" smtClean="0"/>
              <a:t>. </a:t>
            </a:r>
          </a:p>
          <a:p>
            <a:pPr algn="just"/>
            <a:endParaRPr lang="tr-TR" sz="2000" dirty="0" smtClean="0"/>
          </a:p>
          <a:p>
            <a:pPr algn="just"/>
            <a:r>
              <a:rPr lang="tr-TR" sz="2000" b="1" dirty="0"/>
              <a:t>8. </a:t>
            </a:r>
            <a:r>
              <a:rPr lang="tr-TR" sz="2000" dirty="0"/>
              <a:t>Sınav salonunda öğrencilerin sosyal mesafe kuralına uyularak (en az 1 metre) </a:t>
            </a:r>
            <a:r>
              <a:rPr lang="tr-TR" sz="2000" dirty="0" smtClean="0"/>
              <a:t>oturtulmasını sağlar</a:t>
            </a:r>
            <a:r>
              <a:rPr lang="tr-TR" sz="2000" dirty="0"/>
              <a:t>.</a:t>
            </a:r>
            <a:endParaRPr lang="tr-TR" sz="2000" dirty="0" smtClean="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A</a:t>
            </a:r>
            <a:r>
              <a:rPr lang="tr-TR" sz="2800" b="1" dirty="0">
                <a:solidFill>
                  <a:schemeClr val="accent2"/>
                </a:solidFill>
              </a:rPr>
              <a:t>) Sınav 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2530883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fontScale="90000"/>
          </a:bodyPr>
          <a:lstStyle/>
          <a:p>
            <a:r>
              <a:rPr lang="tr-TR" sz="3200" b="1" dirty="0">
                <a:solidFill>
                  <a:srgbClr val="0070C0"/>
                </a:solidFill>
              </a:rPr>
              <a:t>II. Salon Görevlilerinin Yapacağı ve Dikkat Edeceği İşlemler </a:t>
            </a:r>
            <a:endParaRPr lang="tr-TR" sz="3600" dirty="0">
              <a:solidFill>
                <a:srgbClr val="0070C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59" y="915566"/>
            <a:ext cx="8288639" cy="401183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700" b="1" dirty="0"/>
              <a:t>9. Öğrencileri sınava, geçerli kimlik belgesini </a:t>
            </a:r>
            <a:r>
              <a:rPr lang="tr-TR" sz="1700" dirty="0"/>
              <a:t>(T.C. kimlik numaralı nüfus cüzdanı veya T.C</a:t>
            </a:r>
            <a:r>
              <a:rPr lang="tr-TR" sz="1700" dirty="0" smtClean="0"/>
              <a:t>. kimlik </a:t>
            </a:r>
            <a:r>
              <a:rPr lang="tr-TR" sz="1700" dirty="0"/>
              <a:t>kartı veya geçerlilik süresi devam eden pasaport, yabancı uyruklu öğrenciler için </a:t>
            </a:r>
            <a:r>
              <a:rPr lang="tr-TR" sz="1700" dirty="0" smtClean="0"/>
              <a:t>İçişleri Bakanlığı </a:t>
            </a:r>
            <a:r>
              <a:rPr lang="tr-TR" sz="1700" dirty="0"/>
              <a:t>Göç İdaresi Genel Müdürlüğü tarafından verilen resimli, mühürlü kimlik belgesi</a:t>
            </a:r>
            <a:r>
              <a:rPr lang="tr-TR" sz="1700" dirty="0" smtClean="0"/>
              <a:t>) </a:t>
            </a:r>
            <a:r>
              <a:rPr lang="tr-TR" sz="1700" b="1" dirty="0" smtClean="0"/>
              <a:t>kontrol </a:t>
            </a:r>
            <a:r>
              <a:rPr lang="tr-TR" sz="1700" b="1" dirty="0"/>
              <a:t>ederek alır, geçerli kimlik belgesi yanında olmayan öğrencileri sınava almaz</a:t>
            </a:r>
            <a:r>
              <a:rPr lang="tr-TR" sz="1700" b="1" dirty="0" smtClean="0"/>
              <a:t>. </a:t>
            </a:r>
            <a:r>
              <a:rPr lang="tr-TR" sz="1700" dirty="0" smtClean="0"/>
              <a:t>Kimlik </a:t>
            </a:r>
            <a:r>
              <a:rPr lang="tr-TR" sz="1700" dirty="0"/>
              <a:t>kontrollerini kimliklere dokunmadan yapar.</a:t>
            </a:r>
          </a:p>
          <a:p>
            <a:pPr algn="just"/>
            <a:r>
              <a:rPr lang="tr-TR" sz="1700" b="1" dirty="0"/>
              <a:t>10. </a:t>
            </a:r>
            <a:r>
              <a:rPr lang="tr-TR" sz="1700" dirty="0"/>
              <a:t>Öğrencilerin fotoğraflı ve onaylı sınav giriş belgelerinin, öğrencilerin sınava girecekleri </a:t>
            </a:r>
            <a:r>
              <a:rPr lang="tr-TR" sz="1700" dirty="0" smtClean="0"/>
              <a:t>sırada hazır </a:t>
            </a:r>
            <a:r>
              <a:rPr lang="tr-TR" sz="1700" dirty="0"/>
              <a:t>bulunmasını sağlar, gerekli kontrolleri yapar.</a:t>
            </a:r>
          </a:p>
          <a:p>
            <a:pPr algn="just"/>
            <a:r>
              <a:rPr lang="tr-TR" sz="1700" b="1" dirty="0"/>
              <a:t>11. </a:t>
            </a:r>
            <a:r>
              <a:rPr lang="tr-TR" sz="1700" dirty="0"/>
              <a:t>Cevap kâğıdındaki ve sınav giriş belgesindeki fotoğrafların aynı olması gerektiğinden, </a:t>
            </a:r>
            <a:r>
              <a:rPr lang="tr-TR" sz="1700" dirty="0" smtClean="0"/>
              <a:t>farklı fotoğrafların </a:t>
            </a:r>
            <a:r>
              <a:rPr lang="tr-TR" sz="1700" dirty="0"/>
              <a:t>kimlik kontrolünü ayrıntılı bir şekilde yapar.</a:t>
            </a:r>
          </a:p>
          <a:p>
            <a:pPr algn="just"/>
            <a:r>
              <a:rPr lang="tr-TR" sz="1700" b="1" dirty="0"/>
              <a:t>12. </a:t>
            </a:r>
            <a:r>
              <a:rPr lang="tr-TR" sz="1700" dirty="0"/>
              <a:t>Öğrencilerin, fotoğraflı ve onaylı sınav giriş belgesinde belirtilen salonda kendi </a:t>
            </a:r>
            <a:r>
              <a:rPr lang="tr-TR" sz="1700" dirty="0" smtClean="0"/>
              <a:t>sıra numarasında </a:t>
            </a:r>
            <a:r>
              <a:rPr lang="tr-TR" sz="1700" dirty="0"/>
              <a:t>oturmasını sağlar. (Gerektiğinde öğrencinin yerini değiştirme yetkisi </a:t>
            </a:r>
            <a:r>
              <a:rPr lang="tr-TR" sz="1700" dirty="0" smtClean="0"/>
              <a:t>salon başkanına </a:t>
            </a:r>
            <a:r>
              <a:rPr lang="tr-TR" sz="1700" dirty="0"/>
              <a:t>aittir.)</a:t>
            </a:r>
          </a:p>
          <a:p>
            <a:pPr algn="just"/>
            <a:r>
              <a:rPr lang="tr-TR" sz="1700" b="1" dirty="0"/>
              <a:t>13. </a:t>
            </a:r>
            <a:r>
              <a:rPr lang="tr-TR" sz="1700" dirty="0"/>
              <a:t>Sınavın başlamasından itibaren </a:t>
            </a:r>
            <a:r>
              <a:rPr lang="tr-TR" sz="1700" b="1" dirty="0"/>
              <a:t>ilk 15 dakika </a:t>
            </a:r>
            <a:r>
              <a:rPr lang="tr-TR" sz="1700" dirty="0"/>
              <a:t>içerisinde salona gelen öğrencilerin </a:t>
            </a:r>
            <a:r>
              <a:rPr lang="tr-TR" sz="1700" dirty="0" smtClean="0"/>
              <a:t>sınava katılmalarını </a:t>
            </a:r>
            <a:r>
              <a:rPr lang="tr-TR" sz="1700" dirty="0"/>
              <a:t>sağlar. Bu öğrencilere ek süre verilmez.</a:t>
            </a:r>
          </a:p>
          <a:p>
            <a:pPr algn="just"/>
            <a:r>
              <a:rPr lang="tr-TR" sz="1700" b="1" dirty="0"/>
              <a:t>14. </a:t>
            </a:r>
            <a:r>
              <a:rPr lang="tr-TR" sz="1700" dirty="0"/>
              <a:t>Sınavın başlama ve bitiş saatlerini öğrencilerin görebileceği şekilde tahtaya yazar. Sınavın </a:t>
            </a:r>
            <a:r>
              <a:rPr lang="tr-TR" sz="1700" b="1" dirty="0" smtClean="0"/>
              <a:t>ilk 30 </a:t>
            </a:r>
            <a:r>
              <a:rPr lang="tr-TR" sz="1700" b="1" dirty="0"/>
              <a:t>ve son 15 dakikasında </a:t>
            </a:r>
            <a:r>
              <a:rPr lang="tr-TR" sz="1700" dirty="0"/>
              <a:t>sınav salonundan çıkamayacaklarını, öğrencilere duyurur.</a:t>
            </a:r>
            <a:endParaRPr lang="tr-TR" sz="1700" dirty="0" smtClean="0"/>
          </a:p>
        </p:txBody>
      </p:sp>
    </p:spTree>
    <p:extLst>
      <p:ext uri="{BB962C8B-B14F-4D97-AF65-F5344CB8AC3E}">
        <p14:creationId xmlns:p14="http://schemas.microsoft.com/office/powerpoint/2010/main" val="3739407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fontScale="90000"/>
          </a:bodyPr>
          <a:lstStyle/>
          <a:p>
            <a:r>
              <a:rPr lang="tr-TR" sz="3200" b="1" dirty="0">
                <a:solidFill>
                  <a:srgbClr val="0070C0"/>
                </a:solidFill>
              </a:rPr>
              <a:t>II. Salon Görevlilerinin Yapacağı ve Dikkat Edeceği İşlemler </a:t>
            </a:r>
            <a:endParaRPr lang="tr-TR" sz="3600" dirty="0">
              <a:solidFill>
                <a:srgbClr val="0070C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59" y="915566"/>
            <a:ext cx="8288639" cy="835292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600" b="1" dirty="0"/>
              <a:t>15. </a:t>
            </a:r>
            <a:r>
              <a:rPr lang="tr-TR" sz="1600" dirty="0"/>
              <a:t>Sınav salonlarında sınav evrakı dağıtımı öncesinde salon başkanı tarafından öğrencilere </a:t>
            </a:r>
            <a:r>
              <a:rPr lang="tr-TR" sz="1600" dirty="0" smtClean="0"/>
              <a:t>sınav konusunda </a:t>
            </a:r>
            <a:r>
              <a:rPr lang="tr-TR" sz="1600" dirty="0"/>
              <a:t>yapılacak açıklamalara ek olarak COVID-19 ile ilgili sınav sırasında </a:t>
            </a:r>
            <a:r>
              <a:rPr lang="tr-TR" sz="1600" dirty="0" smtClean="0"/>
              <a:t>alınacak önlemler </a:t>
            </a:r>
            <a:r>
              <a:rPr lang="tr-TR" sz="1600" b="1" dirty="0"/>
              <a:t>“Değerli öğrencilerimiz, ciddi solunum yolu enfeksiyon belirtileriyle </a:t>
            </a:r>
            <a:r>
              <a:rPr lang="tr-TR" sz="1600" b="1" dirty="0" smtClean="0"/>
              <a:t>seyreden COVID-19 </a:t>
            </a:r>
            <a:r>
              <a:rPr lang="tr-TR" sz="1600" b="1" dirty="0"/>
              <a:t>nedeniyle sınav sürecinde almanız gereken önlemler hakkında </a:t>
            </a:r>
            <a:r>
              <a:rPr lang="tr-TR" sz="1600" b="1" dirty="0" smtClean="0"/>
              <a:t>sizi bilgilendirmek </a:t>
            </a:r>
            <a:r>
              <a:rPr lang="tr-TR" sz="1600" b="1" dirty="0"/>
              <a:t>istiyoruz. Ateş, öksürük, burun akıntısı ve solunum güçlüğü şikayeti </a:t>
            </a:r>
            <a:r>
              <a:rPr lang="tr-TR" sz="1600" b="1" dirty="0" smtClean="0"/>
              <a:t>olan öğrencilerimiz</a:t>
            </a:r>
            <a:r>
              <a:rPr lang="tr-TR" sz="1600" b="1" dirty="0"/>
              <a:t>, lütfen bildiriniz. Endişeniz olmasın şikayeti olan öğrencilerimiz </a:t>
            </a:r>
            <a:r>
              <a:rPr lang="tr-TR" sz="1600" b="1" dirty="0" smtClean="0"/>
              <a:t>sınava alınacaktır</a:t>
            </a:r>
            <a:r>
              <a:rPr lang="tr-TR" sz="1600" b="1" dirty="0"/>
              <a:t>. Şikayeti olanların bilgi vermesi sınav sürecinde sizin, sınav </a:t>
            </a:r>
            <a:r>
              <a:rPr lang="tr-TR" sz="1600" b="1" dirty="0" smtClean="0"/>
              <a:t>görevlilerimizin sağlığı </a:t>
            </a:r>
            <a:r>
              <a:rPr lang="tr-TR" sz="1600" b="1" dirty="0"/>
              <a:t>ve uyulması gereken tedbirlerin belirlenmesi açısından büyük önem taşımaktadır</a:t>
            </a:r>
            <a:r>
              <a:rPr lang="tr-TR" sz="1600" b="1" dirty="0" smtClean="0"/>
              <a:t>. Sınav </a:t>
            </a:r>
            <a:r>
              <a:rPr lang="tr-TR" sz="1600" b="1" dirty="0"/>
              <a:t>binası içinde veya bahçesinde sosyal mesafe (en az 1 metre, 3-4 adım) </a:t>
            </a:r>
            <a:r>
              <a:rPr lang="tr-TR" sz="1600" b="1" dirty="0" smtClean="0"/>
              <a:t>kuralına dikkat </a:t>
            </a:r>
            <a:r>
              <a:rPr lang="tr-TR" sz="1600" b="1" dirty="0"/>
              <a:t>ediniz. Sınavın yapıldığı binada, bahçede, sınav salonunda </a:t>
            </a:r>
            <a:r>
              <a:rPr lang="tr-TR" sz="1600" b="1" dirty="0" smtClean="0"/>
              <a:t>maskenizi çıkarmayınız</a:t>
            </a:r>
            <a:r>
              <a:rPr lang="tr-TR" sz="1600" b="1" dirty="0"/>
              <a:t>. Yerlerinizde otururken en az 1 metre olacak şekilde mesafe </a:t>
            </a:r>
            <a:r>
              <a:rPr lang="tr-TR" sz="1600" b="1" dirty="0" smtClean="0"/>
              <a:t>sağlanarak istemeniz </a:t>
            </a:r>
            <a:r>
              <a:rPr lang="tr-TR" sz="1600" b="1" dirty="0"/>
              <a:t>hâlinde sınav başladıktan sonra maskelerinizi çıkararak sınava </a:t>
            </a:r>
            <a:r>
              <a:rPr lang="tr-TR" sz="1600" b="1" dirty="0" smtClean="0"/>
              <a:t>devam edebilirsiniz</a:t>
            </a:r>
            <a:r>
              <a:rPr lang="tr-TR" sz="1600" b="1" dirty="0"/>
              <a:t>. Maskeniz nemlenir/değiştirmeniz gerekir ise lütfen salon </a:t>
            </a:r>
            <a:r>
              <a:rPr lang="tr-TR" sz="1600" b="1" dirty="0" smtClean="0"/>
              <a:t>sınav başkanını/gözetmenini </a:t>
            </a:r>
            <a:r>
              <a:rPr lang="tr-TR" sz="1600" b="1" dirty="0"/>
              <a:t>elinizi kaldırarak yanınıza çağırınız. Salon görevlilerimizce </a:t>
            </a:r>
            <a:r>
              <a:rPr lang="tr-TR" sz="1600" b="1" dirty="0" smtClean="0"/>
              <a:t>size yeni </a:t>
            </a:r>
            <a:r>
              <a:rPr lang="tr-TR" sz="1600" b="1" dirty="0"/>
              <a:t>maske verilecektir. Maskenizi çıkarırken maskenin lastiklerini kullanınız, </a:t>
            </a:r>
            <a:r>
              <a:rPr lang="tr-TR" sz="1600" b="1" dirty="0" smtClean="0"/>
              <a:t>maskenin dış </a:t>
            </a:r>
            <a:r>
              <a:rPr lang="tr-TR" sz="1600" b="1" dirty="0"/>
              <a:t>yüzeyine dokunmayınız, tekrar maskenizi lastiklerinden tutarak takınız ve </a:t>
            </a:r>
            <a:r>
              <a:rPr lang="tr-TR" sz="1600" b="1" dirty="0" smtClean="0"/>
              <a:t>el antiseptiği </a:t>
            </a:r>
            <a:r>
              <a:rPr lang="tr-TR" sz="1600" b="1" dirty="0"/>
              <a:t>kullanınız. Elinizi yüzünüze dokundurmayınız. Sağlığınızı önemsiyoruz</a:t>
            </a:r>
            <a:r>
              <a:rPr lang="tr-TR" sz="1600" b="1" dirty="0" smtClean="0"/>
              <a:t>. Lütfen </a:t>
            </a:r>
            <a:r>
              <a:rPr lang="tr-TR" sz="1600" b="1" dirty="0"/>
              <a:t>bu önlemlere uyunuz. Başarılar diliyoruz.” </a:t>
            </a:r>
            <a:r>
              <a:rPr lang="tr-TR" sz="1600" dirty="0"/>
              <a:t>şeklinde duyurulur.</a:t>
            </a:r>
            <a:endParaRPr lang="tr-TR" sz="800" dirty="0" smtClean="0"/>
          </a:p>
        </p:txBody>
      </p:sp>
    </p:spTree>
    <p:extLst>
      <p:ext uri="{BB962C8B-B14F-4D97-AF65-F5344CB8AC3E}">
        <p14:creationId xmlns:p14="http://schemas.microsoft.com/office/powerpoint/2010/main" val="673699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fontScale="90000"/>
          </a:bodyPr>
          <a:lstStyle/>
          <a:p>
            <a:r>
              <a:rPr lang="tr-TR" sz="3200" b="1" dirty="0">
                <a:solidFill>
                  <a:srgbClr val="0070C0"/>
                </a:solidFill>
              </a:rPr>
              <a:t>II. Salon Görevlilerinin Yapacağı ve Dikkat Edeceği İşlemler </a:t>
            </a:r>
            <a:endParaRPr lang="tr-TR" sz="3600" dirty="0">
              <a:solidFill>
                <a:srgbClr val="0070C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59" y="915566"/>
            <a:ext cx="8288639" cy="422793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800" b="1" dirty="0"/>
              <a:t>16. </a:t>
            </a:r>
            <a:r>
              <a:rPr lang="tr-TR" sz="1800" dirty="0"/>
              <a:t>Öğrencinin sınav giriş belgesinde ve Bina Sınav Komisyonundan alınan salon aday </a:t>
            </a:r>
            <a:r>
              <a:rPr lang="tr-TR" sz="1800" dirty="0" smtClean="0"/>
              <a:t>yoklama listesinde </a:t>
            </a:r>
            <a:r>
              <a:rPr lang="tr-TR" sz="1800" dirty="0"/>
              <a:t>belirtilen süreleri dikkate alarak, öğrencilerin sınav salonunda bu süreden </a:t>
            </a:r>
            <a:r>
              <a:rPr lang="tr-TR" sz="1800" dirty="0" err="1" smtClean="0"/>
              <a:t>fazlabulunmamasına</a:t>
            </a:r>
            <a:r>
              <a:rPr lang="tr-TR" sz="1800" dirty="0" smtClean="0"/>
              <a:t> </a:t>
            </a:r>
            <a:r>
              <a:rPr lang="tr-TR" sz="1800" dirty="0"/>
              <a:t>dikkat eder. Yedek salon görevlileri, yedek salonda sınava girecek </a:t>
            </a:r>
            <a:r>
              <a:rPr lang="tr-TR" sz="1800" dirty="0" smtClean="0"/>
              <a:t>öğrencinin sınav </a:t>
            </a:r>
            <a:r>
              <a:rPr lang="tr-TR" sz="1800" dirty="0"/>
              <a:t>süresi ve varsa sınav tedbir hizmetinin tespiti için öğrenciye ait sınav giriş belgesini </a:t>
            </a:r>
            <a:r>
              <a:rPr lang="tr-TR" sz="1800" dirty="0" err="1" smtClean="0"/>
              <a:t>BinaSınav</a:t>
            </a:r>
            <a:r>
              <a:rPr lang="tr-TR" sz="1800" dirty="0" smtClean="0"/>
              <a:t> </a:t>
            </a:r>
            <a:r>
              <a:rPr lang="tr-TR" sz="1800" dirty="0"/>
              <a:t>Yürütme Komisyonundan talep eder</a:t>
            </a:r>
            <a:r>
              <a:rPr lang="tr-TR" sz="1800" dirty="0" smtClean="0"/>
              <a:t>.</a:t>
            </a:r>
          </a:p>
          <a:p>
            <a:pPr algn="just"/>
            <a:endParaRPr lang="tr-TR" sz="1800" dirty="0"/>
          </a:p>
          <a:p>
            <a:pPr algn="just"/>
            <a:r>
              <a:rPr lang="tr-TR" sz="1800" b="1" dirty="0"/>
              <a:t>17. </a:t>
            </a:r>
            <a:r>
              <a:rPr lang="tr-TR" sz="1800" dirty="0"/>
              <a:t>Gerekli kimlik kontrolleri ve yerleştirme işlemlerinden sonra salon başkanı sınav </a:t>
            </a:r>
            <a:r>
              <a:rPr lang="tr-TR" sz="1800" dirty="0" smtClean="0"/>
              <a:t>paketini öğrencilerin </a:t>
            </a:r>
            <a:r>
              <a:rPr lang="tr-TR" sz="1800" dirty="0"/>
              <a:t>gözü önünde ve sınavın başlamasına </a:t>
            </a:r>
            <a:r>
              <a:rPr lang="tr-TR" sz="1800" b="1" dirty="0"/>
              <a:t>yaklaşık 15 </a:t>
            </a:r>
            <a:r>
              <a:rPr lang="tr-TR" sz="1800" dirty="0"/>
              <a:t>dakika kala açar</a:t>
            </a:r>
            <a:r>
              <a:rPr lang="tr-TR" sz="1800" dirty="0" smtClean="0"/>
              <a:t>. </a:t>
            </a:r>
          </a:p>
          <a:p>
            <a:pPr algn="just"/>
            <a:endParaRPr lang="tr-TR" sz="1800" dirty="0" smtClean="0"/>
          </a:p>
          <a:p>
            <a:pPr algn="just"/>
            <a:r>
              <a:rPr lang="tr-TR" sz="1800" b="1" dirty="0"/>
              <a:t>18. </a:t>
            </a:r>
            <a:r>
              <a:rPr lang="tr-TR" sz="1800" dirty="0"/>
              <a:t>Sınav paketinden çıkan soru kitapçıklarının ve cevap kâğıtlarının kontrolünü yapar, eksik </a:t>
            </a:r>
            <a:r>
              <a:rPr lang="tr-TR" sz="1800" dirty="0" smtClean="0"/>
              <a:t>veya </a:t>
            </a:r>
            <a:r>
              <a:rPr lang="nn-NO" sz="1800" dirty="0" smtClean="0"/>
              <a:t>fazla </a:t>
            </a:r>
            <a:r>
              <a:rPr lang="nn-NO" sz="1800" dirty="0"/>
              <a:t>olması halinde bunu tutanakla belgeler</a:t>
            </a:r>
            <a:r>
              <a:rPr lang="nn-NO" sz="1800" dirty="0" smtClean="0"/>
              <a:t>.</a:t>
            </a:r>
            <a:endParaRPr lang="tr-TR" sz="1800" dirty="0" smtClean="0"/>
          </a:p>
          <a:p>
            <a:pPr algn="just"/>
            <a:endParaRPr lang="nn-NO" sz="1800" dirty="0"/>
          </a:p>
          <a:p>
            <a:pPr algn="just"/>
            <a:r>
              <a:rPr lang="tr-TR" sz="1800" b="1" dirty="0"/>
              <a:t>19. </a:t>
            </a:r>
            <a:r>
              <a:rPr lang="tr-TR" sz="1800" dirty="0"/>
              <a:t>Kitapçığın ön ya da arka sayfasında bulunan açıklamaları yüksek sesle okur, </a:t>
            </a:r>
            <a:r>
              <a:rPr lang="tr-TR" sz="1800" dirty="0" smtClean="0"/>
              <a:t>öğrencilerin sorularını </a:t>
            </a:r>
            <a:r>
              <a:rPr lang="tr-TR" sz="1800" dirty="0"/>
              <a:t>cevaplar ve öğrencilerle sınav süresince gerekmedikçe konuşmaz.</a:t>
            </a:r>
            <a:endParaRPr lang="tr-TR" sz="100" dirty="0" smtClean="0"/>
          </a:p>
        </p:txBody>
      </p:sp>
    </p:spTree>
    <p:extLst>
      <p:ext uri="{BB962C8B-B14F-4D97-AF65-F5344CB8AC3E}">
        <p14:creationId xmlns:p14="http://schemas.microsoft.com/office/powerpoint/2010/main" val="2533698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fontScale="90000"/>
          </a:bodyPr>
          <a:lstStyle/>
          <a:p>
            <a:r>
              <a:rPr lang="tr-TR" sz="3200" b="1" dirty="0">
                <a:solidFill>
                  <a:srgbClr val="0070C0"/>
                </a:solidFill>
              </a:rPr>
              <a:t>II. Salon Görevlilerinin Yapacağı ve Dikkat Edeceği İşlemler </a:t>
            </a:r>
            <a:endParaRPr lang="tr-TR" sz="3600" dirty="0">
              <a:solidFill>
                <a:srgbClr val="0070C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59" y="915566"/>
            <a:ext cx="8288639" cy="422793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700" b="1" dirty="0"/>
              <a:t>20. </a:t>
            </a:r>
            <a:r>
              <a:rPr lang="tr-TR" sz="1700" dirty="0"/>
              <a:t>Öğrencilere, soru kitapçığındaki boş yerleri müsvedde olarak kullanabileceklerini, </a:t>
            </a:r>
            <a:r>
              <a:rPr lang="tr-TR" sz="1700" dirty="0" smtClean="0"/>
              <a:t>sınav sonunda </a:t>
            </a:r>
            <a:r>
              <a:rPr lang="tr-TR" sz="1700" dirty="0"/>
              <a:t>soru kitapçıklarında eksik veya yırtık sayfa olması halinde sınavlarının </a:t>
            </a:r>
            <a:r>
              <a:rPr lang="tr-TR" sz="1700" dirty="0" smtClean="0"/>
              <a:t>geçersiz olacağını </a:t>
            </a:r>
            <a:r>
              <a:rPr lang="tr-TR" sz="1700" dirty="0"/>
              <a:t>bildirir</a:t>
            </a:r>
            <a:r>
              <a:rPr lang="tr-TR" sz="1700" dirty="0" smtClean="0"/>
              <a:t>.</a:t>
            </a:r>
          </a:p>
          <a:p>
            <a:pPr algn="just"/>
            <a:endParaRPr lang="tr-TR" sz="1700" dirty="0"/>
          </a:p>
          <a:p>
            <a:pPr algn="just"/>
            <a:r>
              <a:rPr lang="tr-TR" sz="1700" b="1" dirty="0"/>
              <a:t>21. </a:t>
            </a:r>
            <a:r>
              <a:rPr lang="tr-TR" sz="1700" dirty="0"/>
              <a:t>Salon aday yoklama listesinde yazılı sıraya göre yerleştirilen öğrencilere, kendi isimlerine </a:t>
            </a:r>
            <a:r>
              <a:rPr lang="tr-TR" sz="1700" dirty="0" smtClean="0"/>
              <a:t>göre basılmış </a:t>
            </a:r>
            <a:r>
              <a:rPr lang="tr-TR" sz="1700" dirty="0"/>
              <a:t>olan cevap kâğıtlarını dağıtır. Öğrencinin kendine ait cevap kâğıdında yer </a:t>
            </a:r>
            <a:r>
              <a:rPr lang="tr-TR" sz="1700" dirty="0" smtClean="0"/>
              <a:t>alan bilgilerini </a:t>
            </a:r>
            <a:r>
              <a:rPr lang="tr-TR" sz="1700" dirty="0"/>
              <a:t>kontrol ettirir ve </a:t>
            </a:r>
            <a:r>
              <a:rPr lang="tr-TR" sz="1700" b="1" dirty="0"/>
              <a:t>cevap kâğıdında yer alan imza bölümünü öğrenciye </a:t>
            </a:r>
            <a:r>
              <a:rPr lang="tr-TR" sz="1700" b="1" dirty="0" smtClean="0"/>
              <a:t>kurşun kalem </a:t>
            </a:r>
            <a:r>
              <a:rPr lang="tr-TR" sz="1700" b="1" dirty="0"/>
              <a:t>ile imzalatır</a:t>
            </a:r>
            <a:r>
              <a:rPr lang="tr-TR" sz="1700" b="1" dirty="0" smtClean="0"/>
              <a:t>.</a:t>
            </a:r>
          </a:p>
          <a:p>
            <a:pPr algn="just"/>
            <a:endParaRPr lang="tr-TR" sz="1700" b="1" dirty="0"/>
          </a:p>
          <a:p>
            <a:pPr algn="just"/>
            <a:r>
              <a:rPr lang="tr-TR" sz="1700" b="1" dirty="0"/>
              <a:t>22. </a:t>
            </a:r>
            <a:r>
              <a:rPr lang="tr-TR" sz="1700" dirty="0"/>
              <a:t>Öğrencinin cevap kâğıdında yazılı olan bilgilerinde hata varsa, cevap kâğıdı </a:t>
            </a:r>
            <a:r>
              <a:rPr lang="tr-TR" sz="1700" dirty="0" smtClean="0"/>
              <a:t>kullanılamayacak durumdaysa</a:t>
            </a:r>
            <a:r>
              <a:rPr lang="tr-TR" sz="1700" dirty="0"/>
              <a:t>, cevap kâğıdında baskı hatası varsa ya da öğrencinin adına düzenlenmiş </a:t>
            </a:r>
            <a:r>
              <a:rPr lang="tr-TR" sz="1700" dirty="0" smtClean="0"/>
              <a:t>cevap kâğıdı </a:t>
            </a:r>
            <a:r>
              <a:rPr lang="tr-TR" sz="1700" dirty="0"/>
              <a:t>bulunmuyorsa, sınav başlamadan önce salon görevlileri tarafından tutanak hazırlanır. </a:t>
            </a:r>
            <a:r>
              <a:rPr lang="tr-TR" sz="1700" dirty="0" smtClean="0"/>
              <a:t>Bu öğrenciye </a:t>
            </a:r>
            <a:r>
              <a:rPr lang="tr-TR" sz="1700" dirty="0"/>
              <a:t>yedek cevap kâğıdı verilir. Öğrenci bilgileri, yedek cevap kâğıdında boş </a:t>
            </a:r>
            <a:r>
              <a:rPr lang="tr-TR" sz="1700" dirty="0" smtClean="0"/>
              <a:t>olarak gönderileceği </a:t>
            </a:r>
            <a:r>
              <a:rPr lang="tr-TR" sz="1700" dirty="0"/>
              <a:t>için bu bilgiler öğrenci tarafından tam ve eksiksiz olarak kodlanır. </a:t>
            </a:r>
            <a:r>
              <a:rPr lang="tr-TR" sz="1700" dirty="0" smtClean="0"/>
              <a:t>Kullanılan yedek </a:t>
            </a:r>
            <a:r>
              <a:rPr lang="tr-TR" sz="1700" dirty="0"/>
              <a:t>cevap kâğıdının doğru ve eksiksiz olarak kodlandığı salon görevlilerince kontrol edilir.</a:t>
            </a:r>
            <a:endParaRPr lang="tr-TR" sz="1700" dirty="0" smtClean="0"/>
          </a:p>
        </p:txBody>
      </p:sp>
    </p:spTree>
    <p:extLst>
      <p:ext uri="{BB962C8B-B14F-4D97-AF65-F5344CB8AC3E}">
        <p14:creationId xmlns:p14="http://schemas.microsoft.com/office/powerpoint/2010/main" val="2176242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fontScale="90000"/>
          </a:bodyPr>
          <a:lstStyle/>
          <a:p>
            <a:r>
              <a:rPr lang="tr-TR" sz="3200" b="1" dirty="0">
                <a:solidFill>
                  <a:srgbClr val="0070C0"/>
                </a:solidFill>
              </a:rPr>
              <a:t>II. Salon Görevlilerinin Yapacağı ve Dikkat Edeceği İşlemler </a:t>
            </a:r>
            <a:endParaRPr lang="tr-TR" sz="3600" dirty="0">
              <a:solidFill>
                <a:srgbClr val="0070C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59" y="915566"/>
            <a:ext cx="8288639" cy="489654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700" b="1" dirty="0"/>
              <a:t>23. </a:t>
            </a:r>
            <a:r>
              <a:rPr lang="tr-TR" sz="1700" dirty="0"/>
              <a:t>Öğrenciye verilen yedek cevap kâğıdında öğrenci bilgisinin yer aldığı bölümde yapılan </a:t>
            </a:r>
            <a:r>
              <a:rPr lang="tr-TR" sz="1700" dirty="0" smtClean="0"/>
              <a:t>hatalı veya </a:t>
            </a:r>
            <a:r>
              <a:rPr lang="tr-TR" sz="1700" dirty="0"/>
              <a:t>eksik kodlamadan, öğrenci ile birlikte salon görevlileri de sorumlu olacaklardır.</a:t>
            </a:r>
          </a:p>
          <a:p>
            <a:pPr algn="just"/>
            <a:endParaRPr lang="tr-TR" sz="1700" b="1" dirty="0" smtClean="0"/>
          </a:p>
          <a:p>
            <a:pPr algn="just"/>
            <a:r>
              <a:rPr lang="tr-TR" sz="1700" b="1" dirty="0" smtClean="0"/>
              <a:t>24</a:t>
            </a:r>
            <a:r>
              <a:rPr lang="tr-TR" sz="1700" b="1" dirty="0"/>
              <a:t>. </a:t>
            </a:r>
            <a:r>
              <a:rPr lang="tr-TR" sz="1700" dirty="0"/>
              <a:t>Öğrencilere</a:t>
            </a:r>
            <a:r>
              <a:rPr lang="tr-TR" sz="1700" dirty="0" smtClean="0"/>
              <a:t>; </a:t>
            </a:r>
            <a:endParaRPr lang="tr-TR" sz="1700" dirty="0"/>
          </a:p>
          <a:p>
            <a:pPr algn="just"/>
            <a:r>
              <a:rPr lang="tr-TR" sz="1700" b="1" dirty="0"/>
              <a:t>a. </a:t>
            </a:r>
            <a:r>
              <a:rPr lang="tr-TR" sz="1700" dirty="0"/>
              <a:t>Soru kitapçığı ve cevap kâğıdı üzerinde yapacakları yazma/işaretleme/silme işlemleri </a:t>
            </a:r>
            <a:r>
              <a:rPr lang="tr-TR" sz="1700" dirty="0" smtClean="0"/>
              <a:t>için koyu </a:t>
            </a:r>
            <a:r>
              <a:rPr lang="tr-TR" sz="1700" dirty="0"/>
              <a:t>siyah ve yumuşak uçlu kurşun kalem ile leke bırakmayan yumuşak silgi kullanmalarını</a:t>
            </a:r>
            <a:r>
              <a:rPr lang="tr-TR" sz="1700" dirty="0" smtClean="0"/>
              <a:t>, </a:t>
            </a:r>
            <a:endParaRPr lang="tr-TR" sz="1700" dirty="0"/>
          </a:p>
          <a:p>
            <a:pPr algn="just"/>
            <a:r>
              <a:rPr lang="tr-TR" sz="1700" b="1" dirty="0"/>
              <a:t>b. </a:t>
            </a:r>
            <a:r>
              <a:rPr lang="tr-TR" sz="1700" dirty="0"/>
              <a:t>Her sorunun dört cevap seçeneği bulunduğunu ve bu seçeneklerin içinde sadece bir </a:t>
            </a:r>
            <a:r>
              <a:rPr lang="tr-TR" sz="1700" dirty="0" smtClean="0"/>
              <a:t>doğru cevap </a:t>
            </a:r>
            <a:r>
              <a:rPr lang="tr-TR" sz="1700" dirty="0"/>
              <a:t>olduğunu, ayrıca üç yanlış cevabın bir doğru cevabı götüreceğini,</a:t>
            </a:r>
          </a:p>
          <a:p>
            <a:pPr algn="just"/>
            <a:r>
              <a:rPr lang="tr-TR" sz="1700" b="1" dirty="0"/>
              <a:t>c. </a:t>
            </a:r>
            <a:r>
              <a:rPr lang="tr-TR" sz="1700" dirty="0"/>
              <a:t>Çift işaretlenmiş ya da iyi silinmemiş cevapların optik okuyucular tarafından yanlış </a:t>
            </a:r>
            <a:r>
              <a:rPr lang="tr-TR" sz="1700" dirty="0" smtClean="0"/>
              <a:t>cevap olarak </a:t>
            </a:r>
            <a:r>
              <a:rPr lang="tr-TR" sz="1700" dirty="0"/>
              <a:t>değerlendirileceğini,</a:t>
            </a:r>
          </a:p>
          <a:p>
            <a:pPr algn="just"/>
            <a:r>
              <a:rPr lang="tr-TR" sz="1700" b="1" dirty="0"/>
              <a:t>ç. </a:t>
            </a:r>
            <a:r>
              <a:rPr lang="tr-TR" sz="1700" dirty="0"/>
              <a:t>Soru kitapçığına işaretlenen cevapların, cevap kâğıdına işaretlenmediği takdirde</a:t>
            </a:r>
          </a:p>
          <a:p>
            <a:pPr algn="just"/>
            <a:r>
              <a:rPr lang="tr-TR" sz="1700" dirty="0"/>
              <a:t>değerlendirme işlemine </a:t>
            </a:r>
            <a:r>
              <a:rPr lang="tr-TR" sz="1700" dirty="0" smtClean="0"/>
              <a:t>alınmayacağını açıklar.</a:t>
            </a:r>
          </a:p>
          <a:p>
            <a:pPr algn="just"/>
            <a:endParaRPr lang="tr-TR" sz="1700" dirty="0"/>
          </a:p>
          <a:p>
            <a:pPr algn="just"/>
            <a:r>
              <a:rPr lang="tr-TR" sz="1700" b="1" dirty="0"/>
              <a:t>25. </a:t>
            </a:r>
            <a:r>
              <a:rPr lang="tr-TR" sz="1700" dirty="0"/>
              <a:t>Öğrenciye ait fotoğraflı ve onaylı sınav giriş belgesi ile cevap kâğıdındaki basılı </a:t>
            </a:r>
            <a:r>
              <a:rPr lang="tr-TR" sz="1700" dirty="0" smtClean="0"/>
              <a:t>öğrenci bilgilerini </a:t>
            </a:r>
            <a:r>
              <a:rPr lang="tr-TR" sz="1700" dirty="0"/>
              <a:t>kontrol eder.</a:t>
            </a:r>
            <a:endParaRPr lang="tr-TR" sz="1700" dirty="0" smtClean="0"/>
          </a:p>
        </p:txBody>
      </p:sp>
    </p:spTree>
    <p:extLst>
      <p:ext uri="{BB962C8B-B14F-4D97-AF65-F5344CB8AC3E}">
        <p14:creationId xmlns:p14="http://schemas.microsoft.com/office/powerpoint/2010/main" val="2986272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fontScale="90000"/>
          </a:bodyPr>
          <a:lstStyle/>
          <a:p>
            <a:r>
              <a:rPr lang="tr-TR" sz="3200" b="1" dirty="0">
                <a:solidFill>
                  <a:srgbClr val="0070C0"/>
                </a:solidFill>
              </a:rPr>
              <a:t>II. Salon Görevlilerinin Yapacağı ve Dikkat Edeceği İşlemler </a:t>
            </a:r>
            <a:endParaRPr lang="tr-TR" sz="3600" dirty="0">
              <a:solidFill>
                <a:srgbClr val="0070C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59" y="915566"/>
            <a:ext cx="8288639" cy="489654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800" b="1" dirty="0"/>
              <a:t>26. </a:t>
            </a:r>
            <a:r>
              <a:rPr lang="tr-TR" sz="1800" dirty="0"/>
              <a:t>Soru kitapçıklarını öğrencilere dağıtır. Farklı kitapçık alması gereken öğrencilerin</a:t>
            </a:r>
          </a:p>
          <a:p>
            <a:pPr algn="just"/>
            <a:r>
              <a:rPr lang="tr-TR" sz="1800" dirty="0"/>
              <a:t>kitapçıklarını kontrol eder</a:t>
            </a:r>
            <a:r>
              <a:rPr lang="tr-TR" sz="1800" dirty="0" smtClean="0"/>
              <a:t>.</a:t>
            </a:r>
          </a:p>
          <a:p>
            <a:pPr algn="just"/>
            <a:endParaRPr lang="tr-TR" sz="1800" dirty="0"/>
          </a:p>
          <a:p>
            <a:pPr algn="just"/>
            <a:r>
              <a:rPr lang="tr-TR" sz="1800" b="1" dirty="0"/>
              <a:t>a. </a:t>
            </a:r>
            <a:r>
              <a:rPr lang="tr-TR" sz="1800" dirty="0"/>
              <a:t>Az Gören Kitapçığı</a:t>
            </a:r>
          </a:p>
          <a:p>
            <a:pPr algn="just"/>
            <a:r>
              <a:rPr lang="tr-TR" sz="1800" b="1" dirty="0"/>
              <a:t>b. </a:t>
            </a:r>
            <a:r>
              <a:rPr lang="tr-TR" sz="1800" dirty="0"/>
              <a:t>Hiç Görmeyen Kitapçığı</a:t>
            </a:r>
          </a:p>
          <a:p>
            <a:pPr algn="just"/>
            <a:r>
              <a:rPr lang="tr-TR" sz="1800" b="1" dirty="0"/>
              <a:t>c. </a:t>
            </a:r>
            <a:r>
              <a:rPr lang="tr-TR" sz="1800" dirty="0"/>
              <a:t>Normal Kitapçık ile beraber Farklı Dersler </a:t>
            </a:r>
            <a:r>
              <a:rPr lang="tr-TR" sz="1800" dirty="0" smtClean="0"/>
              <a:t>Kitapçığı</a:t>
            </a:r>
          </a:p>
          <a:p>
            <a:pPr algn="just"/>
            <a:endParaRPr lang="tr-TR" sz="1800" dirty="0"/>
          </a:p>
          <a:p>
            <a:pPr algn="just"/>
            <a:r>
              <a:rPr lang="tr-TR" sz="1800" b="1" dirty="0"/>
              <a:t>27. </a:t>
            </a:r>
            <a:r>
              <a:rPr lang="tr-TR" sz="1800" dirty="0"/>
              <a:t>Öğrenci tarafından kontrol edilen soru kitapçığında, eksik sayfa ya da baskı hatası varsa </a:t>
            </a:r>
            <a:r>
              <a:rPr lang="tr-TR" sz="1800" dirty="0" smtClean="0"/>
              <a:t>bu kitapçığı </a:t>
            </a:r>
            <a:r>
              <a:rPr lang="tr-TR" sz="1800" dirty="0"/>
              <a:t>yedeği ile değiştirir</a:t>
            </a:r>
            <a:r>
              <a:rPr lang="tr-TR" sz="1800" dirty="0" smtClean="0"/>
              <a:t>.</a:t>
            </a:r>
          </a:p>
          <a:p>
            <a:pPr algn="just"/>
            <a:endParaRPr lang="tr-TR" sz="1800" dirty="0"/>
          </a:p>
          <a:p>
            <a:pPr algn="just"/>
            <a:r>
              <a:rPr lang="tr-TR" sz="1800" b="1" dirty="0"/>
              <a:t>28. </a:t>
            </a:r>
            <a:r>
              <a:rPr lang="tr-TR" sz="1800" dirty="0"/>
              <a:t>Öğrencilere sınav başlamadan önce soru kitapçıklarını açmamalarını söyler</a:t>
            </a:r>
            <a:r>
              <a:rPr lang="tr-TR" sz="1800" dirty="0" smtClean="0"/>
              <a:t>.</a:t>
            </a:r>
          </a:p>
          <a:p>
            <a:pPr algn="just"/>
            <a:endParaRPr lang="tr-TR" sz="1800" dirty="0"/>
          </a:p>
          <a:p>
            <a:pPr algn="just"/>
            <a:r>
              <a:rPr lang="tr-TR" sz="1800" b="1" dirty="0"/>
              <a:t>29. </a:t>
            </a:r>
            <a:r>
              <a:rPr lang="tr-TR" sz="1800" dirty="0"/>
              <a:t>Öğrencilere soru kitapçığının ön yüzüne adını, soyadını ve T.C. kimlik numarasını </a:t>
            </a:r>
            <a:r>
              <a:rPr lang="tr-TR" sz="1800" dirty="0" smtClean="0"/>
              <a:t>yazmalarını söyler</a:t>
            </a:r>
            <a:r>
              <a:rPr lang="tr-TR" sz="1800" dirty="0"/>
              <a:t>.</a:t>
            </a:r>
            <a:endParaRPr lang="tr-TR" sz="900" dirty="0" smtClean="0"/>
          </a:p>
        </p:txBody>
      </p:sp>
    </p:spTree>
    <p:extLst>
      <p:ext uri="{BB962C8B-B14F-4D97-AF65-F5344CB8AC3E}">
        <p14:creationId xmlns:p14="http://schemas.microsoft.com/office/powerpoint/2010/main" val="1918746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FF0000"/>
                </a:solidFill>
              </a:rPr>
              <a:t>SINAV GÖREVLİLERİNİN DİKKATİNE</a:t>
            </a:r>
            <a:endParaRPr lang="tr-TR" sz="36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91701"/>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tr-TR" sz="2000" dirty="0">
                <a:latin typeface="+mn-lt"/>
              </a:rPr>
              <a:t>Sınav görevlileri; sınav kutu ve paketlerinin teslimi, sınav giriş belgelerinin düzenlenmesi/sıralarda hazır bulundurulması ve kontrolü, soru kitapçıkları ve cevap kâğıtlarının dağıtılması/toplanması, gerekli durumlarda detaylı olarak yapılacak kimlik ve sınav giriş belgesi kontrolü gibi temas gerektiren tüm sınav işlemlerinde cerrahi eldiven kullanmak zorundadır. </a:t>
            </a:r>
            <a:endParaRPr lang="tr-TR" sz="2000" dirty="0" smtClean="0">
              <a:latin typeface="+mn-lt"/>
            </a:endParaRPr>
          </a:p>
          <a:p>
            <a:pPr marL="571500" indent="-571500" algn="l">
              <a:buFont typeface="Arial" panose="020B0604020202020204" pitchFamily="34" charset="0"/>
              <a:buChar char="•"/>
            </a:pPr>
            <a:endParaRPr lang="tr-TR" sz="2000" dirty="0" smtClean="0">
              <a:latin typeface="+mn-lt"/>
            </a:endParaRPr>
          </a:p>
          <a:p>
            <a:pPr marL="571500" indent="-571500" algn="l">
              <a:buFont typeface="Arial" panose="020B0604020202020204" pitchFamily="34" charset="0"/>
              <a:buChar char="•"/>
            </a:pPr>
            <a:r>
              <a:rPr lang="tr-TR" sz="2000" dirty="0">
                <a:solidFill>
                  <a:srgbClr val="FF0000"/>
                </a:solidFill>
                <a:latin typeface="+mn-lt"/>
              </a:rPr>
              <a:t>Sınav binasına cep telefonu ya da diğer iletişim araçları ile girilmesi </a:t>
            </a:r>
            <a:r>
              <a:rPr lang="tr-TR" sz="2000" b="1" u="sng" dirty="0">
                <a:solidFill>
                  <a:srgbClr val="FF0000"/>
                </a:solidFill>
                <a:latin typeface="+mn-lt"/>
              </a:rPr>
              <a:t>kesinlikle yasaktır. </a:t>
            </a:r>
            <a:endParaRPr lang="tr-TR" sz="2000" b="1" u="sng" dirty="0" smtClean="0">
              <a:solidFill>
                <a:srgbClr val="FF0000"/>
              </a:solidFill>
              <a:latin typeface="+mn-lt"/>
            </a:endParaRPr>
          </a:p>
          <a:p>
            <a:pPr marL="571500" indent="-571500" algn="l">
              <a:buFont typeface="Arial" panose="020B0604020202020204" pitchFamily="34" charset="0"/>
              <a:buChar char="•"/>
            </a:pPr>
            <a:endParaRPr lang="tr-TR" sz="2000" dirty="0">
              <a:latin typeface="+mn-lt"/>
            </a:endParaRPr>
          </a:p>
          <a:p>
            <a:pPr marL="571500" indent="-571500" algn="l">
              <a:buFont typeface="Arial" panose="020B0604020202020204" pitchFamily="34" charset="0"/>
              <a:buChar char="•"/>
            </a:pPr>
            <a:r>
              <a:rPr lang="tr-TR" sz="2000" dirty="0" smtClean="0">
                <a:solidFill>
                  <a:srgbClr val="FF0000"/>
                </a:solidFill>
                <a:latin typeface="+mn-lt"/>
              </a:rPr>
              <a:t>Sınav </a:t>
            </a:r>
            <a:r>
              <a:rPr lang="tr-TR" sz="2000" dirty="0">
                <a:solidFill>
                  <a:srgbClr val="FF0000"/>
                </a:solidFill>
                <a:latin typeface="+mn-lt"/>
              </a:rPr>
              <a:t>paketlerinin açılması ve sınav evrakı dönüş zarfının kapatılması </a:t>
            </a:r>
            <a:r>
              <a:rPr lang="tr-TR" sz="2000" dirty="0" smtClean="0">
                <a:solidFill>
                  <a:srgbClr val="FF0000"/>
                </a:solidFill>
                <a:latin typeface="+mn-lt"/>
              </a:rPr>
              <a:t>talimatlara </a:t>
            </a:r>
            <a:r>
              <a:rPr lang="tr-TR" sz="2000" dirty="0">
                <a:solidFill>
                  <a:srgbClr val="FF0000"/>
                </a:solidFill>
                <a:latin typeface="+mn-lt"/>
              </a:rPr>
              <a:t>göre yapılacaktır. </a:t>
            </a:r>
          </a:p>
        </p:txBody>
      </p:sp>
    </p:spTree>
    <p:extLst>
      <p:ext uri="{BB962C8B-B14F-4D97-AF65-F5344CB8AC3E}">
        <p14:creationId xmlns:p14="http://schemas.microsoft.com/office/powerpoint/2010/main" val="24032856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fontScale="90000"/>
          </a:bodyPr>
          <a:lstStyle/>
          <a:p>
            <a:r>
              <a:rPr lang="tr-TR" sz="3200" b="1" dirty="0">
                <a:solidFill>
                  <a:srgbClr val="0070C0"/>
                </a:solidFill>
              </a:rPr>
              <a:t>II. Salon Görevlilerinin Yapacağı ve Dikkat Edeceği İşlemler </a:t>
            </a:r>
            <a:endParaRPr lang="tr-TR" sz="3600" dirty="0">
              <a:solidFill>
                <a:srgbClr val="0070C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59" y="1131590"/>
            <a:ext cx="8288639" cy="36004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b="1" dirty="0" smtClean="0"/>
              <a:t>30. </a:t>
            </a:r>
            <a:r>
              <a:rPr lang="tr-TR" sz="2400" dirty="0" smtClean="0"/>
              <a:t>Soru kitapçığının A, B, C ve D olmak üzere dört ayrı türü olup öğrencilere, A kitapçığını kullanıyorsa cevap kâğıdında kitapçık türü bölümünün “A” yuvarlağını, B kitapçığını </a:t>
            </a:r>
            <a:r>
              <a:rPr lang="tr-TR" sz="2400" dirty="0"/>
              <a:t>kullanıyorsa “B” yuvarlağını, C kitapçığını kullanıyorsa “C” yuvarlağını ve D </a:t>
            </a:r>
            <a:r>
              <a:rPr lang="tr-TR" sz="2400" dirty="0" smtClean="0"/>
              <a:t>kitapçığını kullanıyorsa </a:t>
            </a:r>
            <a:r>
              <a:rPr lang="tr-TR" sz="2400" dirty="0"/>
              <a:t>“D” yuvarlağını işaretlemelerini söyler. Doğru işaretlemenin yapılıp </a:t>
            </a:r>
            <a:r>
              <a:rPr lang="tr-TR" sz="2400" dirty="0" smtClean="0"/>
              <a:t>yapılmadığını soru </a:t>
            </a:r>
            <a:r>
              <a:rPr lang="tr-TR" sz="2400" dirty="0"/>
              <a:t>kitapçığı ve cevap kâğıtları üzerinden kontrol eder ve salon aday yoklama listesine </a:t>
            </a:r>
            <a:r>
              <a:rPr lang="tr-TR" sz="2400" dirty="0" smtClean="0"/>
              <a:t>gerekli kodlamaları </a:t>
            </a:r>
            <a:r>
              <a:rPr lang="tr-TR" sz="2400" dirty="0"/>
              <a:t>yapar.</a:t>
            </a:r>
            <a:endParaRPr lang="tr-TR" sz="400" dirty="0" smtClean="0"/>
          </a:p>
        </p:txBody>
      </p:sp>
    </p:spTree>
    <p:extLst>
      <p:ext uri="{BB962C8B-B14F-4D97-AF65-F5344CB8AC3E}">
        <p14:creationId xmlns:p14="http://schemas.microsoft.com/office/powerpoint/2010/main" val="9686880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00B050"/>
                </a:solidFill>
              </a:rPr>
              <a:t>Sınav Süresince;</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40324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800" b="1" dirty="0"/>
              <a:t>1. </a:t>
            </a:r>
            <a:r>
              <a:rPr lang="tr-TR" sz="1800" dirty="0"/>
              <a:t>Sınav anında kullanımı doktor raporu ile belirlenen hasta veya engellilere ait cihazlar (</a:t>
            </a:r>
            <a:r>
              <a:rPr lang="tr-TR" sz="1800" dirty="0" smtClean="0"/>
              <a:t>işitme cihazı</a:t>
            </a:r>
            <a:r>
              <a:rPr lang="tr-TR" sz="1800" dirty="0"/>
              <a:t>, insülin pompası, şeker ölçüm cihazı ve benzeri) hariç, çanta, cüzdan, cep telefonu, telsiz</a:t>
            </a:r>
            <a:r>
              <a:rPr lang="tr-TR" sz="1800" dirty="0" smtClean="0"/>
              <a:t>, radyo</a:t>
            </a:r>
            <a:r>
              <a:rPr lang="tr-TR" sz="1800" dirty="0"/>
              <a:t>, saat, bilgisayar, kamera ve benzeri iletişim araçları ile depolama kayıt ve veri </a:t>
            </a:r>
            <a:r>
              <a:rPr lang="tr-TR" sz="1800" dirty="0" smtClean="0"/>
              <a:t>aktarma cihazları</a:t>
            </a:r>
            <a:r>
              <a:rPr lang="tr-TR" sz="1800" dirty="0"/>
              <a:t>, kablosuz iletişim sağlayan cihazlar ve kulaklık, kolye, küpe, bilezik, yüzük, broş </a:t>
            </a:r>
            <a:r>
              <a:rPr lang="tr-TR" sz="1800" dirty="0" err="1" smtClean="0"/>
              <a:t>vebenzeri</a:t>
            </a:r>
            <a:r>
              <a:rPr lang="tr-TR" sz="1800" dirty="0" smtClean="0"/>
              <a:t> </a:t>
            </a:r>
            <a:r>
              <a:rPr lang="tr-TR" sz="1800" dirty="0"/>
              <a:t>eşyalar ile her türlü elektronik ya da mekanik cihazlar, </a:t>
            </a:r>
            <a:r>
              <a:rPr lang="tr-TR" sz="1800" dirty="0" err="1"/>
              <a:t>databank</a:t>
            </a:r>
            <a:r>
              <a:rPr lang="tr-TR" sz="1800" dirty="0"/>
              <a:t> sözlük, hesap makinesi</a:t>
            </a:r>
            <a:r>
              <a:rPr lang="tr-TR" sz="1800" dirty="0" smtClean="0"/>
              <a:t>, kâğıt</a:t>
            </a:r>
            <a:r>
              <a:rPr lang="tr-TR" sz="1800" dirty="0"/>
              <a:t>, kitap, defter, not vb. dokümanlar, pergel, açıölçer, cetvel vb. araçlar, delici ve </a:t>
            </a:r>
            <a:r>
              <a:rPr lang="tr-TR" sz="1800" dirty="0" smtClean="0"/>
              <a:t>kesici aletlerden </a:t>
            </a:r>
            <a:r>
              <a:rPr lang="tr-TR" sz="1800" dirty="0"/>
              <a:t>herhangi birini bulunduranlar hakkında, sınav kurallarını ihlal ettiği </a:t>
            </a:r>
            <a:r>
              <a:rPr lang="tr-TR" sz="1800" dirty="0" smtClean="0"/>
              <a:t>gerekçesiyle sınavın </a:t>
            </a:r>
            <a:r>
              <a:rPr lang="tr-TR" sz="1800" dirty="0"/>
              <a:t>geçersiz sayılacağına dair tutanak düzenler. (Hazırlanan tutanakta sınavın </a:t>
            </a:r>
            <a:r>
              <a:rPr lang="tr-TR" sz="1800" dirty="0" smtClean="0"/>
              <a:t>iptal edileceğine </a:t>
            </a:r>
            <a:r>
              <a:rPr lang="tr-TR" sz="1800" dirty="0"/>
              <a:t>dair ibare mutlaka bulunacaktır</a:t>
            </a:r>
            <a:r>
              <a:rPr lang="tr-TR" sz="1800" dirty="0" smtClean="0"/>
              <a:t>.)</a:t>
            </a:r>
          </a:p>
          <a:p>
            <a:pPr algn="just"/>
            <a:endParaRPr lang="tr-TR" sz="1800" dirty="0"/>
          </a:p>
          <a:p>
            <a:pPr algn="just"/>
            <a:r>
              <a:rPr lang="tr-TR" sz="1800" b="1" dirty="0"/>
              <a:t>2. </a:t>
            </a:r>
            <a:r>
              <a:rPr lang="tr-TR" sz="1800" dirty="0"/>
              <a:t>Sınava girmeyen öğrencilerin, salon aday yoklama listesinde isimlerinin karşısına </a:t>
            </a:r>
            <a:r>
              <a:rPr lang="tr-TR" sz="1800" dirty="0" smtClean="0"/>
              <a:t>silinmeyen kalemle </a:t>
            </a:r>
            <a:r>
              <a:rPr lang="tr-TR" sz="1800" dirty="0"/>
              <a:t>“</a:t>
            </a:r>
            <a:r>
              <a:rPr lang="tr-TR" sz="1800" b="1" dirty="0"/>
              <a:t>GİRMEDİ</a:t>
            </a:r>
            <a:r>
              <a:rPr lang="tr-TR" sz="1800" dirty="0"/>
              <a:t>” yazar, cevap kâğıdındaki ve salon yoklama listesindeki “</a:t>
            </a:r>
            <a:r>
              <a:rPr lang="tr-TR" sz="1800" b="1" dirty="0" smtClean="0"/>
              <a:t>SINAVA GİRMEDİ</a:t>
            </a:r>
            <a:r>
              <a:rPr lang="tr-TR" sz="1800" dirty="0"/>
              <a:t>” kutucuğunu kurşun kalemle kodlar.</a:t>
            </a:r>
            <a:endParaRPr lang="tr-TR" sz="1000" b="1" dirty="0" smtClean="0">
              <a:solidFill>
                <a:srgbClr val="FF0000"/>
              </a:solidFill>
            </a:endParaRPr>
          </a:p>
        </p:txBody>
      </p:sp>
    </p:spTree>
    <p:extLst>
      <p:ext uri="{BB962C8B-B14F-4D97-AF65-F5344CB8AC3E}">
        <p14:creationId xmlns:p14="http://schemas.microsoft.com/office/powerpoint/2010/main" val="27649521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00B050"/>
                </a:solidFill>
              </a:rPr>
              <a:t>Sınav Süresince;</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3189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800" b="1" dirty="0"/>
              <a:t>3. </a:t>
            </a:r>
            <a:r>
              <a:rPr lang="tr-TR" sz="1800" dirty="0"/>
              <a:t>Cevap kâğıdında öğrencinin imzasının olup olmadığını ve cevaplarını kodladığını kontrol eder</a:t>
            </a:r>
            <a:r>
              <a:rPr lang="tr-TR" sz="1800" dirty="0" smtClean="0"/>
              <a:t>. </a:t>
            </a:r>
          </a:p>
          <a:p>
            <a:pPr algn="just"/>
            <a:endParaRPr lang="tr-TR" sz="1800" dirty="0"/>
          </a:p>
          <a:p>
            <a:pPr algn="just"/>
            <a:r>
              <a:rPr lang="tr-TR" sz="1800" b="1" dirty="0"/>
              <a:t>4. </a:t>
            </a:r>
            <a:r>
              <a:rPr lang="tr-TR" sz="1800" dirty="0"/>
              <a:t>Sınav sırasında öğrencilerin sağlık sebebi dışında salondan çıkmasına izin vermez, </a:t>
            </a:r>
            <a:r>
              <a:rPr lang="tr-TR" sz="1800" dirty="0" smtClean="0"/>
              <a:t>zorunlu durumlarda </a:t>
            </a:r>
            <a:r>
              <a:rPr lang="tr-TR" sz="1800" dirty="0"/>
              <a:t>öğrenciye koridorda görevli yedek gözetmen eşlik eder. Bu durumda öğrenciye </a:t>
            </a:r>
            <a:r>
              <a:rPr lang="tr-TR" sz="1800" dirty="0" smtClean="0"/>
              <a:t>ek süre </a:t>
            </a:r>
            <a:r>
              <a:rPr lang="tr-TR" sz="1800" dirty="0"/>
              <a:t>tanımaz. Yanında yedek gözetmen olmadan salondan çıkan öğrencileri sınava almaz, </a:t>
            </a:r>
            <a:r>
              <a:rPr lang="tr-TR" sz="1800" dirty="0" smtClean="0"/>
              <a:t>soru kitapçığı </a:t>
            </a:r>
            <a:r>
              <a:rPr lang="tr-TR" sz="1800" dirty="0"/>
              <a:t>ve cevap kâğıdını beraberinde götürmesine izin vermez</a:t>
            </a:r>
            <a:r>
              <a:rPr lang="tr-TR" sz="1800" dirty="0" smtClean="0"/>
              <a:t>. </a:t>
            </a:r>
          </a:p>
          <a:p>
            <a:pPr algn="just"/>
            <a:endParaRPr lang="tr-TR" sz="1800" dirty="0" smtClean="0"/>
          </a:p>
          <a:p>
            <a:pPr algn="just"/>
            <a:r>
              <a:rPr lang="tr-TR" sz="1800" b="1" dirty="0" smtClean="0"/>
              <a:t>5</a:t>
            </a:r>
            <a:r>
              <a:rPr lang="tr-TR" sz="1800" b="1" dirty="0"/>
              <a:t>. </a:t>
            </a:r>
            <a:r>
              <a:rPr lang="tr-TR" sz="1800" dirty="0"/>
              <a:t>Sınav salonlarını pencereleri açarak sınav sırasında havalandırır</a:t>
            </a:r>
            <a:r>
              <a:rPr lang="tr-TR" sz="1800" dirty="0" smtClean="0"/>
              <a:t>.</a:t>
            </a:r>
          </a:p>
          <a:p>
            <a:pPr algn="just"/>
            <a:endParaRPr lang="tr-TR" sz="1800" dirty="0"/>
          </a:p>
          <a:p>
            <a:pPr algn="just"/>
            <a:r>
              <a:rPr lang="tr-TR" sz="1800" b="1" dirty="0"/>
              <a:t>6. </a:t>
            </a:r>
            <a:r>
              <a:rPr lang="tr-TR" sz="1800" dirty="0"/>
              <a:t>Kopya çekmeye teşebbüs eden öğrenciyi uyarır, kopya çektiği belirlenen öğrenciyle </a:t>
            </a:r>
            <a:r>
              <a:rPr lang="tr-TR" sz="1800" dirty="0" smtClean="0"/>
              <a:t>ilgili tutanak </a:t>
            </a:r>
            <a:r>
              <a:rPr lang="tr-TR" sz="1800" dirty="0"/>
              <a:t>düzenler. Bu tutanağı sınav evrakı dönüş zarfına koyar. Bu durumda olan </a:t>
            </a:r>
            <a:r>
              <a:rPr lang="tr-TR" sz="1800" dirty="0" smtClean="0"/>
              <a:t>öğrencilerin sınava </a:t>
            </a:r>
            <a:r>
              <a:rPr lang="tr-TR" sz="1800" dirty="0"/>
              <a:t>devam etmelerine ve sınavın ilk 30 dakikası tamamlanmadan sınav </a:t>
            </a:r>
            <a:r>
              <a:rPr lang="tr-TR" sz="1800" dirty="0" err="1" smtClean="0"/>
              <a:t>binasındanayrılmalarına</a:t>
            </a:r>
            <a:r>
              <a:rPr lang="tr-TR" sz="1800" dirty="0" smtClean="0"/>
              <a:t> </a:t>
            </a:r>
            <a:r>
              <a:rPr lang="tr-TR" sz="1800" dirty="0"/>
              <a:t>izin verilmez.</a:t>
            </a:r>
            <a:endParaRPr lang="tr-TR" sz="300" b="1" dirty="0" smtClean="0">
              <a:solidFill>
                <a:srgbClr val="FF0000"/>
              </a:solidFill>
            </a:endParaRPr>
          </a:p>
        </p:txBody>
      </p:sp>
    </p:spTree>
    <p:extLst>
      <p:ext uri="{BB962C8B-B14F-4D97-AF65-F5344CB8AC3E}">
        <p14:creationId xmlns:p14="http://schemas.microsoft.com/office/powerpoint/2010/main" val="1739823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00B050"/>
                </a:solidFill>
              </a:rPr>
              <a:t>Sınav Süresince;</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347614"/>
            <a:ext cx="8288639" cy="367240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b="1" dirty="0"/>
              <a:t>7. </a:t>
            </a:r>
            <a:r>
              <a:rPr lang="tr-TR" sz="2000" dirty="0"/>
              <a:t>Öğrencileri, sınav bitimine 15 dakika kala </a:t>
            </a:r>
            <a:r>
              <a:rPr lang="tr-TR" sz="2000" b="1" dirty="0"/>
              <a:t>"15 dakikanız kaldı, cevaplarınızın </a:t>
            </a:r>
            <a:r>
              <a:rPr lang="tr-TR" sz="2000" b="1" dirty="0" smtClean="0"/>
              <a:t>cevap kâğıdına </a:t>
            </a:r>
            <a:r>
              <a:rPr lang="tr-TR" sz="2000" b="1" dirty="0"/>
              <a:t>kodlanmış olmasına dikkat ediniz." </a:t>
            </a:r>
            <a:r>
              <a:rPr lang="tr-TR" sz="2000" dirty="0"/>
              <a:t>şeklinde ve sınav bitimine 5 dakika kala </a:t>
            </a:r>
            <a:r>
              <a:rPr lang="tr-TR" sz="2000" b="1" dirty="0"/>
              <a:t>"</a:t>
            </a:r>
            <a:r>
              <a:rPr lang="tr-TR" sz="2000" b="1" dirty="0" smtClean="0"/>
              <a:t>5 dakikanız </a:t>
            </a:r>
            <a:r>
              <a:rPr lang="tr-TR" sz="2000" b="1" dirty="0"/>
              <a:t>kaldı." </a:t>
            </a:r>
            <a:r>
              <a:rPr lang="tr-TR" sz="2000" dirty="0"/>
              <a:t>şeklinde uyarır</a:t>
            </a:r>
            <a:r>
              <a:rPr lang="tr-TR" sz="2000" dirty="0" smtClean="0"/>
              <a:t>. </a:t>
            </a:r>
          </a:p>
          <a:p>
            <a:pPr algn="just"/>
            <a:endParaRPr lang="tr-TR" sz="2000" dirty="0"/>
          </a:p>
          <a:p>
            <a:pPr algn="just"/>
            <a:r>
              <a:rPr lang="tr-TR" sz="2000" b="1" dirty="0"/>
              <a:t>8. </a:t>
            </a:r>
            <a:r>
              <a:rPr lang="tr-TR" sz="2000" dirty="0"/>
              <a:t>Öğrenciye ait cevap kâğıdındaki salon başkanı ve gözetmenin kontrol ettiğine dair </a:t>
            </a:r>
            <a:r>
              <a:rPr lang="tr-TR" sz="2000" dirty="0" smtClean="0"/>
              <a:t>bölümü silinmeyen </a:t>
            </a:r>
            <a:r>
              <a:rPr lang="tr-TR" sz="2000" dirty="0"/>
              <a:t>kalemle imzalar</a:t>
            </a:r>
            <a:r>
              <a:rPr lang="tr-TR" sz="2000" dirty="0" smtClean="0"/>
              <a:t>. </a:t>
            </a:r>
          </a:p>
          <a:p>
            <a:pPr algn="just"/>
            <a:endParaRPr lang="tr-TR" sz="2000" dirty="0"/>
          </a:p>
          <a:p>
            <a:pPr algn="just"/>
            <a:r>
              <a:rPr lang="tr-TR" sz="2000" b="1" dirty="0"/>
              <a:t>9. </a:t>
            </a:r>
            <a:r>
              <a:rPr lang="tr-TR" sz="2000" dirty="0"/>
              <a:t>Sınav evrakını imzalamak için kendine ait tükenmez kalemi kullanır. Görevliler arasında </a:t>
            </a:r>
            <a:r>
              <a:rPr lang="tr-TR" sz="2000" dirty="0" smtClean="0"/>
              <a:t>kalem alışverişi </a:t>
            </a:r>
            <a:r>
              <a:rPr lang="tr-TR" sz="2000" dirty="0"/>
              <a:t>yapılmamalıdır.</a:t>
            </a:r>
            <a:endParaRPr lang="tr-TR" sz="100" b="1" dirty="0" smtClean="0">
              <a:solidFill>
                <a:srgbClr val="FF0000"/>
              </a:solidFill>
            </a:endParaRPr>
          </a:p>
        </p:txBody>
      </p:sp>
    </p:spTree>
    <p:extLst>
      <p:ext uri="{BB962C8B-B14F-4D97-AF65-F5344CB8AC3E}">
        <p14:creationId xmlns:p14="http://schemas.microsoft.com/office/powerpoint/2010/main" val="3616563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chemeClr val="accent2">
                    <a:lumMod val="75000"/>
                  </a:schemeClr>
                </a:solidFill>
              </a:rPr>
              <a:t>Sınav Süresi Sonunda;</a:t>
            </a:r>
            <a:endParaRPr lang="tr-TR" sz="3600" dirty="0">
              <a:solidFill>
                <a:schemeClr val="accent2">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3189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b="1" dirty="0"/>
              <a:t>1. </a:t>
            </a:r>
            <a:r>
              <a:rPr lang="tr-TR" sz="2000" dirty="0"/>
              <a:t>Sınav süresinin sonunda sınavı durdurur. Cevap kâğıtlarını ve soru kitapçıklarını </a:t>
            </a:r>
            <a:r>
              <a:rPr lang="tr-TR" sz="2000" dirty="0" smtClean="0"/>
              <a:t>öğrencilerden teslim </a:t>
            </a:r>
            <a:r>
              <a:rPr lang="tr-TR" sz="2000" dirty="0"/>
              <a:t>alır, salon aday yoklama listesi ile karşılaştırarak eksik olup olmadığını kontrol eder</a:t>
            </a:r>
            <a:r>
              <a:rPr lang="tr-TR" sz="2000" dirty="0" smtClean="0"/>
              <a:t>.</a:t>
            </a:r>
          </a:p>
          <a:p>
            <a:pPr algn="just"/>
            <a:endParaRPr lang="tr-TR" sz="2000" dirty="0"/>
          </a:p>
          <a:p>
            <a:pPr algn="just"/>
            <a:r>
              <a:rPr lang="tr-TR" sz="2000" b="1" dirty="0"/>
              <a:t>2. </a:t>
            </a:r>
            <a:r>
              <a:rPr lang="tr-TR" sz="2000" dirty="0"/>
              <a:t>Sınav evrakı toplanması sonrasında el hijyenini sağlar</a:t>
            </a:r>
            <a:r>
              <a:rPr lang="tr-TR" sz="2000" dirty="0" smtClean="0"/>
              <a:t>.</a:t>
            </a:r>
          </a:p>
          <a:p>
            <a:pPr algn="just"/>
            <a:endParaRPr lang="tr-TR" sz="2000" dirty="0"/>
          </a:p>
          <a:p>
            <a:pPr algn="just"/>
            <a:r>
              <a:rPr lang="tr-TR" sz="2000" b="1" dirty="0"/>
              <a:t>3. </a:t>
            </a:r>
            <a:r>
              <a:rPr lang="tr-TR" sz="2000" dirty="0"/>
              <a:t>Sınav evrakını teslim eden öğrenciye, salon aday yoklama listesini kurşun kalem ile imzalatır.</a:t>
            </a:r>
          </a:p>
          <a:p>
            <a:pPr algn="just"/>
            <a:r>
              <a:rPr lang="tr-TR" sz="2000" dirty="0"/>
              <a:t>(Bu işlemi sınav başlamadan önce ya da sınav sırasında yapmaz</a:t>
            </a:r>
            <a:r>
              <a:rPr lang="tr-TR" sz="2000" dirty="0" smtClean="0"/>
              <a:t>.)</a:t>
            </a:r>
          </a:p>
          <a:p>
            <a:pPr algn="just"/>
            <a:endParaRPr lang="tr-TR" sz="2000" b="1" dirty="0">
              <a:solidFill>
                <a:srgbClr val="FF0000"/>
              </a:solidFill>
            </a:endParaRPr>
          </a:p>
          <a:p>
            <a:pPr algn="just"/>
            <a:r>
              <a:rPr lang="tr-TR" sz="2000" b="1" dirty="0"/>
              <a:t>4. </a:t>
            </a:r>
            <a:r>
              <a:rPr lang="tr-TR" sz="2000" dirty="0"/>
              <a:t>Cevap kâğıtlarını, salon aday yoklama listesini ve varsa diğer evrakını (tutanak gibi), tam </a:t>
            </a:r>
            <a:r>
              <a:rPr lang="tr-TR" sz="2000" dirty="0" smtClean="0"/>
              <a:t>ve sıralı </a:t>
            </a:r>
            <a:r>
              <a:rPr lang="tr-TR" sz="2000" dirty="0"/>
              <a:t>olarak sınav evrakı dönüş zarfına yerleştirir. (Soru kitapçıkları ve sınav giriş </a:t>
            </a:r>
            <a:r>
              <a:rPr lang="tr-TR" sz="2000" dirty="0" smtClean="0"/>
              <a:t>belgeleri dönüş </a:t>
            </a:r>
            <a:r>
              <a:rPr lang="tr-TR" sz="2000" dirty="0"/>
              <a:t>zarfına konulmayacaktır.)</a:t>
            </a:r>
            <a:endParaRPr lang="tr-TR" sz="2000" b="1" dirty="0" smtClean="0">
              <a:solidFill>
                <a:srgbClr val="FF0000"/>
              </a:solidFill>
            </a:endParaRPr>
          </a:p>
        </p:txBody>
      </p:sp>
    </p:spTree>
    <p:extLst>
      <p:ext uri="{BB962C8B-B14F-4D97-AF65-F5344CB8AC3E}">
        <p14:creationId xmlns:p14="http://schemas.microsoft.com/office/powerpoint/2010/main" val="42896139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chemeClr val="accent2">
                    <a:lumMod val="75000"/>
                  </a:schemeClr>
                </a:solidFill>
              </a:rPr>
              <a:t>Sınav Süresi Sonunda;</a:t>
            </a:r>
            <a:endParaRPr lang="tr-TR" sz="3600" dirty="0">
              <a:solidFill>
                <a:schemeClr val="accent2">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90272" y="888132"/>
            <a:ext cx="8288639" cy="43753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800" b="1" dirty="0"/>
              <a:t>5. </a:t>
            </a:r>
            <a:r>
              <a:rPr lang="tr-TR" sz="1800" dirty="0"/>
              <a:t>Sınav evrakı dönüş zarfını, diğer salon görevlisi ile birlikte sınav salonundan </a:t>
            </a:r>
            <a:r>
              <a:rPr lang="tr-TR" sz="1800" dirty="0" smtClean="0"/>
              <a:t>çıkarmadan kapatır. </a:t>
            </a:r>
          </a:p>
          <a:p>
            <a:pPr algn="just"/>
            <a:endParaRPr lang="tr-TR" sz="1800" dirty="0"/>
          </a:p>
          <a:p>
            <a:pPr algn="just"/>
            <a:r>
              <a:rPr lang="tr-TR" sz="1800" b="1" dirty="0"/>
              <a:t>6. </a:t>
            </a:r>
            <a:r>
              <a:rPr lang="tr-TR" sz="1800" dirty="0"/>
              <a:t>Öğrencilerin sınav bitiminde salondan çıkışları sırasında sosyal mesafenin (en az 1 metre, </a:t>
            </a:r>
            <a:r>
              <a:rPr lang="tr-TR" sz="1800" dirty="0" smtClean="0"/>
              <a:t>3-4 adım</a:t>
            </a:r>
            <a:r>
              <a:rPr lang="tr-TR" sz="1800" dirty="0"/>
              <a:t>) korunmasını sağlar, yığılma oluşmasını engeller</a:t>
            </a:r>
            <a:r>
              <a:rPr lang="tr-TR" sz="1800" dirty="0" smtClean="0"/>
              <a:t>.</a:t>
            </a:r>
          </a:p>
          <a:p>
            <a:pPr algn="just"/>
            <a:endParaRPr lang="tr-TR" sz="1800" dirty="0"/>
          </a:p>
          <a:p>
            <a:pPr algn="just"/>
            <a:r>
              <a:rPr lang="tr-TR" sz="1800" b="1" dirty="0"/>
              <a:t>7. </a:t>
            </a:r>
            <a:r>
              <a:rPr lang="tr-TR" sz="1800" dirty="0"/>
              <a:t>Sınav evrakı dönüş zarfını kapalı olarak ve soru kitapçıklarıyla birlikte Bina </a:t>
            </a:r>
            <a:r>
              <a:rPr lang="tr-TR" sz="1800" dirty="0" smtClean="0"/>
              <a:t>Sınav Komisyonuna </a:t>
            </a:r>
            <a:r>
              <a:rPr lang="tr-TR" sz="1800" dirty="0"/>
              <a:t>imza karşılığında teslim eder</a:t>
            </a:r>
            <a:r>
              <a:rPr lang="tr-TR" sz="1800" dirty="0" smtClean="0"/>
              <a:t>.</a:t>
            </a:r>
          </a:p>
          <a:p>
            <a:pPr algn="just"/>
            <a:endParaRPr lang="tr-TR" sz="1800" dirty="0"/>
          </a:p>
          <a:p>
            <a:pPr algn="just"/>
            <a:r>
              <a:rPr lang="tr-TR" sz="1800" b="1" dirty="0"/>
              <a:t>8. </a:t>
            </a:r>
            <a:r>
              <a:rPr lang="tr-TR" sz="1800" dirty="0"/>
              <a:t>Tüm öğrenciler çıktıktan sonra sınav salonunu kontrol ederek unutulan evrak ya da eşya </a:t>
            </a:r>
            <a:r>
              <a:rPr lang="tr-TR" sz="1800" dirty="0" smtClean="0"/>
              <a:t>varsa Bina </a:t>
            </a:r>
            <a:r>
              <a:rPr lang="tr-TR" sz="1800" dirty="0"/>
              <a:t>Sınav Komisyonuna teslim eder</a:t>
            </a:r>
            <a:r>
              <a:rPr lang="tr-TR" sz="1800" dirty="0" smtClean="0"/>
              <a:t>.</a:t>
            </a:r>
          </a:p>
          <a:p>
            <a:pPr algn="just"/>
            <a:endParaRPr lang="tr-TR" sz="1800" dirty="0"/>
          </a:p>
          <a:p>
            <a:pPr algn="just"/>
            <a:r>
              <a:rPr lang="tr-TR" sz="1800" b="1" dirty="0"/>
              <a:t>9. </a:t>
            </a:r>
            <a:r>
              <a:rPr lang="tr-TR" sz="1800" dirty="0"/>
              <a:t>Sınav salonunda unutulan, sınav evrakı dönüş zarfına konulmayan cevap kâğıtları </a:t>
            </a:r>
            <a:r>
              <a:rPr lang="tr-TR" sz="1800" dirty="0" smtClean="0"/>
              <a:t>işleme alınmayacak </a:t>
            </a:r>
            <a:r>
              <a:rPr lang="tr-TR" sz="1800" dirty="0"/>
              <a:t>olup yasal sorumluluk salon görevlilerine ait olacaktır.</a:t>
            </a:r>
            <a:endParaRPr lang="tr-TR" sz="1800" b="1" dirty="0" smtClean="0">
              <a:solidFill>
                <a:srgbClr val="FF0000"/>
              </a:solidFill>
            </a:endParaRPr>
          </a:p>
        </p:txBody>
      </p:sp>
    </p:spTree>
    <p:extLst>
      <p:ext uri="{BB962C8B-B14F-4D97-AF65-F5344CB8AC3E}">
        <p14:creationId xmlns:p14="http://schemas.microsoft.com/office/powerpoint/2010/main" val="38436178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chemeClr val="accent2">
                    <a:lumMod val="75000"/>
                  </a:schemeClr>
                </a:solidFill>
              </a:rPr>
              <a:t>Sınav Süresi Sonunda;</a:t>
            </a:r>
            <a:endParaRPr lang="tr-TR" sz="3600" dirty="0">
              <a:solidFill>
                <a:schemeClr val="accent2">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90273" y="888132"/>
            <a:ext cx="8174216" cy="43753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tr-TR" sz="2000" dirty="0" smtClean="0"/>
              <a:t>Soru </a:t>
            </a:r>
            <a:r>
              <a:rPr lang="tr-TR" sz="2000" dirty="0"/>
              <a:t>kitapçıkları okullarda bırakılacak, </a:t>
            </a:r>
            <a:r>
              <a:rPr lang="tr-TR" sz="2000" b="1" dirty="0">
                <a:solidFill>
                  <a:srgbClr val="FF0000"/>
                </a:solidFill>
              </a:rPr>
              <a:t>22 Haziran 2020 Pazartesi gününden </a:t>
            </a:r>
            <a:r>
              <a:rPr lang="tr-TR" sz="2000" b="1" dirty="0" smtClean="0">
                <a:solidFill>
                  <a:srgbClr val="FF0000"/>
                </a:solidFill>
              </a:rPr>
              <a:t>itibaren isteyen </a:t>
            </a:r>
            <a:r>
              <a:rPr lang="tr-TR" sz="2000" b="1" dirty="0">
                <a:solidFill>
                  <a:srgbClr val="FF0000"/>
                </a:solidFill>
              </a:rPr>
              <a:t>öğrenciye verilecektir</a:t>
            </a:r>
            <a:r>
              <a:rPr lang="tr-TR" sz="2000" dirty="0">
                <a:solidFill>
                  <a:srgbClr val="FF0000"/>
                </a:solidFill>
              </a:rPr>
              <a:t>. </a:t>
            </a:r>
            <a:r>
              <a:rPr lang="tr-TR" sz="2000" b="1" dirty="0">
                <a:solidFill>
                  <a:srgbClr val="FF0000"/>
                </a:solidFill>
              </a:rPr>
              <a:t>Soru kitapçıklarının dağıtımı sırasında cerrahi </a:t>
            </a:r>
            <a:r>
              <a:rPr lang="tr-TR" sz="2000" b="1" dirty="0" smtClean="0">
                <a:solidFill>
                  <a:srgbClr val="FF0000"/>
                </a:solidFill>
              </a:rPr>
              <a:t>eldiven kullanılacaktır</a:t>
            </a:r>
            <a:r>
              <a:rPr lang="tr-TR" sz="2000" b="1" dirty="0">
                <a:solidFill>
                  <a:srgbClr val="FF0000"/>
                </a:solidFill>
              </a:rPr>
              <a:t>. </a:t>
            </a:r>
            <a:r>
              <a:rPr lang="tr-TR" sz="2000" dirty="0"/>
              <a:t>Talep edilmeyen soru kitapçıkları il/ilçe millî eğitim müdürlükleri </a:t>
            </a:r>
            <a:r>
              <a:rPr lang="tr-TR" sz="2000" dirty="0" smtClean="0"/>
              <a:t>tarafından okul/kurumlarda </a:t>
            </a:r>
            <a:r>
              <a:rPr lang="tr-TR" sz="2000" dirty="0"/>
              <a:t>kullanılmak üzere değerlendirilecektir</a:t>
            </a:r>
            <a:r>
              <a:rPr lang="tr-TR" sz="2000" dirty="0" smtClean="0"/>
              <a:t>.</a:t>
            </a:r>
          </a:p>
          <a:p>
            <a:pPr algn="just"/>
            <a:endParaRPr lang="tr-TR" sz="2000" dirty="0"/>
          </a:p>
          <a:p>
            <a:pPr marL="342900" indent="-342900" algn="just">
              <a:buFont typeface="Arial" panose="020B0604020202020204" pitchFamily="34" charset="0"/>
              <a:buChar char="•"/>
            </a:pPr>
            <a:r>
              <a:rPr lang="tr-TR" sz="2000" dirty="0" smtClean="0"/>
              <a:t>Yukarıda </a:t>
            </a:r>
            <a:r>
              <a:rPr lang="tr-TR" sz="2000" dirty="0"/>
              <a:t>belirtilen kurallara uymadığı herhangi bir yolla tespit edilen öğrencilerin sınavı </a:t>
            </a:r>
            <a:r>
              <a:rPr lang="tr-TR" sz="2000" dirty="0" smtClean="0"/>
              <a:t>iptal edilecek </a:t>
            </a:r>
            <a:r>
              <a:rPr lang="tr-TR" sz="2000" dirty="0"/>
              <a:t>ve devam etmelerine izin verilmeyecektir. Ancak, salon görevlileri diğer </a:t>
            </a:r>
            <a:r>
              <a:rPr lang="tr-TR" sz="2000" dirty="0" smtClean="0"/>
              <a:t>öğrencilerin dikkatini </a:t>
            </a:r>
            <a:r>
              <a:rPr lang="tr-TR" sz="2000" dirty="0"/>
              <a:t>dağıtmamak, zaman kaybetmelerine yol açmamak için gerekli görürse kural </a:t>
            </a:r>
            <a:r>
              <a:rPr lang="tr-TR" sz="2000" dirty="0" smtClean="0"/>
              <a:t>dışı davranışlarda </a:t>
            </a:r>
            <a:r>
              <a:rPr lang="tr-TR" sz="2000" dirty="0"/>
              <a:t>bulunanlara sınav sırasında uyarıda bulunmayabilecektir. Bu öğrencilerin </a:t>
            </a:r>
            <a:r>
              <a:rPr lang="tr-TR" sz="2000" dirty="0" smtClean="0"/>
              <a:t>sınav iptal </a:t>
            </a:r>
            <a:r>
              <a:rPr lang="tr-TR" sz="2000" dirty="0"/>
              <a:t>nedenleri ve kimlik bilgileri salon yoklama listesinde yer alan TUTANAKTIR </a:t>
            </a:r>
            <a:r>
              <a:rPr lang="tr-TR" sz="2000" dirty="0" smtClean="0"/>
              <a:t>bölümüne yazılacak </a:t>
            </a:r>
            <a:r>
              <a:rPr lang="tr-TR" sz="2000" dirty="0"/>
              <a:t>ve sınavı geçersiz sayılacaktır.</a:t>
            </a:r>
            <a:endParaRPr lang="tr-TR" sz="1000" b="1" dirty="0" smtClean="0">
              <a:solidFill>
                <a:srgbClr val="FF0000"/>
              </a:solidFill>
            </a:endParaRPr>
          </a:p>
        </p:txBody>
      </p:sp>
    </p:spTree>
    <p:extLst>
      <p:ext uri="{BB962C8B-B14F-4D97-AF65-F5344CB8AC3E}">
        <p14:creationId xmlns:p14="http://schemas.microsoft.com/office/powerpoint/2010/main" val="42908726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a:solidFill>
                  <a:schemeClr val="accent6">
                    <a:lumMod val="75000"/>
                  </a:schemeClr>
                </a:solidFill>
              </a:rPr>
              <a:t>Ayrıca, salon görevlileri;</a:t>
            </a:r>
            <a:endParaRPr lang="tr-TR" b="1" dirty="0">
              <a:solidFill>
                <a:schemeClr val="accent6">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824279" y="771550"/>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50000"/>
              </a:lnSpc>
            </a:pPr>
            <a:r>
              <a:rPr lang="tr-TR" sz="2000" b="1" dirty="0"/>
              <a:t>1. </a:t>
            </a:r>
            <a:r>
              <a:rPr lang="tr-TR" sz="2000" dirty="0"/>
              <a:t>Salonda soru kitapçığı, gazete, kitap vb. dokümanı okuyamaz.</a:t>
            </a:r>
          </a:p>
          <a:p>
            <a:pPr algn="just">
              <a:lnSpc>
                <a:spcPct val="150000"/>
              </a:lnSpc>
            </a:pPr>
            <a:r>
              <a:rPr lang="tr-TR" sz="2000" b="1" dirty="0"/>
              <a:t>2. </a:t>
            </a:r>
            <a:r>
              <a:rPr lang="tr-TR" sz="2000" dirty="0"/>
              <a:t>Yüksek sesle konuşamaz.</a:t>
            </a:r>
          </a:p>
          <a:p>
            <a:pPr algn="just">
              <a:lnSpc>
                <a:spcPct val="150000"/>
              </a:lnSpc>
            </a:pPr>
            <a:r>
              <a:rPr lang="tr-TR" sz="2000" b="1" dirty="0"/>
              <a:t>3. </a:t>
            </a:r>
            <a:r>
              <a:rPr lang="tr-TR" sz="2000" dirty="0"/>
              <a:t>Gürültü çıkaran ayakkabılarla sınav salonuna gelemez.</a:t>
            </a:r>
          </a:p>
          <a:p>
            <a:pPr algn="just">
              <a:lnSpc>
                <a:spcPct val="150000"/>
              </a:lnSpc>
            </a:pPr>
            <a:r>
              <a:rPr lang="tr-TR" sz="2000" b="1" dirty="0"/>
              <a:t>4. </a:t>
            </a:r>
            <a:r>
              <a:rPr lang="tr-TR" sz="2000" dirty="0"/>
              <a:t>Sınav süresince salonu terk edemez.</a:t>
            </a:r>
          </a:p>
          <a:p>
            <a:pPr algn="just">
              <a:lnSpc>
                <a:spcPct val="150000"/>
              </a:lnSpc>
            </a:pPr>
            <a:r>
              <a:rPr lang="tr-TR" sz="2000" b="1" dirty="0"/>
              <a:t>5. </a:t>
            </a:r>
            <a:r>
              <a:rPr lang="tr-TR" sz="2000" dirty="0"/>
              <a:t>Çay, kahve vb. içemez.</a:t>
            </a:r>
          </a:p>
          <a:p>
            <a:pPr algn="just">
              <a:lnSpc>
                <a:spcPct val="150000"/>
              </a:lnSpc>
            </a:pPr>
            <a:r>
              <a:rPr lang="tr-TR" sz="2000" b="1" dirty="0"/>
              <a:t>6. </a:t>
            </a:r>
            <a:r>
              <a:rPr lang="tr-TR" sz="2000" dirty="0"/>
              <a:t>Öğrencinin başında uzun süre bekleyemez.</a:t>
            </a:r>
          </a:p>
          <a:p>
            <a:pPr algn="just">
              <a:lnSpc>
                <a:spcPct val="150000"/>
              </a:lnSpc>
            </a:pPr>
            <a:r>
              <a:rPr lang="tr-TR" sz="2000" b="1" dirty="0"/>
              <a:t>7. </a:t>
            </a:r>
            <a:r>
              <a:rPr lang="tr-TR" sz="2000" dirty="0"/>
              <a:t>Öğrencilerle sınav başladıktan sonra ve sınav süresince konuşamaz. </a:t>
            </a:r>
            <a:r>
              <a:rPr lang="tr-TR" sz="2000" dirty="0" smtClean="0"/>
              <a:t>     Sorular </a:t>
            </a:r>
            <a:r>
              <a:rPr lang="tr-TR" sz="2000" dirty="0"/>
              <a:t>hakkında </a:t>
            </a:r>
            <a:r>
              <a:rPr lang="tr-TR" sz="2000" dirty="0" smtClean="0"/>
              <a:t>yorum yapamaz</a:t>
            </a:r>
            <a:r>
              <a:rPr lang="tr-TR" sz="2000" dirty="0"/>
              <a:t>.</a:t>
            </a:r>
          </a:p>
          <a:p>
            <a:pPr algn="just">
              <a:lnSpc>
                <a:spcPct val="150000"/>
              </a:lnSpc>
            </a:pPr>
            <a:r>
              <a:rPr lang="tr-TR" sz="2000" b="1" dirty="0"/>
              <a:t>8. </a:t>
            </a:r>
            <a:r>
              <a:rPr lang="tr-TR" sz="2000" dirty="0"/>
              <a:t>Öğrencilere ait sınav evrakını dikkat çekici bir şekilde inceleyemez.</a:t>
            </a:r>
            <a:endParaRPr lang="tr-TR" sz="1100" dirty="0" smtClean="0"/>
          </a:p>
        </p:txBody>
      </p:sp>
    </p:spTree>
    <p:extLst>
      <p:ext uri="{BB962C8B-B14F-4D97-AF65-F5344CB8AC3E}">
        <p14:creationId xmlns:p14="http://schemas.microsoft.com/office/powerpoint/2010/main" val="17916566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FFC000"/>
                </a:solidFill>
              </a:rPr>
              <a:t>Yedek Gözetmenin Yapacağı İşlemler </a:t>
            </a:r>
            <a:endParaRPr lang="tr-TR" sz="3600" dirty="0">
              <a:solidFill>
                <a:srgbClr val="FFC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0" y="1203598"/>
            <a:ext cx="8288639" cy="364774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b="1" dirty="0" smtClean="0"/>
              <a:t>1. </a:t>
            </a:r>
            <a:r>
              <a:rPr lang="tr-TR" sz="2400" dirty="0" smtClean="0"/>
              <a:t>Sınav </a:t>
            </a:r>
            <a:r>
              <a:rPr lang="tr-TR" sz="2400" dirty="0"/>
              <a:t>salonundaki görevliler ile Bina Sınav Komisyonu arasındaki irtibatı sağlar</a:t>
            </a:r>
            <a:r>
              <a:rPr lang="tr-TR" sz="2400" dirty="0" smtClean="0"/>
              <a:t>.</a:t>
            </a:r>
          </a:p>
          <a:p>
            <a:pPr marL="742950" indent="-742950" algn="just">
              <a:buAutoNum type="arabicPeriod"/>
            </a:pPr>
            <a:endParaRPr lang="tr-TR" sz="2400" dirty="0"/>
          </a:p>
          <a:p>
            <a:pPr algn="just"/>
            <a:r>
              <a:rPr lang="tr-TR" sz="2400" b="1" dirty="0"/>
              <a:t>2. </a:t>
            </a:r>
            <a:r>
              <a:rPr lang="tr-TR" sz="2400" dirty="0"/>
              <a:t>Sınav salon girişinde öğrencilerin salona alınmadan önce el antiseptiği kullanması sağlar</a:t>
            </a:r>
            <a:r>
              <a:rPr lang="tr-TR" sz="2400" dirty="0" smtClean="0"/>
              <a:t>.</a:t>
            </a:r>
          </a:p>
          <a:p>
            <a:pPr algn="just"/>
            <a:endParaRPr lang="tr-TR" sz="2400" dirty="0"/>
          </a:p>
          <a:p>
            <a:pPr algn="just"/>
            <a:r>
              <a:rPr lang="tr-TR" sz="2400" b="1" dirty="0"/>
              <a:t>3. </a:t>
            </a:r>
            <a:r>
              <a:rPr lang="tr-TR" sz="2400" b="1" dirty="0" smtClean="0"/>
              <a:t> </a:t>
            </a:r>
            <a:r>
              <a:rPr lang="tr-TR" sz="2400" dirty="0" smtClean="0"/>
              <a:t>Öğrencileri</a:t>
            </a:r>
            <a:r>
              <a:rPr lang="tr-TR" sz="2400" dirty="0"/>
              <a:t>, sınavın yapılacağı salona sosyal mesafenin (en az 1 metre, 3-4 adım) </a:t>
            </a:r>
            <a:r>
              <a:rPr lang="tr-TR" sz="2400" dirty="0" smtClean="0"/>
              <a:t>korunmasını sağlayacak </a:t>
            </a:r>
            <a:r>
              <a:rPr lang="tr-TR" sz="2400" dirty="0"/>
              <a:t>ve kapı önünde yığılma olmasını engelleyecek şekilde alır.</a:t>
            </a:r>
            <a:endParaRPr lang="tr-TR" sz="1200" dirty="0"/>
          </a:p>
        </p:txBody>
      </p:sp>
    </p:spTree>
    <p:extLst>
      <p:ext uri="{BB962C8B-B14F-4D97-AF65-F5344CB8AC3E}">
        <p14:creationId xmlns:p14="http://schemas.microsoft.com/office/powerpoint/2010/main" val="13248737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FFC000"/>
                </a:solidFill>
              </a:rPr>
              <a:t>Yedek Gözetmenin Yapacağı İşlemler </a:t>
            </a:r>
            <a:endParaRPr lang="tr-TR" sz="3600" dirty="0">
              <a:solidFill>
                <a:srgbClr val="FFC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0" y="888132"/>
            <a:ext cx="8288639" cy="396320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b="1" dirty="0"/>
              <a:t>4. </a:t>
            </a:r>
            <a:r>
              <a:rPr lang="tr-TR" sz="2400" dirty="0"/>
              <a:t>Sağlık nedeni ile tuvalet ihtiyacı olan öğrencilere refakat eder. (Sağlık kurulu raporu </a:t>
            </a:r>
            <a:r>
              <a:rPr lang="tr-TR" sz="2400" dirty="0" smtClean="0"/>
              <a:t>ibraz edilecektir.)</a:t>
            </a:r>
          </a:p>
          <a:p>
            <a:pPr algn="just"/>
            <a:endParaRPr lang="tr-TR" sz="2400" dirty="0"/>
          </a:p>
          <a:p>
            <a:pPr algn="just"/>
            <a:r>
              <a:rPr lang="tr-TR" sz="2400" b="1" dirty="0"/>
              <a:t>5. </a:t>
            </a:r>
            <a:r>
              <a:rPr lang="tr-TR" sz="2400" dirty="0"/>
              <a:t>Sınavda görevi olmayanların bina ve katlarda bulunmamasını sağlar</a:t>
            </a:r>
            <a:r>
              <a:rPr lang="tr-TR" sz="2400" dirty="0" smtClean="0"/>
              <a:t>.</a:t>
            </a:r>
          </a:p>
          <a:p>
            <a:pPr algn="just"/>
            <a:endParaRPr lang="tr-TR" sz="2400" dirty="0"/>
          </a:p>
          <a:p>
            <a:pPr algn="just"/>
            <a:r>
              <a:rPr lang="tr-TR" sz="2400" b="1" dirty="0"/>
              <a:t>6. </a:t>
            </a:r>
            <a:r>
              <a:rPr lang="tr-TR" sz="2400" dirty="0"/>
              <a:t>Öğrencilerin sınav bitiminde salon, sınav binası ve bahçe çıkışları sırasında sosyal </a:t>
            </a:r>
            <a:r>
              <a:rPr lang="tr-TR" sz="2400" dirty="0" smtClean="0"/>
              <a:t>mesafenin (</a:t>
            </a:r>
            <a:r>
              <a:rPr lang="tr-TR" sz="2400" dirty="0"/>
              <a:t>en az 1 metre, 3-4 adım) korunmasını sağlar, yığılma oluşmasını engeller</a:t>
            </a:r>
            <a:r>
              <a:rPr lang="tr-TR" sz="2400" dirty="0" smtClean="0"/>
              <a:t>.</a:t>
            </a:r>
          </a:p>
          <a:p>
            <a:pPr algn="just"/>
            <a:endParaRPr lang="tr-TR" sz="2400" dirty="0"/>
          </a:p>
          <a:p>
            <a:pPr algn="just"/>
            <a:r>
              <a:rPr lang="tr-TR" sz="2400" b="1" dirty="0"/>
              <a:t>7. </a:t>
            </a:r>
            <a:r>
              <a:rPr lang="tr-TR" sz="2400" dirty="0"/>
              <a:t>Bina Sınav Komisyonunun verdiği diğer görevleri yapar.</a:t>
            </a:r>
            <a:endParaRPr lang="tr-TR" sz="1200" dirty="0"/>
          </a:p>
        </p:txBody>
      </p:sp>
    </p:spTree>
    <p:extLst>
      <p:ext uri="{BB962C8B-B14F-4D97-AF65-F5344CB8AC3E}">
        <p14:creationId xmlns:p14="http://schemas.microsoft.com/office/powerpoint/2010/main" val="2434876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FF0000"/>
                </a:solidFill>
              </a:rPr>
              <a:t>SINAV BİLGİLERİ</a:t>
            </a:r>
            <a:endParaRPr lang="tr-TR" sz="3600" b="1"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0" y="1203598"/>
            <a:ext cx="8288639" cy="3600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FF0000"/>
                </a:solidFill>
              </a:rPr>
              <a:t>Sınavla Öğrenci Alacak Ortaöğretim Kurumlarına İlişkin Merkezî Sınav </a:t>
            </a:r>
            <a:r>
              <a:rPr lang="tr-TR" sz="4000" dirty="0" smtClean="0">
                <a:solidFill>
                  <a:srgbClr val="FF0000"/>
                </a:solidFill>
              </a:rPr>
              <a:t>2020</a:t>
            </a:r>
          </a:p>
          <a:p>
            <a:endParaRPr lang="tr-TR" sz="2400" dirty="0" smtClean="0"/>
          </a:p>
          <a:p>
            <a:r>
              <a:rPr lang="tr-TR" sz="4000" dirty="0"/>
              <a:t>20 Haziran 2020 Cumartesi günü tüm sınav </a:t>
            </a:r>
            <a:r>
              <a:rPr lang="tr-TR" sz="4000" dirty="0" smtClean="0"/>
              <a:t>merkezlerinde saat </a:t>
            </a:r>
            <a:r>
              <a:rPr lang="tr-TR" sz="4000" dirty="0"/>
              <a:t>09.30 ve 11.30’da başlayacaktır.</a:t>
            </a:r>
            <a:endParaRPr lang="tr-TR" sz="2400" b="1" dirty="0" smtClean="0">
              <a:solidFill>
                <a:srgbClr val="FF0000"/>
              </a:solidFill>
            </a:endParaRPr>
          </a:p>
          <a:p>
            <a:endParaRPr lang="tr-TR" sz="2400" b="1" dirty="0" smtClean="0">
              <a:solidFill>
                <a:srgbClr val="FF0000"/>
              </a:solidFill>
            </a:endParaRPr>
          </a:p>
        </p:txBody>
      </p:sp>
    </p:spTree>
    <p:extLst>
      <p:ext uri="{BB962C8B-B14F-4D97-AF65-F5344CB8AC3E}">
        <p14:creationId xmlns:p14="http://schemas.microsoft.com/office/powerpoint/2010/main" val="5908893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0" y="987574"/>
            <a:ext cx="8288639" cy="403244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i="1" dirty="0">
                <a:solidFill>
                  <a:srgbClr val="002060"/>
                </a:solidFill>
              </a:rPr>
              <a:t>Çalışmalarımıza verdiğiniz destek için teşekkür eder, başarılar dileriz</a:t>
            </a:r>
            <a:r>
              <a:rPr lang="tr-TR" sz="2800" b="1" i="1" dirty="0" smtClean="0">
                <a:solidFill>
                  <a:srgbClr val="002060"/>
                </a:solidFill>
              </a:rPr>
              <a:t>.</a:t>
            </a:r>
          </a:p>
          <a:p>
            <a:endParaRPr lang="tr-TR" sz="2800" b="1" i="1" dirty="0" smtClean="0">
              <a:solidFill>
                <a:srgbClr val="FF0000"/>
              </a:solidFill>
            </a:endParaRPr>
          </a:p>
          <a:p>
            <a:endParaRPr lang="tr-TR" sz="2800" b="1" i="1" dirty="0">
              <a:solidFill>
                <a:srgbClr val="FF0000"/>
              </a:solidFill>
            </a:endParaRPr>
          </a:p>
          <a:p>
            <a:r>
              <a:rPr lang="tr-TR" sz="2000" b="1" i="1" dirty="0">
                <a:solidFill>
                  <a:srgbClr val="FF0000"/>
                </a:solidFill>
              </a:rPr>
              <a:t>ÖLÇME, DEĞERLENDİRME VE SINAV HİZMETLERİ GENEL MÜDÜRLÜĞÜ</a:t>
            </a:r>
          </a:p>
          <a:p>
            <a:r>
              <a:rPr lang="pt-BR" sz="2000" b="1" i="1" dirty="0">
                <a:solidFill>
                  <a:srgbClr val="FF0000"/>
                </a:solidFill>
              </a:rPr>
              <a:t>İletişim Numaraları: 0 (312) 413 46 16 / 413 32 47/413 32 </a:t>
            </a:r>
            <a:r>
              <a:rPr lang="pt-BR" sz="2000" b="1" i="1" dirty="0" smtClean="0">
                <a:solidFill>
                  <a:srgbClr val="FF0000"/>
                </a:solidFill>
              </a:rPr>
              <a:t>48</a:t>
            </a:r>
            <a:endParaRPr lang="tr-TR" sz="2000" b="1" i="1" dirty="0" smtClean="0">
              <a:solidFill>
                <a:srgbClr val="FF0000"/>
              </a:solidFill>
            </a:endParaRPr>
          </a:p>
          <a:p>
            <a:endParaRPr lang="tr-TR" sz="2000" b="1" i="1" dirty="0">
              <a:solidFill>
                <a:srgbClr val="FF0000"/>
              </a:solidFill>
            </a:endParaRPr>
          </a:p>
          <a:p>
            <a:endParaRPr lang="pt-BR" sz="2000" b="1" i="1" dirty="0">
              <a:solidFill>
                <a:srgbClr val="FF0000"/>
              </a:solidFill>
            </a:endParaRPr>
          </a:p>
          <a:p>
            <a:r>
              <a:rPr lang="tr-TR" sz="2000" b="1" i="1" u="sng" dirty="0">
                <a:solidFill>
                  <a:srgbClr val="FF0000"/>
                </a:solidFill>
              </a:rPr>
              <a:t>Sınav Koordinasyon Merkezi İletişim Hatları:</a:t>
            </a:r>
          </a:p>
          <a:p>
            <a:r>
              <a:rPr lang="tr-TR" sz="2000" b="1" i="1" dirty="0">
                <a:solidFill>
                  <a:srgbClr val="FF0000"/>
                </a:solidFill>
              </a:rPr>
              <a:t>0 (312) 413 3280-413 3299-413 3077-413 4669-413 4723</a:t>
            </a:r>
            <a:endParaRPr lang="tr-TR" sz="500" dirty="0">
              <a:solidFill>
                <a:srgbClr val="FF0000"/>
              </a:solidFill>
            </a:endParaRPr>
          </a:p>
        </p:txBody>
      </p:sp>
    </p:spTree>
    <p:extLst>
      <p:ext uri="{BB962C8B-B14F-4D97-AF65-F5344CB8AC3E}">
        <p14:creationId xmlns:p14="http://schemas.microsoft.com/office/powerpoint/2010/main" val="31827528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1169" y="23298"/>
            <a:ext cx="8229600" cy="857250"/>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3" name="İçerik Yer Tutucusu 2"/>
          <p:cNvSpPr>
            <a:spLocks noGrp="1"/>
          </p:cNvSpPr>
          <p:nvPr>
            <p:ph idx="1"/>
          </p:nvPr>
        </p:nvSpPr>
        <p:spPr>
          <a:xfrm>
            <a:off x="5070024" y="1599742"/>
            <a:ext cx="3610745" cy="579511"/>
          </a:xfrm>
        </p:spPr>
        <p:txBody>
          <a:bodyPr>
            <a:normAutofit fontScale="85000" lnSpcReduction="10000"/>
          </a:bodyPr>
          <a:lstStyle/>
          <a:p>
            <a:pPr marL="0" indent="0" algn="ctr">
              <a:buNone/>
            </a:pPr>
            <a:r>
              <a:rPr lang="tr-TR" sz="2000" b="1" i="1" dirty="0"/>
              <a:t>Sınav paketi Bina Sınav Komisyonundan teslim alınacaktır.</a:t>
            </a:r>
            <a:endParaRPr lang="tr-TR" sz="2000" i="1" dirty="0"/>
          </a:p>
        </p:txBody>
      </p:sp>
      <p:pic>
        <p:nvPicPr>
          <p:cNvPr id="4" name="Resim 3"/>
          <p:cNvPicPr>
            <a:picLocks noChangeAspect="1"/>
          </p:cNvPicPr>
          <p:nvPr/>
        </p:nvPicPr>
        <p:blipFill>
          <a:blip r:embed="rId2"/>
          <a:stretch>
            <a:fillRect/>
          </a:stretch>
        </p:blipFill>
        <p:spPr>
          <a:xfrm>
            <a:off x="1030469" y="1319442"/>
            <a:ext cx="3842701" cy="3412548"/>
          </a:xfrm>
          <a:prstGeom prst="rect">
            <a:avLst/>
          </a:prstGeom>
        </p:spPr>
      </p:pic>
      <p:sp>
        <p:nvSpPr>
          <p:cNvPr id="5" name="İçerik Yer Tutucusu 2"/>
          <p:cNvSpPr txBox="1">
            <a:spLocks/>
          </p:cNvSpPr>
          <p:nvPr/>
        </p:nvSpPr>
        <p:spPr>
          <a:xfrm>
            <a:off x="5070024" y="2715766"/>
            <a:ext cx="3894464"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2400" dirty="0" smtClean="0">
                <a:solidFill>
                  <a:srgbClr val="FF0000"/>
                </a:solidFill>
              </a:rPr>
              <a:t>Bina </a:t>
            </a:r>
            <a:r>
              <a:rPr lang="tr-TR" sz="2400" dirty="0">
                <a:solidFill>
                  <a:srgbClr val="FF0000"/>
                </a:solidFill>
              </a:rPr>
              <a:t>sınav </a:t>
            </a:r>
            <a:r>
              <a:rPr lang="tr-TR" sz="2400" dirty="0" smtClean="0">
                <a:solidFill>
                  <a:srgbClr val="FF0000"/>
                </a:solidFill>
              </a:rPr>
              <a:t> komisyonundan </a:t>
            </a:r>
            <a:r>
              <a:rPr lang="tr-TR" sz="2400" dirty="0">
                <a:solidFill>
                  <a:srgbClr val="FF0000"/>
                </a:solidFill>
              </a:rPr>
              <a:t>sınav paketini </a:t>
            </a:r>
            <a:r>
              <a:rPr lang="tr-TR" sz="2400" dirty="0" smtClean="0">
                <a:solidFill>
                  <a:srgbClr val="FF0000"/>
                </a:solidFill>
              </a:rPr>
              <a:t>Fotoğraf-1’deki </a:t>
            </a:r>
            <a:r>
              <a:rPr lang="tr-TR" sz="2400" dirty="0">
                <a:solidFill>
                  <a:srgbClr val="FF0000"/>
                </a:solidFill>
              </a:rPr>
              <a:t>gibi kapalı olarak teslim alınız.</a:t>
            </a:r>
            <a:endParaRPr lang="tr-TR" sz="1600" i="1" dirty="0">
              <a:solidFill>
                <a:srgbClr val="FF0000"/>
              </a:solidFill>
            </a:endParaRPr>
          </a:p>
        </p:txBody>
      </p:sp>
      <p:sp>
        <p:nvSpPr>
          <p:cNvPr id="6" name="İçerik Yer Tutucusu 2"/>
          <p:cNvSpPr txBox="1">
            <a:spLocks/>
          </p:cNvSpPr>
          <p:nvPr/>
        </p:nvSpPr>
        <p:spPr>
          <a:xfrm>
            <a:off x="1037576" y="4752528"/>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1 </a:t>
            </a:r>
            <a:endParaRPr lang="tr-TR" sz="1600" i="1" dirty="0"/>
          </a:p>
        </p:txBody>
      </p:sp>
    </p:spTree>
    <p:extLst>
      <p:ext uri="{BB962C8B-B14F-4D97-AF65-F5344CB8AC3E}">
        <p14:creationId xmlns:p14="http://schemas.microsoft.com/office/powerpoint/2010/main" val="1506444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1181511" y="4227934"/>
            <a:ext cx="8064896" cy="91556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dirty="0">
                <a:solidFill>
                  <a:srgbClr val="FF0000"/>
                </a:solidFill>
              </a:rPr>
              <a:t>Sınav paketleri üzerindeki poşetler tek kullanımlıktır. </a:t>
            </a:r>
            <a:endParaRPr lang="tr-TR" dirty="0" smtClean="0">
              <a:solidFill>
                <a:srgbClr val="FF0000"/>
              </a:solidFill>
            </a:endParaRPr>
          </a:p>
          <a:p>
            <a:pPr marL="0" indent="0" algn="ctr">
              <a:buNone/>
            </a:pPr>
            <a:r>
              <a:rPr lang="tr-TR" dirty="0" smtClean="0">
                <a:solidFill>
                  <a:srgbClr val="FF0000"/>
                </a:solidFill>
              </a:rPr>
              <a:t>Sınav </a:t>
            </a:r>
            <a:r>
              <a:rPr lang="tr-TR" dirty="0">
                <a:solidFill>
                  <a:srgbClr val="FF0000"/>
                </a:solidFill>
              </a:rPr>
              <a:t>paketi poşetlerini </a:t>
            </a:r>
            <a:r>
              <a:rPr lang="tr-TR" dirty="0" smtClean="0">
                <a:solidFill>
                  <a:srgbClr val="FF0000"/>
                </a:solidFill>
              </a:rPr>
              <a:t>Fotoğraf 2 ve Fotoğraf-3’teki </a:t>
            </a:r>
            <a:r>
              <a:rPr lang="tr-TR" dirty="0">
                <a:solidFill>
                  <a:srgbClr val="FF0000"/>
                </a:solidFill>
              </a:rPr>
              <a:t>gibi herhangi bir bölgesinden içerisindeki </a:t>
            </a:r>
            <a:r>
              <a:rPr lang="tr-TR" b="1" dirty="0">
                <a:solidFill>
                  <a:srgbClr val="FF0000"/>
                </a:solidFill>
              </a:rPr>
              <a:t>sınav evrakına zarar vermeden </a:t>
            </a:r>
            <a:r>
              <a:rPr lang="tr-TR" dirty="0">
                <a:solidFill>
                  <a:srgbClr val="FF0000"/>
                </a:solidFill>
              </a:rPr>
              <a:t>yırtarak açınız.</a:t>
            </a:r>
            <a:endParaRPr lang="tr-TR" sz="16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2 </a:t>
            </a:r>
            <a:endParaRPr lang="tr-TR" sz="1600" i="1" dirty="0"/>
          </a:p>
        </p:txBody>
      </p:sp>
      <p:pic>
        <p:nvPicPr>
          <p:cNvPr id="8" name="Resim 7"/>
          <p:cNvPicPr>
            <a:picLocks noChangeAspect="1"/>
          </p:cNvPicPr>
          <p:nvPr/>
        </p:nvPicPr>
        <p:blipFill>
          <a:blip r:embed="rId2"/>
          <a:stretch>
            <a:fillRect/>
          </a:stretch>
        </p:blipFill>
        <p:spPr>
          <a:xfrm>
            <a:off x="1009709" y="1001769"/>
            <a:ext cx="3196225" cy="2701571"/>
          </a:xfrm>
          <a:prstGeom prst="rect">
            <a:avLst/>
          </a:prstGeom>
        </p:spPr>
      </p:pic>
      <p:pic>
        <p:nvPicPr>
          <p:cNvPr id="9" name="Resim 8"/>
          <p:cNvPicPr>
            <a:picLocks noChangeAspect="1"/>
          </p:cNvPicPr>
          <p:nvPr/>
        </p:nvPicPr>
        <p:blipFill>
          <a:blip r:embed="rId3"/>
          <a:stretch>
            <a:fillRect/>
          </a:stretch>
        </p:blipFill>
        <p:spPr>
          <a:xfrm>
            <a:off x="5364088" y="1009931"/>
            <a:ext cx="3201600" cy="2693409"/>
          </a:xfrm>
          <a:prstGeom prst="rect">
            <a:avLst/>
          </a:prstGeom>
        </p:spPr>
      </p:pic>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3 </a:t>
            </a:r>
            <a:endParaRPr lang="tr-TR" sz="1600" i="1" dirty="0"/>
          </a:p>
        </p:txBody>
      </p:sp>
    </p:spTree>
    <p:extLst>
      <p:ext uri="{BB962C8B-B14F-4D97-AF65-F5344CB8AC3E}">
        <p14:creationId xmlns:p14="http://schemas.microsoft.com/office/powerpoint/2010/main" val="1148643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dirty="0">
                <a:solidFill>
                  <a:srgbClr val="FF0000"/>
                </a:solidFill>
              </a:rPr>
              <a:t>Açılan sınav paketlerinde </a:t>
            </a:r>
            <a:r>
              <a:rPr lang="tr-TR" dirty="0" smtClean="0">
                <a:solidFill>
                  <a:srgbClr val="FF0000"/>
                </a:solidFill>
              </a:rPr>
              <a:t>Fotoğraf-4 </a:t>
            </a:r>
            <a:r>
              <a:rPr lang="tr-TR" dirty="0">
                <a:solidFill>
                  <a:srgbClr val="FF0000"/>
                </a:solidFill>
              </a:rPr>
              <a:t>ve </a:t>
            </a:r>
            <a:r>
              <a:rPr lang="tr-TR" dirty="0" smtClean="0">
                <a:solidFill>
                  <a:srgbClr val="FF0000"/>
                </a:solidFill>
              </a:rPr>
              <a:t>Fotoğraf-5’teki </a:t>
            </a:r>
            <a:r>
              <a:rPr lang="tr-TR" dirty="0">
                <a:solidFill>
                  <a:srgbClr val="FF0000"/>
                </a:solidFill>
              </a:rPr>
              <a:t>gibi sırasıyla, sınav evrakı dönüş zarfı, </a:t>
            </a:r>
            <a:r>
              <a:rPr lang="tr-TR" dirty="0" smtClean="0">
                <a:solidFill>
                  <a:srgbClr val="FF0000"/>
                </a:solidFill>
              </a:rPr>
              <a:t>salon aday </a:t>
            </a:r>
            <a:r>
              <a:rPr lang="tr-TR" dirty="0">
                <a:solidFill>
                  <a:srgbClr val="FF0000"/>
                </a:solidFill>
              </a:rPr>
              <a:t>yoklama listesi, sıralı aday cevap kâğıtları ve soru kitapçıkları yer almaktadır.</a:t>
            </a:r>
            <a:r>
              <a:rPr lang="tr-TR" dirty="0" smtClean="0">
                <a:solidFill>
                  <a:srgbClr val="FF0000"/>
                </a:solidFill>
              </a:rPr>
              <a:t>.</a:t>
            </a:r>
            <a:endParaRPr lang="tr-TR" sz="16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4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5 </a:t>
            </a:r>
            <a:endParaRPr lang="tr-TR" sz="1600" i="1" dirty="0"/>
          </a:p>
        </p:txBody>
      </p:sp>
      <p:pic>
        <p:nvPicPr>
          <p:cNvPr id="3" name="Resim 2"/>
          <p:cNvPicPr>
            <a:picLocks noChangeAspect="1"/>
          </p:cNvPicPr>
          <p:nvPr/>
        </p:nvPicPr>
        <p:blipFill>
          <a:blip r:embed="rId2"/>
          <a:stretch>
            <a:fillRect/>
          </a:stretch>
        </p:blipFill>
        <p:spPr>
          <a:xfrm>
            <a:off x="1009708" y="888293"/>
            <a:ext cx="3196225" cy="2850177"/>
          </a:xfrm>
          <a:prstGeom prst="rect">
            <a:avLst/>
          </a:prstGeom>
        </p:spPr>
      </p:pic>
      <p:pic>
        <p:nvPicPr>
          <p:cNvPr id="4" name="Resim 3"/>
          <p:cNvPicPr>
            <a:picLocks noChangeAspect="1"/>
          </p:cNvPicPr>
          <p:nvPr/>
        </p:nvPicPr>
        <p:blipFill>
          <a:blip r:embed="rId3"/>
          <a:stretch>
            <a:fillRect/>
          </a:stretch>
        </p:blipFill>
        <p:spPr>
          <a:xfrm>
            <a:off x="5533643" y="919752"/>
            <a:ext cx="3196225" cy="2818718"/>
          </a:xfrm>
          <a:prstGeom prst="rect">
            <a:avLst/>
          </a:prstGeom>
        </p:spPr>
      </p:pic>
    </p:spTree>
    <p:extLst>
      <p:ext uri="{BB962C8B-B14F-4D97-AF65-F5344CB8AC3E}">
        <p14:creationId xmlns:p14="http://schemas.microsoft.com/office/powerpoint/2010/main" val="29511063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000" dirty="0">
                <a:solidFill>
                  <a:srgbClr val="FF0000"/>
                </a:solidFill>
              </a:rPr>
              <a:t>Sınav tamamlandıktan sonra, salon aday yoklama listesi üstte olacak şekilde aday </a:t>
            </a:r>
            <a:r>
              <a:rPr lang="tr-TR" sz="2000" dirty="0" smtClean="0">
                <a:solidFill>
                  <a:srgbClr val="FF0000"/>
                </a:solidFill>
              </a:rPr>
              <a:t>cevap kâğıtlarını </a:t>
            </a:r>
            <a:r>
              <a:rPr lang="tr-TR" sz="2000" dirty="0">
                <a:solidFill>
                  <a:srgbClr val="FF0000"/>
                </a:solidFill>
              </a:rPr>
              <a:t>tam ve sıralı olarak </a:t>
            </a:r>
            <a:r>
              <a:rPr lang="tr-TR" sz="2000" dirty="0" smtClean="0">
                <a:solidFill>
                  <a:srgbClr val="FF0000"/>
                </a:solidFill>
              </a:rPr>
              <a:t>Fotoğrag-6 </a:t>
            </a:r>
            <a:r>
              <a:rPr lang="tr-TR" sz="2000" dirty="0">
                <a:solidFill>
                  <a:srgbClr val="FF0000"/>
                </a:solidFill>
              </a:rPr>
              <a:t>ve </a:t>
            </a:r>
            <a:r>
              <a:rPr lang="tr-TR" sz="2000" dirty="0" smtClean="0">
                <a:solidFill>
                  <a:srgbClr val="FF0000"/>
                </a:solidFill>
              </a:rPr>
              <a:t>Fotoğraf-7’deki </a:t>
            </a:r>
            <a:r>
              <a:rPr lang="tr-TR" sz="2000" dirty="0">
                <a:solidFill>
                  <a:srgbClr val="FF0000"/>
                </a:solidFill>
              </a:rPr>
              <a:t>gibi sınav evrakı dönüş zarfına koyunuz.</a:t>
            </a:r>
            <a:endParaRPr lang="tr-TR" sz="20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7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8 </a:t>
            </a:r>
            <a:endParaRPr lang="tr-TR" sz="1600" i="1" dirty="0"/>
          </a:p>
        </p:txBody>
      </p:sp>
      <p:pic>
        <p:nvPicPr>
          <p:cNvPr id="7" name="Resim 6"/>
          <p:cNvPicPr>
            <a:picLocks noChangeAspect="1"/>
          </p:cNvPicPr>
          <p:nvPr/>
        </p:nvPicPr>
        <p:blipFill>
          <a:blip r:embed="rId2"/>
          <a:stretch>
            <a:fillRect/>
          </a:stretch>
        </p:blipFill>
        <p:spPr>
          <a:xfrm>
            <a:off x="1016126" y="880148"/>
            <a:ext cx="3183390" cy="2827040"/>
          </a:xfrm>
          <a:prstGeom prst="rect">
            <a:avLst/>
          </a:prstGeom>
        </p:spPr>
      </p:pic>
      <p:pic>
        <p:nvPicPr>
          <p:cNvPr id="8" name="Resim 7"/>
          <p:cNvPicPr>
            <a:picLocks noChangeAspect="1"/>
          </p:cNvPicPr>
          <p:nvPr/>
        </p:nvPicPr>
        <p:blipFill>
          <a:blip r:embed="rId3"/>
          <a:stretch>
            <a:fillRect/>
          </a:stretch>
        </p:blipFill>
        <p:spPr>
          <a:xfrm>
            <a:off x="5540061" y="929972"/>
            <a:ext cx="3183390" cy="2843180"/>
          </a:xfrm>
          <a:prstGeom prst="rect">
            <a:avLst/>
          </a:prstGeom>
        </p:spPr>
      </p:pic>
    </p:spTree>
    <p:extLst>
      <p:ext uri="{BB962C8B-B14F-4D97-AF65-F5344CB8AC3E}">
        <p14:creationId xmlns:p14="http://schemas.microsoft.com/office/powerpoint/2010/main" val="14950087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000" dirty="0">
                <a:solidFill>
                  <a:srgbClr val="FF0000"/>
                </a:solidFill>
              </a:rPr>
              <a:t>Sınav evrakı dönüş zarfını </a:t>
            </a:r>
            <a:r>
              <a:rPr lang="tr-TR" sz="2000" dirty="0" smtClean="0">
                <a:solidFill>
                  <a:srgbClr val="FF0000"/>
                </a:solidFill>
              </a:rPr>
              <a:t>Fotoğraf-8 </a:t>
            </a:r>
            <a:r>
              <a:rPr lang="tr-TR" sz="2000" dirty="0">
                <a:solidFill>
                  <a:srgbClr val="FF0000"/>
                </a:solidFill>
              </a:rPr>
              <a:t>ve </a:t>
            </a:r>
            <a:r>
              <a:rPr lang="tr-TR" sz="2000" dirty="0" smtClean="0">
                <a:solidFill>
                  <a:srgbClr val="FF0000"/>
                </a:solidFill>
              </a:rPr>
              <a:t>Fotoğraf-9’daki </a:t>
            </a:r>
            <a:r>
              <a:rPr lang="tr-TR" sz="2000" dirty="0">
                <a:solidFill>
                  <a:srgbClr val="FF0000"/>
                </a:solidFill>
              </a:rPr>
              <a:t>gibi, zarf kapağının üzerinde bulunan </a:t>
            </a:r>
            <a:r>
              <a:rPr lang="tr-TR" sz="2000" dirty="0" smtClean="0">
                <a:solidFill>
                  <a:srgbClr val="FF0000"/>
                </a:solidFill>
              </a:rPr>
              <a:t>beyaz koruyucu </a:t>
            </a:r>
            <a:r>
              <a:rPr lang="tr-TR" sz="2000" dirty="0">
                <a:solidFill>
                  <a:srgbClr val="FF0000"/>
                </a:solidFill>
              </a:rPr>
              <a:t>bandı kapağın sağ tarafından kaldırarak kapatınız.</a:t>
            </a:r>
            <a:endParaRPr lang="tr-TR" sz="105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8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9 </a:t>
            </a:r>
            <a:endParaRPr lang="tr-TR" sz="1600" i="1" dirty="0"/>
          </a:p>
        </p:txBody>
      </p:sp>
      <p:pic>
        <p:nvPicPr>
          <p:cNvPr id="7" name="Resim 6"/>
          <p:cNvPicPr>
            <a:picLocks noChangeAspect="1"/>
          </p:cNvPicPr>
          <p:nvPr/>
        </p:nvPicPr>
        <p:blipFill>
          <a:blip r:embed="rId2"/>
          <a:stretch>
            <a:fillRect/>
          </a:stretch>
        </p:blipFill>
        <p:spPr>
          <a:xfrm>
            <a:off x="971600" y="876898"/>
            <a:ext cx="3201454" cy="2843082"/>
          </a:xfrm>
          <a:prstGeom prst="rect">
            <a:avLst/>
          </a:prstGeom>
        </p:spPr>
      </p:pic>
      <p:pic>
        <p:nvPicPr>
          <p:cNvPr id="8" name="Resim 7"/>
          <p:cNvPicPr>
            <a:picLocks noChangeAspect="1"/>
          </p:cNvPicPr>
          <p:nvPr/>
        </p:nvPicPr>
        <p:blipFill>
          <a:blip r:embed="rId3"/>
          <a:stretch>
            <a:fillRect/>
          </a:stretch>
        </p:blipFill>
        <p:spPr>
          <a:xfrm>
            <a:off x="5525063" y="871373"/>
            <a:ext cx="3161738" cy="2807813"/>
          </a:xfrm>
          <a:prstGeom prst="rect">
            <a:avLst/>
          </a:prstGeom>
        </p:spPr>
      </p:pic>
    </p:spTree>
    <p:extLst>
      <p:ext uri="{BB962C8B-B14F-4D97-AF65-F5344CB8AC3E}">
        <p14:creationId xmlns:p14="http://schemas.microsoft.com/office/powerpoint/2010/main" val="4036506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5580112" y="1340768"/>
            <a:ext cx="3464103" cy="252712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i="1" dirty="0" smtClean="0">
                <a:solidFill>
                  <a:srgbClr val="002060"/>
                </a:solidFill>
              </a:rPr>
              <a:t>Ek – 1 </a:t>
            </a:r>
          </a:p>
          <a:p>
            <a:endParaRPr lang="tr-TR" sz="2800" b="1" i="1" dirty="0" smtClean="0">
              <a:solidFill>
                <a:srgbClr val="002060"/>
              </a:solidFill>
            </a:endParaRPr>
          </a:p>
          <a:p>
            <a:r>
              <a:rPr lang="tr-TR" sz="2800" b="1" i="1" dirty="0" smtClean="0">
                <a:solidFill>
                  <a:srgbClr val="002060"/>
                </a:solidFill>
              </a:rPr>
              <a:t>Sınav Salon Tutanağı</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92080" cy="5143500"/>
          </a:xfrm>
          <a:prstGeom prst="rect">
            <a:avLst/>
          </a:prstGeom>
        </p:spPr>
      </p:pic>
    </p:spTree>
    <p:extLst>
      <p:ext uri="{BB962C8B-B14F-4D97-AF65-F5344CB8AC3E}">
        <p14:creationId xmlns:p14="http://schemas.microsoft.com/office/powerpoint/2010/main" val="1794412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5580112" y="1340768"/>
            <a:ext cx="3464103" cy="252712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i="1" dirty="0" smtClean="0">
                <a:solidFill>
                  <a:srgbClr val="002060"/>
                </a:solidFill>
              </a:rPr>
              <a:t>Ek – </a:t>
            </a:r>
            <a:r>
              <a:rPr lang="tr-TR" sz="2800" b="1" i="1" dirty="0" smtClean="0">
                <a:solidFill>
                  <a:srgbClr val="002060"/>
                </a:solidFill>
              </a:rPr>
              <a:t>2 </a:t>
            </a:r>
            <a:endParaRPr lang="tr-TR" sz="2800" b="1" i="1" dirty="0" smtClean="0">
              <a:solidFill>
                <a:srgbClr val="002060"/>
              </a:solidFill>
            </a:endParaRPr>
          </a:p>
          <a:p>
            <a:endParaRPr lang="tr-TR" sz="2800" b="1" i="1" dirty="0" smtClean="0">
              <a:solidFill>
                <a:srgbClr val="002060"/>
              </a:solidFill>
            </a:endParaRPr>
          </a:p>
          <a:p>
            <a:r>
              <a:rPr lang="tr-TR" sz="2800" b="1" i="1" dirty="0" smtClean="0">
                <a:solidFill>
                  <a:srgbClr val="002060"/>
                </a:solidFill>
              </a:rPr>
              <a:t>Sınav Öncesi / Sonrası Tutanağı</a:t>
            </a:r>
            <a:endParaRPr lang="tr-TR" sz="2800" b="1" i="1" dirty="0" smtClean="0">
              <a:solidFill>
                <a:srgbClr val="002060"/>
              </a:solidFill>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148064" cy="5143500"/>
          </a:xfrm>
          <a:prstGeom prst="rect">
            <a:avLst/>
          </a:prstGeom>
        </p:spPr>
      </p:pic>
    </p:spTree>
    <p:extLst>
      <p:ext uri="{BB962C8B-B14F-4D97-AF65-F5344CB8AC3E}">
        <p14:creationId xmlns:p14="http://schemas.microsoft.com/office/powerpoint/2010/main" val="27627950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14" y="-156"/>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23478"/>
            <a:ext cx="1560884" cy="1560884"/>
          </a:xfrm>
          <a:prstGeom prst="rect">
            <a:avLst/>
          </a:prstGeom>
        </p:spPr>
      </p:pic>
      <p:sp>
        <p:nvSpPr>
          <p:cNvPr id="3" name="Dikdörtgen 2"/>
          <p:cNvSpPr/>
          <p:nvPr/>
        </p:nvSpPr>
        <p:spPr>
          <a:xfrm>
            <a:off x="2064650" y="2110085"/>
            <a:ext cx="5014707"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TEŞEKKÜRLER</a:t>
            </a:r>
            <a:endParaRPr lang="tr-TR"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57908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FF0000"/>
                </a:solidFill>
              </a:rPr>
              <a:t>SINAV BİLGİLERİ</a:t>
            </a:r>
            <a:endParaRPr lang="tr-TR" sz="36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91701"/>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dirty="0"/>
              <a:t>Merkezî Sınavda birinci oturum, 50 soruluk sözel alandan oluşacak ve süresi 75 dakika; </a:t>
            </a:r>
            <a:endParaRPr lang="tr-TR" sz="2400" dirty="0" smtClean="0"/>
          </a:p>
          <a:p>
            <a:pPr algn="l"/>
            <a:endParaRPr lang="tr-TR" sz="2400" dirty="0"/>
          </a:p>
          <a:p>
            <a:pPr algn="l"/>
            <a:r>
              <a:rPr lang="tr-TR" sz="2400" dirty="0" smtClean="0"/>
              <a:t>ikinci </a:t>
            </a:r>
            <a:r>
              <a:rPr lang="tr-TR" sz="2400" dirty="0"/>
              <a:t>oturum ise 40 soruluk sayısal alandan oluşacak ve süresi 80 dakika olacaktır. </a:t>
            </a:r>
            <a:endParaRPr lang="tr-TR" sz="2400" dirty="0" smtClean="0"/>
          </a:p>
          <a:p>
            <a:pPr algn="l"/>
            <a:endParaRPr lang="tr-TR" sz="2400" dirty="0">
              <a:solidFill>
                <a:srgbClr val="FF0000"/>
              </a:solidFill>
            </a:endParaRPr>
          </a:p>
          <a:p>
            <a:r>
              <a:rPr lang="tr-TR" sz="2000" dirty="0">
                <a:solidFill>
                  <a:srgbClr val="FF0000"/>
                </a:solidFill>
              </a:rPr>
              <a:t>Birinci oturumda, 8’inci sınıf Türkçe, T.C. İnkılap Tarihi ve Atatürkçülük,</a:t>
            </a:r>
          </a:p>
          <a:p>
            <a:r>
              <a:rPr lang="tr-TR" sz="2000" dirty="0">
                <a:solidFill>
                  <a:srgbClr val="FF0000"/>
                </a:solidFill>
              </a:rPr>
              <a:t>Din Kültürü ve Ahlak Bilgisi ile Yabancı Dil, </a:t>
            </a:r>
            <a:endParaRPr lang="tr-TR" sz="2000" dirty="0" smtClean="0">
              <a:solidFill>
                <a:srgbClr val="FF0000"/>
              </a:solidFill>
            </a:endParaRPr>
          </a:p>
          <a:p>
            <a:endParaRPr lang="tr-TR" sz="2000" dirty="0">
              <a:solidFill>
                <a:srgbClr val="FF0000"/>
              </a:solidFill>
            </a:endParaRPr>
          </a:p>
          <a:p>
            <a:r>
              <a:rPr lang="tr-TR" sz="2000" dirty="0" smtClean="0">
                <a:solidFill>
                  <a:srgbClr val="FF0000"/>
                </a:solidFill>
              </a:rPr>
              <a:t>ikinci </a:t>
            </a:r>
            <a:r>
              <a:rPr lang="tr-TR" sz="2000" dirty="0">
                <a:solidFill>
                  <a:srgbClr val="FF0000"/>
                </a:solidFill>
              </a:rPr>
              <a:t>oturumda ise Matematik ve Fen </a:t>
            </a:r>
            <a:r>
              <a:rPr lang="tr-TR" sz="2000" dirty="0" smtClean="0">
                <a:solidFill>
                  <a:srgbClr val="FF0000"/>
                </a:solidFill>
              </a:rPr>
              <a:t>Bilimleri derslerinden </a:t>
            </a:r>
            <a:r>
              <a:rPr lang="tr-TR" sz="2000" dirty="0">
                <a:solidFill>
                  <a:srgbClr val="FF0000"/>
                </a:solidFill>
              </a:rPr>
              <a:t>sorular yöneltilecektir.</a:t>
            </a:r>
            <a:endParaRPr lang="tr-TR" sz="1100" dirty="0">
              <a:solidFill>
                <a:srgbClr val="FF0000"/>
              </a:solidFill>
            </a:endParaRPr>
          </a:p>
        </p:txBody>
      </p:sp>
    </p:spTree>
    <p:extLst>
      <p:ext uri="{BB962C8B-B14F-4D97-AF65-F5344CB8AC3E}">
        <p14:creationId xmlns:p14="http://schemas.microsoft.com/office/powerpoint/2010/main" val="3320414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FF0000"/>
                </a:solidFill>
              </a:rPr>
              <a:t>KİMLİK KONTROLLERİ</a:t>
            </a:r>
            <a:endParaRPr lang="tr-TR" sz="36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91701"/>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tr-TR" sz="2000" dirty="0"/>
              <a:t>Kimlik kontrolleri ve salonlara yerleştirmenin zamanında yapılabilmesi </a:t>
            </a:r>
            <a:r>
              <a:rPr lang="tr-TR" sz="2000" dirty="0" smtClean="0"/>
              <a:t>için öğrenciler</a:t>
            </a:r>
            <a:r>
              <a:rPr lang="tr-TR" sz="2000" dirty="0"/>
              <a:t>, birinci oturum için en geç saat 09.00 ve ikinci oturum için en geç 11.10’da </a:t>
            </a:r>
            <a:r>
              <a:rPr lang="tr-TR" sz="2000" dirty="0" smtClean="0"/>
              <a:t>sınava gireceği </a:t>
            </a:r>
            <a:r>
              <a:rPr lang="tr-TR" sz="2000" dirty="0"/>
              <a:t>binada salonlara alınmak üzere hazır bulunacaktır. </a:t>
            </a:r>
            <a:r>
              <a:rPr lang="tr-TR" sz="2000" b="1" dirty="0">
                <a:solidFill>
                  <a:srgbClr val="FF0000"/>
                </a:solidFill>
              </a:rPr>
              <a:t>Kimlik kontrollerinin </a:t>
            </a:r>
            <a:r>
              <a:rPr lang="tr-TR" sz="2000" b="1" dirty="0" smtClean="0">
                <a:solidFill>
                  <a:srgbClr val="FF0000"/>
                </a:solidFill>
              </a:rPr>
              <a:t>kimliklere dokunulmadan </a:t>
            </a:r>
            <a:r>
              <a:rPr lang="tr-TR" sz="2000" b="1" dirty="0">
                <a:solidFill>
                  <a:srgbClr val="FF0000"/>
                </a:solidFill>
              </a:rPr>
              <a:t>yapılması </a:t>
            </a:r>
            <a:r>
              <a:rPr lang="tr-TR" sz="2000" b="1" dirty="0" smtClean="0">
                <a:solidFill>
                  <a:srgbClr val="FF0000"/>
                </a:solidFill>
              </a:rPr>
              <a:t>gerekmektedir.</a:t>
            </a:r>
          </a:p>
          <a:p>
            <a:pPr marL="342900" indent="-342900" algn="l">
              <a:buFont typeface="Arial" panose="020B0604020202020204" pitchFamily="34" charset="0"/>
              <a:buChar char="•"/>
            </a:pPr>
            <a:endParaRPr lang="tr-TR" sz="2000" b="1" dirty="0" smtClean="0">
              <a:solidFill>
                <a:srgbClr val="FF0000"/>
              </a:solidFill>
            </a:endParaRPr>
          </a:p>
          <a:p>
            <a:pPr marL="342900" indent="-342900" algn="l">
              <a:buFont typeface="Arial" panose="020B0604020202020204" pitchFamily="34" charset="0"/>
              <a:buChar char="•"/>
            </a:pPr>
            <a:r>
              <a:rPr lang="tr-TR" sz="1800" b="1" dirty="0" smtClean="0"/>
              <a:t>Öğrenciler</a:t>
            </a:r>
            <a:r>
              <a:rPr lang="tr-TR" sz="1800" b="1" dirty="0"/>
              <a:t>, geçerli kimlik belgesi </a:t>
            </a:r>
            <a:r>
              <a:rPr lang="tr-TR" sz="1800" dirty="0"/>
              <a:t>(T.C. kimlik numaralı nüfus cüzdanı veya T.C. kimlik </a:t>
            </a:r>
            <a:r>
              <a:rPr lang="tr-TR" sz="1800" dirty="0" smtClean="0"/>
              <a:t>kartı veya </a:t>
            </a:r>
            <a:r>
              <a:rPr lang="tr-TR" sz="1800" dirty="0"/>
              <a:t>geçerlilik süresi devam eden pasaport, yabancı uyruklu öğrenciler için İçişleri Bakanlığı </a:t>
            </a:r>
            <a:r>
              <a:rPr lang="tr-TR" sz="1800" dirty="0" smtClean="0"/>
              <a:t>Göç İdaresi </a:t>
            </a:r>
            <a:r>
              <a:rPr lang="tr-TR" sz="1800" dirty="0"/>
              <a:t>Genel Müdürlüğü tarafından verilen resimli, mühürlü kimlik belgesi) </a:t>
            </a:r>
            <a:r>
              <a:rPr lang="tr-TR" sz="1800" b="1" dirty="0"/>
              <a:t>kontrol </a:t>
            </a:r>
            <a:r>
              <a:rPr lang="tr-TR" sz="1800" b="1" dirty="0" smtClean="0"/>
              <a:t>edilerek sınava </a:t>
            </a:r>
            <a:r>
              <a:rPr lang="tr-TR" sz="1800" b="1" dirty="0"/>
              <a:t>alınacaktır</a:t>
            </a:r>
            <a:r>
              <a:rPr lang="tr-TR" sz="1800" b="1" dirty="0" smtClean="0"/>
              <a:t>. </a:t>
            </a:r>
          </a:p>
          <a:p>
            <a:pPr marL="342900" indent="-342900" algn="l">
              <a:buFont typeface="Arial" panose="020B0604020202020204" pitchFamily="34" charset="0"/>
              <a:buChar char="•"/>
            </a:pPr>
            <a:endParaRPr lang="tr-TR" sz="1800" b="1" dirty="0" smtClean="0"/>
          </a:p>
          <a:p>
            <a:pPr marL="342900" indent="-342900" algn="l">
              <a:buFont typeface="Arial" panose="020B0604020202020204" pitchFamily="34" charset="0"/>
              <a:buChar char="•"/>
            </a:pPr>
            <a:r>
              <a:rPr lang="tr-TR" sz="1800" b="1" dirty="0" smtClean="0"/>
              <a:t>Geçerli </a:t>
            </a:r>
            <a:r>
              <a:rPr lang="tr-TR" sz="1800" b="1" dirty="0"/>
              <a:t>kimlik belgesi yanında olmayan öğrenciler sınava alınmayacaktır. Nüfus cüzdanı </a:t>
            </a:r>
            <a:r>
              <a:rPr lang="tr-TR" sz="1800" b="1" dirty="0" smtClean="0"/>
              <a:t>ya da </a:t>
            </a:r>
            <a:r>
              <a:rPr lang="tr-TR" sz="1800" b="1" dirty="0">
                <a:solidFill>
                  <a:srgbClr val="FF0000"/>
                </a:solidFill>
              </a:rPr>
              <a:t>T.C. kimlik kartında fotoğraf bulunması şartı aranmayacaktır.</a:t>
            </a:r>
            <a:endParaRPr lang="tr-TR" sz="1800" b="1" dirty="0" smtClean="0">
              <a:solidFill>
                <a:srgbClr val="FF0000"/>
              </a:solidFill>
            </a:endParaRPr>
          </a:p>
        </p:txBody>
      </p:sp>
    </p:spTree>
    <p:extLst>
      <p:ext uri="{BB962C8B-B14F-4D97-AF65-F5344CB8AC3E}">
        <p14:creationId xmlns:p14="http://schemas.microsoft.com/office/powerpoint/2010/main" val="1013159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FF0000"/>
                </a:solidFill>
              </a:rPr>
              <a:t>KİMLİK KONTROLLERİ</a:t>
            </a:r>
            <a:endParaRPr lang="tr-TR" sz="36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73291" y="888132"/>
            <a:ext cx="8288639" cy="429994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a:buFont typeface="Arial" panose="020B0604020202020204" pitchFamily="34" charset="0"/>
              <a:buChar char="•"/>
            </a:pPr>
            <a:r>
              <a:rPr lang="tr-TR" sz="1600" b="1" dirty="0"/>
              <a:t>Öğrenciler, nüfus müdürlükleri tarafından verilen fotoğraflı, </a:t>
            </a:r>
            <a:r>
              <a:rPr lang="tr-TR" sz="1600" b="1" dirty="0" smtClean="0"/>
              <a:t>imzalı-mühürlü/</a:t>
            </a:r>
            <a:r>
              <a:rPr lang="tr-TR" sz="1600" b="1" dirty="0" err="1" smtClean="0"/>
              <a:t>barkodlu</a:t>
            </a:r>
            <a:r>
              <a:rPr lang="tr-TR" sz="1600" b="1" dirty="0" smtClean="0"/>
              <a:t> </a:t>
            </a:r>
            <a:r>
              <a:rPr lang="tr-TR" sz="1600" b="1" dirty="0" err="1" smtClean="0"/>
              <a:t>karekodlu</a:t>
            </a:r>
            <a:r>
              <a:rPr lang="tr-TR" sz="1600" b="1" dirty="0" smtClean="0"/>
              <a:t> geçici </a:t>
            </a:r>
            <a:r>
              <a:rPr lang="tr-TR" sz="1600" b="1" dirty="0"/>
              <a:t>kimlik belgesi/T.C. kimlik kartı talep belgesi ile sınava alınabileceklerdir</a:t>
            </a:r>
            <a:r>
              <a:rPr lang="tr-TR" sz="1600" b="1" dirty="0" smtClean="0"/>
              <a:t>.</a:t>
            </a:r>
          </a:p>
          <a:p>
            <a:pPr marL="285750" indent="-285750" algn="l">
              <a:buFont typeface="Arial" panose="020B0604020202020204" pitchFamily="34" charset="0"/>
              <a:buChar char="•"/>
            </a:pPr>
            <a:endParaRPr lang="tr-TR" sz="1600" b="1" dirty="0"/>
          </a:p>
          <a:p>
            <a:pPr marL="285750" indent="-285750" algn="l">
              <a:buFont typeface="Arial" panose="020B0604020202020204" pitchFamily="34" charset="0"/>
              <a:buChar char="•"/>
            </a:pPr>
            <a:r>
              <a:rPr lang="tr-TR" sz="1600" dirty="0"/>
              <a:t>Öğrenciler, sınav salonlarına alınırken üzerlerinde kullanımı doktor raporu ile belirlenen </a:t>
            </a:r>
            <a:r>
              <a:rPr lang="tr-TR" sz="1600" dirty="0" err="1" smtClean="0"/>
              <a:t>hastaveya</a:t>
            </a:r>
            <a:r>
              <a:rPr lang="tr-TR" sz="1600" dirty="0" smtClean="0"/>
              <a:t> </a:t>
            </a:r>
            <a:r>
              <a:rPr lang="tr-TR" sz="1600" dirty="0"/>
              <a:t>engellilere ait cihazlar (işitme cihazı, insülin pompası, şeker ölçüm cihazı ve benzeri) hariç</a:t>
            </a:r>
            <a:r>
              <a:rPr lang="tr-TR" sz="1600" dirty="0" smtClean="0"/>
              <a:t>, çanta</a:t>
            </a:r>
            <a:r>
              <a:rPr lang="tr-TR" sz="1600" dirty="0"/>
              <a:t>, cüzdan, cep telefonu, telsiz, radyo, saat, bilgisayar, kamera ve benzeri iletişim araçları </a:t>
            </a:r>
            <a:r>
              <a:rPr lang="tr-TR" sz="1600" dirty="0" smtClean="0"/>
              <a:t>ile depolama </a:t>
            </a:r>
            <a:r>
              <a:rPr lang="tr-TR" sz="1600" dirty="0"/>
              <a:t>kayıt ve veri aktarma cihazları, kablosuz iletişim sağlayan cihazlar ve kulaklık, kolye</a:t>
            </a:r>
            <a:r>
              <a:rPr lang="tr-TR" sz="1600" dirty="0" smtClean="0"/>
              <a:t>, küpe</a:t>
            </a:r>
            <a:r>
              <a:rPr lang="tr-TR" sz="1600" dirty="0"/>
              <a:t>, bilezik, yüzük, broş ve benzeri eşyalar ile her türlü elektronik ve/veya mekanik cihazlar</a:t>
            </a:r>
            <a:r>
              <a:rPr lang="tr-TR" sz="1600" dirty="0" smtClean="0"/>
              <a:t>, </a:t>
            </a:r>
            <a:r>
              <a:rPr lang="tr-TR" sz="1600" dirty="0" err="1" smtClean="0"/>
              <a:t>databank</a:t>
            </a:r>
            <a:r>
              <a:rPr lang="tr-TR" sz="1600" dirty="0" smtClean="0"/>
              <a:t> </a:t>
            </a:r>
            <a:r>
              <a:rPr lang="tr-TR" sz="1600" dirty="0"/>
              <a:t>sözlük, hesap makinesi, kâğıt, kitap, defter, not vb. doküman, pergel, açıölçer, cetvel vb</a:t>
            </a:r>
            <a:r>
              <a:rPr lang="tr-TR" sz="1600" dirty="0" smtClean="0"/>
              <a:t>. araçlar</a:t>
            </a:r>
            <a:r>
              <a:rPr lang="tr-TR" sz="1600" dirty="0"/>
              <a:t>, delici ve kesici aletlerle sınav binasına alınmayacaktır</a:t>
            </a:r>
            <a:r>
              <a:rPr lang="tr-TR" sz="1600" dirty="0" smtClean="0"/>
              <a:t>.</a:t>
            </a:r>
          </a:p>
          <a:p>
            <a:pPr marL="285750" indent="-285750" algn="l">
              <a:buFont typeface="Arial" panose="020B0604020202020204" pitchFamily="34" charset="0"/>
              <a:buChar char="•"/>
            </a:pPr>
            <a:endParaRPr lang="tr-TR" sz="1600" dirty="0"/>
          </a:p>
          <a:p>
            <a:pPr marL="268288" indent="-268288" algn="l">
              <a:buFont typeface="Arial" panose="020B0604020202020204" pitchFamily="34" charset="0"/>
              <a:buChar char="•"/>
            </a:pPr>
            <a:r>
              <a:rPr lang="tr-TR" sz="1600" dirty="0"/>
              <a:t>Öğrencilerin bu araçlarla sınava alınmayacağı, sınav anında yanında bulunduğu tespit edilirse</a:t>
            </a:r>
          </a:p>
          <a:p>
            <a:pPr marL="268288" algn="l"/>
            <a:r>
              <a:rPr lang="tr-TR" sz="1600" dirty="0" smtClean="0"/>
              <a:t>sınav </a:t>
            </a:r>
            <a:r>
              <a:rPr lang="tr-TR" sz="1600" dirty="0"/>
              <a:t>kurallarını ihlal ettiği gerekçesiyle sınavının tutanakla geçersiz sayılacağı </a:t>
            </a:r>
            <a:r>
              <a:rPr lang="tr-TR" sz="1600" dirty="0" smtClean="0"/>
              <a:t>hususunun mutlaka </a:t>
            </a:r>
            <a:r>
              <a:rPr lang="tr-TR" sz="1600" dirty="0"/>
              <a:t>duyurulması gerekmektedir</a:t>
            </a:r>
            <a:r>
              <a:rPr lang="tr-TR" sz="1600" dirty="0" smtClean="0"/>
              <a:t>.</a:t>
            </a:r>
          </a:p>
          <a:p>
            <a:pPr marL="285750" indent="-285750" algn="l">
              <a:buFont typeface="Arial" panose="020B0604020202020204" pitchFamily="34" charset="0"/>
              <a:buChar char="•"/>
            </a:pPr>
            <a:endParaRPr lang="tr-TR" sz="1600" dirty="0"/>
          </a:p>
          <a:p>
            <a:pPr marL="285750" indent="-285750" algn="l">
              <a:buFont typeface="Arial" panose="020B0604020202020204" pitchFamily="34" charset="0"/>
              <a:buChar char="•"/>
            </a:pPr>
            <a:r>
              <a:rPr lang="tr-TR" sz="1600" dirty="0"/>
              <a:t>Öğrenciler sınav salonlarına bandajı çıkarılmış şeffaf pet şişe içerisinde </a:t>
            </a:r>
            <a:r>
              <a:rPr lang="tr-TR" sz="1600" b="1" u="sng" dirty="0"/>
              <a:t>su getirebileceklerdir.</a:t>
            </a:r>
            <a:endParaRPr lang="tr-TR" sz="1600" b="1" u="sng" dirty="0" smtClean="0">
              <a:solidFill>
                <a:srgbClr val="FF0000"/>
              </a:solidFill>
            </a:endParaRPr>
          </a:p>
        </p:txBody>
      </p:sp>
    </p:spTree>
    <p:extLst>
      <p:ext uri="{BB962C8B-B14F-4D97-AF65-F5344CB8AC3E}">
        <p14:creationId xmlns:p14="http://schemas.microsoft.com/office/powerpoint/2010/main" val="90166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30801" y="1493235"/>
            <a:ext cx="9019756"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rPr>
              <a:t>1. SINAVA İLİŞKİN ÖZEL DURUMLAR</a:t>
            </a:r>
            <a:endParaRPr lang="tr-TR" sz="3600" dirty="0">
              <a:solidFill>
                <a:srgbClr val="FF0000"/>
              </a:solidFill>
            </a:endParaRPr>
          </a:p>
        </p:txBody>
      </p:sp>
    </p:spTree>
    <p:extLst>
      <p:ext uri="{BB962C8B-B14F-4D97-AF65-F5344CB8AC3E}">
        <p14:creationId xmlns:p14="http://schemas.microsoft.com/office/powerpoint/2010/main" val="3609466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1553</TotalTime>
  <Words>5465</Words>
  <Application>Microsoft Office PowerPoint</Application>
  <PresentationFormat>Ekran Gösterisi (16:9)</PresentationFormat>
  <Paragraphs>336</Paragraphs>
  <Slides>58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58</vt:i4>
      </vt:variant>
    </vt:vector>
  </HeadingPairs>
  <TitlesOfParts>
    <vt:vector size="61" baseType="lpstr">
      <vt:lpstr>Arial</vt:lpstr>
      <vt:lpstr>Calibri</vt:lpstr>
      <vt:lpstr>Ofis Teması</vt:lpstr>
      <vt:lpstr>PowerPoint Sunusu</vt:lpstr>
      <vt:lpstr>SINAV BİLGİLERİ</vt:lpstr>
      <vt:lpstr>SINAV GÖREVLİLERİNİN DİKKATİNE</vt:lpstr>
      <vt:lpstr>SINAV GÖREVLİLERİNİN DİKKATİNE</vt:lpstr>
      <vt:lpstr>SINAV BİLGİLERİ</vt:lpstr>
      <vt:lpstr>SINAV BİLGİLERİ</vt:lpstr>
      <vt:lpstr>KİMLİK KONTROLLERİ</vt:lpstr>
      <vt:lpstr>KİMLİK KONTROLLERİ</vt:lpstr>
      <vt:lpstr>PowerPoint Sunusu</vt:lpstr>
      <vt:lpstr>1. SINAVA İLİŞKİN ÖZEL DURUMLAR</vt:lpstr>
      <vt:lpstr>1. SINAVA İLİŞKİN ÖZEL DURUMLAR</vt:lpstr>
      <vt:lpstr>1. SINAVA İLİŞKİN ÖZEL DURUMLAR</vt:lpstr>
      <vt:lpstr>1. SINAVA İLİŞKİN ÖZEL DURUMLAR</vt:lpstr>
      <vt:lpstr>1. SINAVA İLİŞKİN ÖZEL DURUMLAR</vt:lpstr>
      <vt:lpstr>Süreğen Hastalığı Olan Öğrenciler;</vt:lpstr>
      <vt:lpstr>Süreğen Hastalığı Olan Öğrenciler;</vt:lpstr>
      <vt:lpstr>PowerPoint Sunusu</vt:lpstr>
      <vt:lpstr>Bina Sınav Komisyonunun Yapacağı İşlemler</vt:lpstr>
      <vt:lpstr>Bina Sınav Komisyonunun Yapacağı İşlemler</vt:lpstr>
      <vt:lpstr>Bina Sınav Komisyonunun Yapacağı İşlemler</vt:lpstr>
      <vt:lpstr>Bina Sınav Komisyonunun Yapacağı İşlemler</vt:lpstr>
      <vt:lpstr>Bina Sınav Komisyonunun Yapacağı İşlemler</vt:lpstr>
      <vt:lpstr>Bina Sınav Komisyonunun Yapacağı İşlemler</vt:lpstr>
      <vt:lpstr>Bina Sınav Komisyonunun Yapacağı İşlemler</vt:lpstr>
      <vt:lpstr>Bina Sınav Komisyonunun Yapacağı İşlemler</vt:lpstr>
      <vt:lpstr>Bina Sınav Komisyonunun Yapacağı İşlemler</vt:lpstr>
      <vt:lpstr>Bina Sınav Komisyonunun Yapacağı İşlemler</vt:lpstr>
      <vt:lpstr>Bina Sınav Komisyonunun Yapacağı İşlemler</vt:lpstr>
      <vt:lpstr>Bina Sınav Komisyonunun Yapacağı İşlemler</vt:lpstr>
      <vt:lpstr>Bina Sınav Komisyonunun Yapacağı İşlemler</vt:lpstr>
      <vt:lpstr>PowerPoint Sunusu</vt:lpstr>
      <vt:lpstr>SALON GÖREVLİLERİNİN YAPACAĞI İŞLEMLER</vt:lpstr>
      <vt:lpstr>SALON GÖREVLİLERİNİN YAPACAĞI İŞLEMLER</vt:lpstr>
      <vt:lpstr>II. Salon Görevlilerinin Yapacağı ve Dikkat Edeceği İşlemler </vt:lpstr>
      <vt:lpstr>II. Salon Görevlilerinin Yapacağı ve Dikkat Edeceği İşlemler </vt:lpstr>
      <vt:lpstr>II. Salon Görevlilerinin Yapacağı ve Dikkat Edeceği İşlemler </vt:lpstr>
      <vt:lpstr>II. Salon Görevlilerinin Yapacağı ve Dikkat Edeceği İşlemler </vt:lpstr>
      <vt:lpstr>II. Salon Görevlilerinin Yapacağı ve Dikkat Edeceği İşlemler </vt:lpstr>
      <vt:lpstr>II. Salon Görevlilerinin Yapacağı ve Dikkat Edeceği İşlemler </vt:lpstr>
      <vt:lpstr>II. Salon Görevlilerinin Yapacağı ve Dikkat Edeceği İşlemler </vt:lpstr>
      <vt:lpstr>Sınav Süresince;</vt:lpstr>
      <vt:lpstr>Sınav Süresince;</vt:lpstr>
      <vt:lpstr>Sınav Süresince;</vt:lpstr>
      <vt:lpstr>Sınav Süresi Sonunda;</vt:lpstr>
      <vt:lpstr>Sınav Süresi Sonunda;</vt:lpstr>
      <vt:lpstr>Sınav Süresi Sonunda;</vt:lpstr>
      <vt:lpstr>Ayrıca, salon görevlileri;</vt:lpstr>
      <vt:lpstr>Yedek Gözetmenin Yapacağı İşlemler </vt:lpstr>
      <vt:lpstr>Yedek Gözetmenin Yapacağı İşlemler </vt:lpstr>
      <vt:lpstr>PowerPoint Sunusu</vt:lpstr>
      <vt:lpstr>SINAV PAKETİNİN AÇILMASI VE  SINAV EVRAKI DÖNÜŞ ZARFININ KAPATILMASI</vt:lpstr>
      <vt:lpstr>SINAV PAKETİNİN AÇILMASI VE  SINAV EVRAKI DÖNÜŞ ZARFININ KAPATILMASI</vt:lpstr>
      <vt:lpstr>SINAV PAKETİNİN AÇILMASI VE  SINAV EVRAKI DÖNÜŞ ZARFININ KAPATILMASI</vt:lpstr>
      <vt:lpstr>SINAV PAKETİNİN AÇILMASI VE  SINAV EVRAKI DÖNÜŞ ZARFININ KAPATILMASI</vt:lpstr>
      <vt:lpstr>SINAV PAKETİNİN AÇILMASI VE  SINAV EVRAKI DÖNÜŞ ZARFININ KAPATILMASI</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Kemal GUNES</cp:lastModifiedBy>
  <cp:revision>68</cp:revision>
  <dcterms:created xsi:type="dcterms:W3CDTF">2019-03-28T13:41:51Z</dcterms:created>
  <dcterms:modified xsi:type="dcterms:W3CDTF">2020-06-17T13:08:22Z</dcterms:modified>
</cp:coreProperties>
</file>