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57" r:id="rId3"/>
    <p:sldId id="415" r:id="rId4"/>
    <p:sldId id="319" r:id="rId5"/>
    <p:sldId id="270" r:id="rId6"/>
    <p:sldId id="416" r:id="rId7"/>
    <p:sldId id="417" r:id="rId8"/>
    <p:sldId id="418" r:id="rId9"/>
    <p:sldId id="368" r:id="rId10"/>
    <p:sldId id="349" r:id="rId11"/>
    <p:sldId id="369" r:id="rId12"/>
    <p:sldId id="370" r:id="rId13"/>
    <p:sldId id="371" r:id="rId14"/>
    <p:sldId id="372" r:id="rId15"/>
    <p:sldId id="373" r:id="rId16"/>
    <p:sldId id="374" r:id="rId17"/>
    <p:sldId id="411" r:id="rId18"/>
    <p:sldId id="291" r:id="rId19"/>
    <p:sldId id="381" r:id="rId20"/>
    <p:sldId id="327" r:id="rId21"/>
    <p:sldId id="383" r:id="rId22"/>
    <p:sldId id="384" r:id="rId23"/>
    <p:sldId id="334" r:id="rId24"/>
    <p:sldId id="419" r:id="rId25"/>
    <p:sldId id="420" r:id="rId26"/>
    <p:sldId id="412" r:id="rId27"/>
    <p:sldId id="421" r:id="rId28"/>
    <p:sldId id="422" r:id="rId29"/>
    <p:sldId id="337" r:id="rId30"/>
    <p:sldId id="401" r:id="rId31"/>
    <p:sldId id="309" r:id="rId32"/>
    <p:sldId id="403" r:id="rId33"/>
    <p:sldId id="404" r:id="rId34"/>
    <p:sldId id="405" r:id="rId35"/>
    <p:sldId id="406" r:id="rId36"/>
    <p:sldId id="407" r:id="rId37"/>
    <p:sldId id="424" r:id="rId38"/>
    <p:sldId id="425" r:id="rId39"/>
    <p:sldId id="426" r:id="rId40"/>
    <p:sldId id="427" r:id="rId41"/>
    <p:sldId id="428" r:id="rId42"/>
    <p:sldId id="431" r:id="rId43"/>
    <p:sldId id="430" r:id="rId44"/>
    <p:sldId id="429" r:id="rId45"/>
    <p:sldId id="432" r:id="rId46"/>
    <p:sldId id="433" r:id="rId47"/>
    <p:sldId id="434" r:id="rId48"/>
    <p:sldId id="435" r:id="rId49"/>
    <p:sldId id="410" r:id="rId50"/>
    <p:sldId id="423" r:id="rId51"/>
    <p:sldId id="266" r:id="rId52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23.07.2020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19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23.07.2020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309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23.07.2020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20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23.07.2020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İçerik Yer Tutucusu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0112" cy="51435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23"/>
            <a:ext cx="865600" cy="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5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23.07.2020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85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23.07.2020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2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23.07.2020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27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23.07.2020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68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23.07.2020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48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23.07.2020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19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0617-7F7D-461C-8D8B-9DF4EBDE129B}" type="datetimeFigureOut">
              <a:rPr lang="tr-TR" smtClean="0"/>
              <a:t>23.07.2020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35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0617-7F7D-461C-8D8B-9DF4EBDE129B}" type="datetimeFigureOut">
              <a:rPr lang="tr-TR" smtClean="0"/>
              <a:t>23.07.2020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370E-1881-4DFC-BA77-CD012A566C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6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vid19bilgi.saglik.gov.tr/depo/toplumda-salgin-yonetimi/COVID19-PandemiDonemindeHalkaAcikAlanlarinTemizlikVeDezenfeksiyonu-03052020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83"/>
            <a:ext cx="9124786" cy="5176083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1674"/>
            <a:ext cx="1272852" cy="1272852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-30801" y="1493235"/>
            <a:ext cx="901975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rgbClr val="FF0000"/>
                </a:solidFill>
              </a:rPr>
              <a:t>T.C. MİLLÎ EĞİTİM BAKANLIĞI</a:t>
            </a:r>
          </a:p>
          <a:p>
            <a:r>
              <a:rPr lang="tr-TR" sz="3600" b="1" dirty="0">
                <a:solidFill>
                  <a:srgbClr val="FF0000"/>
                </a:solidFill>
              </a:rPr>
              <a:t>2019-2020 EĞİTİM ÖĞRETİM YILI AÇIK ÖĞRETİM KURUMLARI</a:t>
            </a:r>
          </a:p>
          <a:p>
            <a:r>
              <a:rPr lang="tr-TR" sz="3600" b="1" dirty="0">
                <a:solidFill>
                  <a:srgbClr val="FF0000"/>
                </a:solidFill>
              </a:rPr>
              <a:t>2. DÖNEM SINAVI</a:t>
            </a:r>
          </a:p>
          <a:p>
            <a:r>
              <a:rPr lang="tr-TR" sz="3600" b="1" dirty="0">
                <a:solidFill>
                  <a:srgbClr val="FF0000"/>
                </a:solidFill>
              </a:rPr>
              <a:t>* DİKKAT EDİLECEK HUSUSLAR*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(25-26 Temmuz 2020)</a:t>
            </a:r>
            <a:endParaRPr lang="tr-TR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1- Salon görevlilerine, sınav paketlerinin açılması ve sınav evrakı dönüş zarflarının </a:t>
            </a:r>
            <a:r>
              <a:rPr lang="tr-TR" sz="2000" dirty="0" smtClean="0"/>
              <a:t>kapatılmasının 9 </a:t>
            </a:r>
            <a:r>
              <a:rPr lang="tr-TR" sz="2000" dirty="0"/>
              <a:t>ve 10’uncu sayfada yer alan talimatlara göre yapılacağını duyurur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2- Bina Sınav Komisyonu Başkanı, Bölge Sınav Yürütme Komisyonunun sınavla ilgili </a:t>
            </a:r>
            <a:r>
              <a:rPr lang="tr-TR" sz="2000" dirty="0" smtClean="0"/>
              <a:t>yapacağı toplantıya </a:t>
            </a:r>
            <a:r>
              <a:rPr lang="tr-TR" sz="2000" dirty="0"/>
              <a:t>katılır. Toplantıda görüşülen hususlar ve alınan kararlara göre sınav </a:t>
            </a:r>
            <a:r>
              <a:rPr lang="tr-TR" sz="2000" dirty="0" smtClean="0"/>
              <a:t>planlamasını yapar.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3- 1 (bir) </a:t>
            </a:r>
            <a:r>
              <a:rPr lang="tr-TR" sz="2000" dirty="0" err="1"/>
              <a:t>nolu</a:t>
            </a:r>
            <a:r>
              <a:rPr lang="tr-TR" sz="2000" dirty="0"/>
              <a:t> salon alt kattan başlamak suretiyle sınav salonlarının ve 1 (bir) </a:t>
            </a:r>
            <a:r>
              <a:rPr lang="tr-TR" sz="2000" dirty="0" err="1"/>
              <a:t>nolu</a:t>
            </a:r>
            <a:r>
              <a:rPr lang="tr-TR" sz="2000" dirty="0"/>
              <a:t> sırayı </a:t>
            </a:r>
            <a:r>
              <a:rPr lang="tr-TR" sz="2000" dirty="0" smtClean="0"/>
              <a:t>öğretmen masasının </a:t>
            </a:r>
            <a:r>
              <a:rPr lang="tr-TR" sz="2000" dirty="0"/>
              <a:t>önünden başlatarak S kuralı gereğince kapıya doğru devam eden sınav </a:t>
            </a:r>
            <a:r>
              <a:rPr lang="tr-TR" sz="2000" dirty="0" smtClean="0"/>
              <a:t>sıralarının, sınavdan </a:t>
            </a:r>
            <a:r>
              <a:rPr lang="tr-TR" sz="2000" dirty="0"/>
              <a:t>1 (bir) gün önce hazır duruma gelmesini sağlar</a:t>
            </a:r>
            <a:endParaRPr lang="tr-TR" sz="600" dirty="0"/>
          </a:p>
        </p:txBody>
      </p:sp>
    </p:spTree>
    <p:extLst>
      <p:ext uri="{BB962C8B-B14F-4D97-AF65-F5344CB8AC3E}">
        <p14:creationId xmlns:p14="http://schemas.microsoft.com/office/powerpoint/2010/main" val="24503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4- Salon görevlileri ile sınav başlamadan en az bir saat önce toplantı yaparak, salon </a:t>
            </a:r>
            <a:r>
              <a:rPr lang="tr-TR" sz="2000" dirty="0" smtClean="0"/>
              <a:t>görevlilerine görev </a:t>
            </a:r>
            <a:r>
              <a:rPr lang="tr-TR" sz="2000" dirty="0"/>
              <a:t>ve sorumluluklarını açıklar. Toplantıya katılmayan salon görevlisinin yerine </a:t>
            </a:r>
            <a:r>
              <a:rPr lang="tr-TR" sz="2000" dirty="0" smtClean="0"/>
              <a:t>yedek gözetmenlerden </a:t>
            </a:r>
            <a:r>
              <a:rPr lang="tr-TR" sz="2000" dirty="0"/>
              <a:t>görevlendirme yapar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5- Toplantıya katılmayan ya da görevine geç gelen sınav görevlilerine, görev vermez. </a:t>
            </a:r>
            <a:r>
              <a:rPr lang="tr-TR" sz="2000" dirty="0" smtClean="0"/>
              <a:t>Sınav kurallarına </a:t>
            </a:r>
            <a:r>
              <a:rPr lang="tr-TR" sz="2000" dirty="0"/>
              <a:t>uymayan personeli gerekli durumlarda tutanakla belirleyerek Bölge Sınav </a:t>
            </a:r>
            <a:r>
              <a:rPr lang="tr-TR" sz="2000" dirty="0" smtClean="0"/>
              <a:t>Yürütme Komisyonuna </a:t>
            </a:r>
            <a:r>
              <a:rPr lang="tr-TR" sz="2000" dirty="0"/>
              <a:t>bildirir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6- Sınav günü, sınav evrak kutularını/çantalarını il/ilçe içi sınav kuryesinden tutanakla teslim alır</a:t>
            </a:r>
            <a:r>
              <a:rPr lang="tr-TR" sz="2000" dirty="0" smtClean="0"/>
              <a:t>. Sınavın </a:t>
            </a:r>
            <a:r>
              <a:rPr lang="tr-TR" sz="2000" dirty="0"/>
              <a:t>başlamasına yarım saat kala sınav kutularını açıp içindeki sınav paketlerini </a:t>
            </a:r>
            <a:r>
              <a:rPr lang="tr-TR" sz="2000" dirty="0" smtClean="0"/>
              <a:t>sayarak kontrol </a:t>
            </a:r>
            <a:r>
              <a:rPr lang="tr-TR" sz="2000" dirty="0"/>
              <a:t>eder, sorun varsa Bölge Sınav Yürütme Komisyonunun talimatına göre işlem yapar.</a:t>
            </a:r>
            <a:endParaRPr lang="tr-TR" sz="200" dirty="0"/>
          </a:p>
        </p:txBody>
      </p:sp>
    </p:spTree>
    <p:extLst>
      <p:ext uri="{BB962C8B-B14F-4D97-AF65-F5344CB8AC3E}">
        <p14:creationId xmlns:p14="http://schemas.microsoft.com/office/powerpoint/2010/main" val="29085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900" dirty="0"/>
              <a:t>7- Soru kitapçığı, cevap kâğıdı ve salon yoklama listelerinin bulunduğu sınav evrakı dönüş </a:t>
            </a:r>
            <a:r>
              <a:rPr lang="tr-TR" sz="1900" dirty="0" smtClean="0"/>
              <a:t>zarfını salon </a:t>
            </a:r>
            <a:r>
              <a:rPr lang="tr-TR" sz="1900" dirty="0"/>
              <a:t>başkanına imza karşılığında teslim eder</a:t>
            </a:r>
            <a:r>
              <a:rPr lang="tr-TR" sz="1900" dirty="0" smtClean="0"/>
              <a:t>. </a:t>
            </a:r>
          </a:p>
          <a:p>
            <a:pPr algn="l"/>
            <a:endParaRPr lang="tr-TR" sz="1900" dirty="0"/>
          </a:p>
          <a:p>
            <a:pPr algn="l"/>
            <a:r>
              <a:rPr lang="tr-TR" sz="1900" dirty="0"/>
              <a:t>8- Öğrencileri, geçerli kimlik belgesi ile sınav giriş belgesini kontrol ederek ve güvenlik </a:t>
            </a:r>
            <a:r>
              <a:rPr lang="tr-TR" sz="1900" dirty="0" smtClean="0"/>
              <a:t>görevlileri ile </a:t>
            </a:r>
            <a:r>
              <a:rPr lang="tr-TR" sz="1900" dirty="0"/>
              <a:t>iş birliği içerisinde sınav binasına alır. Geçerli kimlik belgesi ibraz edemeyenleri </a:t>
            </a:r>
            <a:r>
              <a:rPr lang="tr-TR" sz="1900" dirty="0" smtClean="0"/>
              <a:t>sınava almaz. </a:t>
            </a:r>
          </a:p>
          <a:p>
            <a:pPr algn="l"/>
            <a:endParaRPr lang="tr-TR" sz="19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900" b="1" dirty="0" smtClean="0"/>
              <a:t>Sınav </a:t>
            </a:r>
            <a:r>
              <a:rPr lang="tr-TR" sz="1900" b="1" dirty="0"/>
              <a:t>giriş belgesi olmayan öğrencileri, mağdur olmamaları için salon </a:t>
            </a:r>
            <a:r>
              <a:rPr lang="tr-TR" sz="1900" b="1" dirty="0" smtClean="0"/>
              <a:t>yoklama listesinden </a:t>
            </a:r>
            <a:r>
              <a:rPr lang="tr-TR" sz="1900" b="1" dirty="0"/>
              <a:t>kontrol ederek sınavlara alır</a:t>
            </a:r>
            <a:r>
              <a:rPr lang="tr-TR" sz="1900" b="1" dirty="0" smtClean="0"/>
              <a:t>.</a:t>
            </a:r>
          </a:p>
          <a:p>
            <a:pPr algn="l"/>
            <a:endParaRPr lang="tr-TR" sz="1900" dirty="0"/>
          </a:p>
          <a:p>
            <a:pPr algn="l"/>
            <a:r>
              <a:rPr lang="tr-TR" sz="1900" dirty="0"/>
              <a:t>9- Sınav başladıktan sonra ilk 15 dakika içerisinde sınav binasına gelen öğrencilerin </a:t>
            </a:r>
            <a:r>
              <a:rPr lang="tr-TR" sz="1900" dirty="0" smtClean="0"/>
              <a:t>sınava katılmalarını </a:t>
            </a:r>
            <a:r>
              <a:rPr lang="tr-TR" sz="1900" dirty="0"/>
              <a:t>sağlar. Bu öğrencilere ek süre verilmez. İlk 15 dakikadan sonra gelen </a:t>
            </a:r>
            <a:r>
              <a:rPr lang="tr-TR" sz="1900" dirty="0" smtClean="0"/>
              <a:t>öğrencileri sınav </a:t>
            </a:r>
            <a:r>
              <a:rPr lang="tr-TR" sz="1900" dirty="0"/>
              <a:t>binasına almaz. Sınav güvenliğinin sağlanması için ilk 30 dakikadan önce ve son </a:t>
            </a:r>
            <a:r>
              <a:rPr lang="tr-TR" sz="1900" dirty="0" smtClean="0"/>
              <a:t>15 dakika </a:t>
            </a:r>
            <a:r>
              <a:rPr lang="tr-TR" sz="1900" dirty="0"/>
              <a:t>içinde hiçbir öğrenciyi dışarı çıkarmaz.</a:t>
            </a:r>
          </a:p>
        </p:txBody>
      </p:sp>
    </p:spTree>
    <p:extLst>
      <p:ext uri="{BB962C8B-B14F-4D97-AF65-F5344CB8AC3E}">
        <p14:creationId xmlns:p14="http://schemas.microsoft.com/office/powerpoint/2010/main" val="8492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/>
              <a:t>10- Kullanımı doktor raporu ile belirlenen hasta veya engellilere ait cihazlar (işitme cihazı, </a:t>
            </a:r>
            <a:r>
              <a:rPr lang="tr-TR" sz="1800" dirty="0" smtClean="0"/>
              <a:t>insülin pompası</a:t>
            </a:r>
            <a:r>
              <a:rPr lang="tr-TR" sz="1800" dirty="0"/>
              <a:t>, şeker ölçüm cihazı ve benzeri) hariç sınava; çanta, cüzdan, cep telefonu, saat</a:t>
            </a:r>
            <a:r>
              <a:rPr lang="tr-TR" sz="1800" dirty="0" smtClean="0"/>
              <a:t>, kablosuz </a:t>
            </a:r>
            <a:r>
              <a:rPr lang="tr-TR" sz="1800" dirty="0"/>
              <a:t>iletişim sağlayan cihazlar ve kulaklık, kolye, küpe, bilezik, yüzük, broş ve </a:t>
            </a:r>
            <a:r>
              <a:rPr lang="tr-TR" sz="1800" dirty="0" smtClean="0"/>
              <a:t>benzeri eşyalar </a:t>
            </a:r>
            <a:r>
              <a:rPr lang="tr-TR" sz="1800" dirty="0"/>
              <a:t>ile her türlü elektronik ve/veya mekanik cihazlarla, depolama kayıt ve veri </a:t>
            </a:r>
            <a:r>
              <a:rPr lang="tr-TR" sz="1800" dirty="0" smtClean="0"/>
              <a:t>aktarma cihazları</a:t>
            </a:r>
            <a:r>
              <a:rPr lang="tr-TR" sz="1800" dirty="0"/>
              <a:t>, </a:t>
            </a:r>
            <a:r>
              <a:rPr lang="tr-TR" sz="1800" dirty="0" err="1"/>
              <a:t>databank</a:t>
            </a:r>
            <a:r>
              <a:rPr lang="tr-TR" sz="1800" dirty="0"/>
              <a:t> sözlük, hesap makinesi, kâğıt, kitap, defter, not defteri vb. dokümanlar</a:t>
            </a:r>
            <a:r>
              <a:rPr lang="tr-TR" sz="1800" dirty="0" smtClean="0"/>
              <a:t>, pergel</a:t>
            </a:r>
            <a:r>
              <a:rPr lang="tr-TR" sz="1800" dirty="0"/>
              <a:t>, açıölçer, cetvel vb. araçlar, ruhsatlı veya resmî amaçlı olsa bile silah ve silah </a:t>
            </a:r>
            <a:r>
              <a:rPr lang="tr-TR" sz="1800" dirty="0" smtClean="0"/>
              <a:t>yerine geçebilecek </a:t>
            </a:r>
            <a:r>
              <a:rPr lang="tr-TR" sz="1800" dirty="0"/>
              <a:t>nesneler bulunan öğrencileri sınav binasına almaz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11- Sınav süresince, görevliler dışındaki kişilerin binaya girmesine izin vermez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12- Tüm sınav salonlarında sınavın aynı saatte başlamasını ve Açık Öğretim Lisesi, Mesleki </a:t>
            </a:r>
            <a:r>
              <a:rPr lang="tr-TR" sz="1800" dirty="0" smtClean="0"/>
              <a:t>Açık Öğretim </a:t>
            </a:r>
            <a:r>
              <a:rPr lang="tr-TR" sz="1800" dirty="0"/>
              <a:t>Lisesi, Açık Öğretim İmam Hatip Lisesi için 180 dk. Açık Öğretim Ortaokulu için </a:t>
            </a:r>
            <a:r>
              <a:rPr lang="tr-TR" sz="1800" dirty="0" smtClean="0"/>
              <a:t>150 dk</a:t>
            </a:r>
            <a:r>
              <a:rPr lang="tr-TR" sz="1800" dirty="0"/>
              <a:t>. sonunda bitmesini sağlar.</a:t>
            </a:r>
            <a:endParaRPr lang="tr-TR" sz="100" dirty="0"/>
          </a:p>
        </p:txBody>
      </p:sp>
    </p:spTree>
    <p:extLst>
      <p:ext uri="{BB962C8B-B14F-4D97-AF65-F5344CB8AC3E}">
        <p14:creationId xmlns:p14="http://schemas.microsoft.com/office/powerpoint/2010/main" val="36186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900" dirty="0"/>
              <a:t>13- Sınav sırasında gerekmedikçe yedek sınav paketini kesinlikle açmaz ve Bina </a:t>
            </a:r>
            <a:r>
              <a:rPr lang="tr-TR" sz="1900" dirty="0" smtClean="0"/>
              <a:t>Sınav Komisyonunun </a:t>
            </a:r>
            <a:r>
              <a:rPr lang="tr-TR" sz="1900" dirty="0"/>
              <a:t>bulunduğu yerde muhafaza eder</a:t>
            </a:r>
            <a:r>
              <a:rPr lang="tr-TR" sz="1900" dirty="0" smtClean="0"/>
              <a:t>.</a:t>
            </a:r>
          </a:p>
          <a:p>
            <a:pPr algn="l"/>
            <a:endParaRPr lang="tr-TR" sz="1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900" b="1" dirty="0" smtClean="0"/>
              <a:t>Yedek </a:t>
            </a:r>
            <a:r>
              <a:rPr lang="tr-TR" sz="1900" b="1" dirty="0"/>
              <a:t>sınav evrakı hiçbir şekilde fotokopi ile çoğaltılarak kullanılamaz</a:t>
            </a:r>
            <a:r>
              <a:rPr lang="tr-TR" sz="1900" b="1" dirty="0" smtClean="0"/>
              <a:t>.</a:t>
            </a:r>
          </a:p>
          <a:p>
            <a:pPr algn="l"/>
            <a:endParaRPr lang="tr-TR" sz="1900" dirty="0"/>
          </a:p>
          <a:p>
            <a:pPr algn="l"/>
            <a:r>
              <a:rPr lang="tr-TR" sz="1900" dirty="0"/>
              <a:t>14- Öğrenciler yedek salonda sınava alınmışlar ise, cevap kâğıdı üzerinde bulunan </a:t>
            </a:r>
            <a:r>
              <a:rPr lang="tr-TR" sz="1900" b="1" dirty="0" smtClean="0"/>
              <a:t>ADAY BİLGİLERİ</a:t>
            </a:r>
            <a:r>
              <a:rPr lang="tr-TR" sz="1900" b="1" dirty="0"/>
              <a:t>, T.C. KİMLİK NO </a:t>
            </a:r>
            <a:r>
              <a:rPr lang="tr-TR" sz="1900" dirty="0"/>
              <a:t>ve seçtiği derslerin </a:t>
            </a:r>
            <a:r>
              <a:rPr lang="tr-TR" sz="1900" b="1" dirty="0"/>
              <a:t>DERS KODLARI </a:t>
            </a:r>
            <a:r>
              <a:rPr lang="tr-TR" sz="1900" dirty="0"/>
              <a:t>bölümünün sınav </a:t>
            </a:r>
            <a:r>
              <a:rPr lang="tr-TR" sz="1900" dirty="0" smtClean="0"/>
              <a:t>giriş belgesindeki </a:t>
            </a:r>
            <a:r>
              <a:rPr lang="tr-TR" sz="1900" dirty="0"/>
              <a:t>bilgilere göre eksiksiz olarak yazılıp kodlandığının salon görevlileri </a:t>
            </a:r>
            <a:r>
              <a:rPr lang="tr-TR" sz="1900" dirty="0" smtClean="0"/>
              <a:t>tarafından kontrol </a:t>
            </a:r>
            <a:r>
              <a:rPr lang="tr-TR" sz="1900" dirty="0"/>
              <a:t>edileceğini söyler</a:t>
            </a:r>
            <a:r>
              <a:rPr lang="tr-TR" sz="1900" dirty="0" smtClean="0"/>
              <a:t>. </a:t>
            </a:r>
          </a:p>
          <a:p>
            <a:pPr algn="l"/>
            <a:endParaRPr lang="tr-TR" sz="1900" dirty="0"/>
          </a:p>
          <a:p>
            <a:pPr algn="l"/>
            <a:r>
              <a:rPr lang="tr-TR" sz="1900" dirty="0"/>
              <a:t>15- Tek kişilik salonlarda öğrenci sınava gelmedi ise sınav evrakının bulunduğu sınav </a:t>
            </a:r>
            <a:r>
              <a:rPr lang="tr-TR" sz="1900" dirty="0" smtClean="0"/>
              <a:t>paketi açılmayacak</a:t>
            </a:r>
            <a:r>
              <a:rPr lang="tr-TR" sz="1900" dirty="0"/>
              <a:t>, salon görevlilerince tutanak düzenlenecek ve bu tutanak Bina Sınav </a:t>
            </a:r>
            <a:r>
              <a:rPr lang="tr-TR" sz="1900" dirty="0" smtClean="0"/>
              <a:t>Komisyonu tarafından </a:t>
            </a:r>
            <a:r>
              <a:rPr lang="tr-TR" sz="1900" dirty="0"/>
              <a:t>da imzalanacaktır. Bu hususu özellikle tek kişilik salonlarda görevli olan </a:t>
            </a:r>
            <a:r>
              <a:rPr lang="tr-TR" sz="1900" dirty="0" smtClean="0"/>
              <a:t>salon görevlilerine </a:t>
            </a:r>
            <a:r>
              <a:rPr lang="tr-TR" sz="1900" dirty="0"/>
              <a:t>bildirir.</a:t>
            </a:r>
          </a:p>
        </p:txBody>
      </p:sp>
    </p:spTree>
    <p:extLst>
      <p:ext uri="{BB962C8B-B14F-4D97-AF65-F5344CB8AC3E}">
        <p14:creationId xmlns:p14="http://schemas.microsoft.com/office/powerpoint/2010/main" val="10404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900" dirty="0"/>
              <a:t>16- Gerekli durumlarda yedek sınav paketi açılmış ise EK-2’de yer alan Sınav </a:t>
            </a:r>
            <a:r>
              <a:rPr lang="tr-TR" sz="1900" dirty="0" smtClean="0"/>
              <a:t>Öncesi/Sonrası Tutanağını </a:t>
            </a:r>
            <a:r>
              <a:rPr lang="tr-TR" sz="1900" dirty="0"/>
              <a:t>düzenler. Bina bilgileri, yedek sınav evrakının açılış saati, nedeni ve kaç adet </a:t>
            </a:r>
            <a:r>
              <a:rPr lang="tr-TR" sz="1900" dirty="0" smtClean="0"/>
              <a:t>sınav evrakı </a:t>
            </a:r>
            <a:r>
              <a:rPr lang="tr-TR" sz="1900" dirty="0"/>
              <a:t>kullanıldığını açıkça belirtir. Tutanağı, Komisyon olarak imza altına alır ve sınav </a:t>
            </a:r>
            <a:r>
              <a:rPr lang="tr-TR" sz="1900" dirty="0" smtClean="0"/>
              <a:t>evrak kutularına/çantalarına </a:t>
            </a:r>
            <a:r>
              <a:rPr lang="tr-TR" sz="1900" dirty="0"/>
              <a:t>yerleştirir</a:t>
            </a:r>
            <a:r>
              <a:rPr lang="tr-TR" sz="1900" dirty="0" smtClean="0"/>
              <a:t>. </a:t>
            </a:r>
          </a:p>
          <a:p>
            <a:pPr algn="l"/>
            <a:endParaRPr lang="tr-TR" sz="1900" dirty="0"/>
          </a:p>
          <a:p>
            <a:pPr algn="l"/>
            <a:r>
              <a:rPr lang="tr-TR" sz="1900" dirty="0"/>
              <a:t>17- Sınav sırasında, sınavın akışını bozmayacak şekilde salon görevlilerini kontrol eder, </a:t>
            </a:r>
            <a:r>
              <a:rPr lang="tr-TR" sz="1900" dirty="0" smtClean="0"/>
              <a:t>sınavın sorunsuz </a:t>
            </a:r>
            <a:r>
              <a:rPr lang="tr-TR" sz="1900" dirty="0"/>
              <a:t>yapılmasını sağlar</a:t>
            </a:r>
            <a:r>
              <a:rPr lang="tr-TR" sz="1900" dirty="0" smtClean="0"/>
              <a:t>. </a:t>
            </a:r>
          </a:p>
          <a:p>
            <a:pPr algn="l"/>
            <a:endParaRPr lang="tr-TR" sz="1900" dirty="0"/>
          </a:p>
          <a:p>
            <a:pPr algn="l"/>
            <a:r>
              <a:rPr lang="tr-TR" sz="1900" dirty="0"/>
              <a:t>18- Sınavın bitiminden sonra salon başkanları tarafından teslim edilecek; içinde cevap </a:t>
            </a:r>
            <a:r>
              <a:rPr lang="tr-TR" sz="1900" dirty="0" smtClean="0"/>
              <a:t>kâğıtları, salon </a:t>
            </a:r>
            <a:r>
              <a:rPr lang="tr-TR" sz="1900" dirty="0"/>
              <a:t>yoklama listeleri ve diğer evrakın (tutanak gibi) bulunduğu sınav evrakı dönüş </a:t>
            </a:r>
            <a:r>
              <a:rPr lang="tr-TR" sz="1900" dirty="0" smtClean="0"/>
              <a:t>zarfları dışında </a:t>
            </a:r>
            <a:r>
              <a:rPr lang="tr-TR" sz="1900" dirty="0"/>
              <a:t>getirilen soru kitapçıklarını imza karşılığı teslim alır. Soru kitapçıkları, </a:t>
            </a:r>
            <a:r>
              <a:rPr lang="tr-TR" sz="1900" b="1" u="sng" dirty="0"/>
              <a:t>27 </a:t>
            </a:r>
            <a:r>
              <a:rPr lang="tr-TR" sz="1900" b="1" u="sng" dirty="0" smtClean="0"/>
              <a:t>Temmuz 2020 </a:t>
            </a:r>
            <a:r>
              <a:rPr lang="tr-TR" sz="1900" b="1" u="sng" dirty="0"/>
              <a:t>tarihinden itibaren</a:t>
            </a:r>
            <a:r>
              <a:rPr lang="tr-TR" sz="1900" b="1" dirty="0"/>
              <a:t> </a:t>
            </a:r>
            <a:r>
              <a:rPr lang="tr-TR" sz="1900" dirty="0"/>
              <a:t>isteyen öğrencilere dağıtılabilecektir.</a:t>
            </a:r>
          </a:p>
        </p:txBody>
      </p:sp>
    </p:spTree>
    <p:extLst>
      <p:ext uri="{BB962C8B-B14F-4D97-AF65-F5344CB8AC3E}">
        <p14:creationId xmlns:p14="http://schemas.microsoft.com/office/powerpoint/2010/main" val="42353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rgbClr val="FF0000"/>
                </a:solidFill>
              </a:rPr>
              <a:t>Bina </a:t>
            </a:r>
            <a:r>
              <a:rPr lang="tr-TR" sz="3000" b="1" dirty="0">
                <a:solidFill>
                  <a:srgbClr val="FF0000"/>
                </a:solidFill>
              </a:rPr>
              <a:t>Sınav Komisyonunun Yapacağı </a:t>
            </a:r>
            <a:r>
              <a:rPr lang="tr-TR" sz="3000" b="1" dirty="0" smtClean="0">
                <a:solidFill>
                  <a:srgbClr val="FF0000"/>
                </a:solidFill>
              </a:rPr>
              <a:t>İşlemler</a:t>
            </a:r>
            <a:endParaRPr lang="tr-TR" sz="30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900" b="1" dirty="0"/>
              <a:t>19- Salon görevlilerine, sınav evrakı dönüş zarflarının sınav salonundan dışarı </a:t>
            </a:r>
            <a:r>
              <a:rPr lang="tr-TR" sz="1900" b="1" dirty="0" smtClean="0"/>
              <a:t>çıkarılmadan kapatılması </a:t>
            </a:r>
            <a:r>
              <a:rPr lang="tr-TR" sz="1900" b="1" dirty="0"/>
              <a:t>gerektiğini duyurur</a:t>
            </a:r>
            <a:r>
              <a:rPr lang="tr-TR" sz="1900" b="1" dirty="0" smtClean="0"/>
              <a:t>. </a:t>
            </a:r>
          </a:p>
          <a:p>
            <a:pPr algn="l"/>
            <a:endParaRPr lang="tr-TR" sz="1900" dirty="0"/>
          </a:p>
          <a:p>
            <a:pPr algn="l"/>
            <a:r>
              <a:rPr lang="tr-TR" sz="1900" dirty="0"/>
              <a:t>20- Sınav güvenliği ya da sınav evrakı/kutu/paket/dönüş zarfı ve benzeri konular </a:t>
            </a:r>
            <a:r>
              <a:rPr lang="tr-TR" sz="1900" dirty="0" smtClean="0"/>
              <a:t>hakkında hazırlanması </a:t>
            </a:r>
            <a:r>
              <a:rPr lang="tr-TR" sz="1900" dirty="0"/>
              <a:t>gereken tutanaklar için EK-2’de yer alan Sınav Öncesi/Sınav Sonrası </a:t>
            </a:r>
            <a:r>
              <a:rPr lang="tr-TR" sz="1900" dirty="0" smtClean="0"/>
              <a:t>Tutanağının kullanılmasını </a:t>
            </a:r>
            <a:r>
              <a:rPr lang="tr-TR" sz="1900" dirty="0"/>
              <a:t>sağlar</a:t>
            </a:r>
            <a:r>
              <a:rPr lang="tr-TR" sz="1900" dirty="0" smtClean="0"/>
              <a:t>.</a:t>
            </a:r>
          </a:p>
          <a:p>
            <a:pPr algn="l"/>
            <a:endParaRPr lang="tr-TR" sz="1900" dirty="0"/>
          </a:p>
          <a:p>
            <a:pPr algn="l"/>
            <a:r>
              <a:rPr lang="tr-TR" sz="1900" dirty="0"/>
              <a:t>21- Sınav sonunda düzenlenen ve onaylanan sınav evrakı teslim tutanağının, sınav </a:t>
            </a:r>
            <a:r>
              <a:rPr lang="tr-TR" sz="1900" dirty="0" smtClean="0"/>
              <a:t>kutusuna konulmasını </a:t>
            </a:r>
            <a:r>
              <a:rPr lang="tr-TR" sz="1900" dirty="0"/>
              <a:t>sağlar. Kapatılan sınav kutusu hiçbir sebeple tekrar açılamaz. Sınav evrakı </a:t>
            </a:r>
            <a:r>
              <a:rPr lang="tr-TR" sz="1900" dirty="0" smtClean="0"/>
              <a:t>dönüş zarflarını </a:t>
            </a:r>
            <a:r>
              <a:rPr lang="tr-TR" sz="1900" dirty="0"/>
              <a:t>ve diğer sınav evrakını, sınav kutularına koyarak güvenlik kilidi ile kilitleyip il/ilçe </a:t>
            </a:r>
            <a:r>
              <a:rPr lang="tr-TR" sz="1900" dirty="0" smtClean="0"/>
              <a:t>içi sınav </a:t>
            </a:r>
            <a:r>
              <a:rPr lang="tr-TR" sz="1900" dirty="0"/>
              <a:t>evrakı nakil görevlisine teslim eder</a:t>
            </a:r>
            <a:r>
              <a:rPr lang="tr-TR" sz="1900" dirty="0" smtClean="0"/>
              <a:t>. </a:t>
            </a:r>
          </a:p>
          <a:p>
            <a:pPr algn="l"/>
            <a:endParaRPr lang="tr-TR" sz="1900" dirty="0"/>
          </a:p>
          <a:p>
            <a:pPr algn="l"/>
            <a:r>
              <a:rPr lang="tr-TR" sz="1900" dirty="0"/>
              <a:t>22- Bölge sınav yürütme komisyonunun vereceği diğer görevleri yapar.</a:t>
            </a:r>
          </a:p>
        </p:txBody>
      </p:sp>
    </p:spTree>
    <p:extLst>
      <p:ext uri="{BB962C8B-B14F-4D97-AF65-F5344CB8AC3E}">
        <p14:creationId xmlns:p14="http://schemas.microsoft.com/office/powerpoint/2010/main" val="39480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83"/>
            <a:ext cx="9124786" cy="5176083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1674"/>
            <a:ext cx="1272852" cy="1272852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-30801" y="1493235"/>
            <a:ext cx="901975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</a:rPr>
              <a:t>SALON GÖREVLİLERİNİN YAPACAĞI İŞLEMLER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GÖREVLİLERİNİN YAPACAĞI İŞLEMLER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59" y="1203598"/>
            <a:ext cx="8288639" cy="583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/>
              <a:t>1- Sınav başlamadan en geç 1 (bir) saat önce sınav yerinde hazır bulunur ve sınav öncesi bina </a:t>
            </a:r>
            <a:r>
              <a:rPr lang="tr-TR" sz="1800" dirty="0" smtClean="0"/>
              <a:t>sınav komisyon </a:t>
            </a:r>
            <a:r>
              <a:rPr lang="tr-TR" sz="1800" dirty="0"/>
              <a:t>başkanı tarafından yapılacak toplantıya katılır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2- Salon başkanı görevli olduğu salona ait sınav paketini tutanakla teslim alır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3- Gözetmen, görevli olduğu salona giderek öğrencileri karşılar. Geçerli kimlik belgesi (15 </a:t>
            </a:r>
            <a:r>
              <a:rPr lang="tr-TR" sz="1800" dirty="0" smtClean="0"/>
              <a:t>yaşını dolduran </a:t>
            </a:r>
            <a:r>
              <a:rPr lang="tr-TR" sz="1800" dirty="0"/>
              <a:t>öğrencilerde fotoğraflı olmak şartıyla T.C. kimlik numaralı nüfus cüzdanı/T.C. </a:t>
            </a:r>
            <a:r>
              <a:rPr lang="tr-TR" sz="1800" dirty="0" smtClean="0"/>
              <a:t>Kimlik kartı</a:t>
            </a:r>
            <a:r>
              <a:rPr lang="tr-TR" sz="1800" dirty="0"/>
              <a:t>, geçerlilik süresi devam eden pasaport veya sürücü belgesi) ve sınav giriş belgelerini, </a:t>
            </a:r>
            <a:r>
              <a:rPr lang="tr-TR" sz="1800" dirty="0" smtClean="0"/>
              <a:t>salon girişlerinde </a:t>
            </a:r>
            <a:r>
              <a:rPr lang="tr-TR" sz="1800" dirty="0"/>
              <a:t>bulunan </a:t>
            </a:r>
            <a:r>
              <a:rPr lang="tr-TR" sz="1800" b="1" u="sng" dirty="0"/>
              <a:t>salon aday yoklama </a:t>
            </a:r>
            <a:r>
              <a:rPr lang="tr-TR" sz="1800" dirty="0"/>
              <a:t>listesi ile karşılaştırarak, öğrencileri salona alır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4- Tek kişilik salonlarda, öğrencinin sınava gelmemesi durumunda sınav paketi açılmaz ve </a:t>
            </a:r>
            <a:r>
              <a:rPr lang="tr-TR" sz="1800" dirty="0" smtClean="0"/>
              <a:t>tutanak düzenlenir</a:t>
            </a:r>
            <a:r>
              <a:rPr lang="tr-TR" sz="1800" dirty="0"/>
              <a:t>. Düzenlenecek tutanak, Bina Sınav Komisyonu tarafından da imzalanır.</a:t>
            </a:r>
            <a:endParaRPr lang="tr-TR" sz="900" dirty="0" smtClean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76164" y="473266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Sınav </a:t>
            </a:r>
            <a:r>
              <a:rPr lang="tr-TR" sz="2800" b="1" dirty="0">
                <a:solidFill>
                  <a:schemeClr val="accent2"/>
                </a:solidFill>
              </a:rPr>
              <a:t>Başlamadan </a:t>
            </a:r>
            <a:r>
              <a:rPr lang="tr-TR" sz="2800" b="1" dirty="0" smtClean="0">
                <a:solidFill>
                  <a:schemeClr val="accent2"/>
                </a:solidFill>
              </a:rPr>
              <a:t>Önce;</a:t>
            </a:r>
            <a:endParaRPr lang="tr-TR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GÖREVLİLERİNİN YAPACAĞI İŞLEMLER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1131590"/>
            <a:ext cx="8288639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5- Salon aday yoklama listesinde belirtilen öğrencileri; adı, soyadı, salon ve sıra </a:t>
            </a:r>
            <a:r>
              <a:rPr lang="tr-TR" sz="2000" dirty="0" smtClean="0"/>
              <a:t>numarasını kontrol </a:t>
            </a:r>
            <a:r>
              <a:rPr lang="tr-TR" sz="2000" dirty="0"/>
              <a:t>ederek oturacakları sıraya yönlendirir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6- Öğrenci, sınav giriş belgesinde belirtilen sıra numarasına oturur, salon başkanı </a:t>
            </a:r>
            <a:r>
              <a:rPr lang="tr-TR" sz="2000" dirty="0" smtClean="0"/>
              <a:t>gerektiğinde öğrencinin </a:t>
            </a:r>
            <a:r>
              <a:rPr lang="tr-TR" sz="2000" dirty="0"/>
              <a:t>yerini değiştirebilir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7- Sınavın başlama ve bitiş saatlerini tahtaya yazar ve öğrencilere ilk 30 dakika ve son 15 </a:t>
            </a:r>
            <a:r>
              <a:rPr lang="tr-TR" sz="2000" dirty="0" smtClean="0"/>
              <a:t>dakika bitmeden </a:t>
            </a:r>
            <a:r>
              <a:rPr lang="tr-TR" sz="2000" dirty="0"/>
              <a:t>sınav salonundan çıkamayacaklarını duyurur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8- Sınav paketinden çıkan soru kitapçığı ve cevap kâğıtlarının kontrolünü yapar, eksik veya </a:t>
            </a:r>
            <a:r>
              <a:rPr lang="tr-TR" sz="2000" dirty="0" smtClean="0"/>
              <a:t>fazla olması </a:t>
            </a:r>
            <a:r>
              <a:rPr lang="tr-TR" sz="2000" dirty="0"/>
              <a:t>halinde tutanak düzenler.</a:t>
            </a:r>
            <a:endParaRPr lang="tr-TR" sz="1050" dirty="0" smtClean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76164" y="473266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A</a:t>
            </a:r>
            <a:r>
              <a:rPr lang="tr-TR" sz="2800" b="1" dirty="0">
                <a:solidFill>
                  <a:schemeClr val="accent2"/>
                </a:solidFill>
              </a:rPr>
              <a:t>) Sınav Başlamadan </a:t>
            </a:r>
            <a:r>
              <a:rPr lang="tr-TR" sz="2800" b="1" dirty="0" smtClean="0">
                <a:solidFill>
                  <a:schemeClr val="accent2"/>
                </a:solidFill>
              </a:rPr>
              <a:t>Önce:</a:t>
            </a:r>
            <a:endParaRPr lang="tr-TR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</a:rPr>
              <a:t>SINAV BİLGİLERİ</a:t>
            </a:r>
            <a:endParaRPr lang="tr-T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539552" y="987574"/>
            <a:ext cx="8288639" cy="3915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solidFill>
                  <a:srgbClr val="FF0000"/>
                </a:solidFill>
              </a:rPr>
              <a:t>AÇIK ÖĞRETİM LİSESİ, MESLEKİ AÇIK ÖĞRETİM LİSESİ, AÇIK </a:t>
            </a:r>
            <a:r>
              <a:rPr lang="tr-TR" sz="3200" b="1" dirty="0" smtClean="0">
                <a:solidFill>
                  <a:srgbClr val="FF0000"/>
                </a:solidFill>
              </a:rPr>
              <a:t>ÖĞRETİM İMAM </a:t>
            </a:r>
            <a:r>
              <a:rPr lang="tr-TR" sz="3200" b="1" dirty="0">
                <a:solidFill>
                  <a:srgbClr val="FF0000"/>
                </a:solidFill>
              </a:rPr>
              <a:t>HATİP </a:t>
            </a:r>
            <a:r>
              <a:rPr lang="tr-TR" sz="3200" b="1" dirty="0" smtClean="0">
                <a:solidFill>
                  <a:srgbClr val="FF0000"/>
                </a:solidFill>
              </a:rPr>
              <a:t>LİSESİ</a:t>
            </a:r>
          </a:p>
          <a:p>
            <a:endParaRPr lang="tr-TR" sz="18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tr-TR" sz="2400" dirty="0" smtClean="0"/>
              <a:t>Oturum</a:t>
            </a:r>
            <a:r>
              <a:rPr lang="tr-TR" sz="2400" dirty="0"/>
              <a:t>: 25 Temmuz 2020 Cumartesi günü – saat 09.30 </a:t>
            </a:r>
            <a:endParaRPr lang="tr-TR" sz="2400" dirty="0" smtClean="0"/>
          </a:p>
          <a:p>
            <a:r>
              <a:rPr lang="tr-TR" sz="2400" dirty="0" smtClean="0"/>
              <a:t>(</a:t>
            </a:r>
            <a:r>
              <a:rPr lang="tr-TR" sz="2400" dirty="0"/>
              <a:t>180 dakika-en fazla 8 ders</a:t>
            </a:r>
            <a:r>
              <a:rPr lang="tr-TR" sz="2400" dirty="0" smtClean="0"/>
              <a:t>)</a:t>
            </a:r>
          </a:p>
          <a:p>
            <a:endParaRPr lang="tr-TR" sz="2400" dirty="0"/>
          </a:p>
          <a:p>
            <a:r>
              <a:rPr lang="tr-TR" sz="2400" dirty="0"/>
              <a:t>2. Oturum: 25 Temmuz 2020 Cumartesi günü - saat 14.00 </a:t>
            </a:r>
            <a:endParaRPr lang="tr-TR" sz="2400" dirty="0" smtClean="0"/>
          </a:p>
          <a:p>
            <a:r>
              <a:rPr lang="tr-TR" sz="2400" dirty="0" smtClean="0"/>
              <a:t>(</a:t>
            </a:r>
            <a:r>
              <a:rPr lang="tr-TR" sz="2400" dirty="0"/>
              <a:t>180 dakika-en fazla 8 ders</a:t>
            </a:r>
            <a:r>
              <a:rPr lang="tr-TR" sz="2400" dirty="0" smtClean="0"/>
              <a:t>)</a:t>
            </a:r>
          </a:p>
          <a:p>
            <a:endParaRPr lang="tr-TR" sz="2400" dirty="0"/>
          </a:p>
          <a:p>
            <a:r>
              <a:rPr lang="tr-TR" sz="2400" dirty="0"/>
              <a:t>3. Oturum: 26 Temmuz 2020 Pazar günü - saat 09.30 </a:t>
            </a:r>
            <a:endParaRPr lang="tr-TR" sz="2400" dirty="0" smtClean="0"/>
          </a:p>
          <a:p>
            <a:r>
              <a:rPr lang="tr-TR" sz="2400" dirty="0" smtClean="0"/>
              <a:t>(</a:t>
            </a:r>
            <a:r>
              <a:rPr lang="tr-TR" sz="2400" dirty="0"/>
              <a:t>180 dakika-en fazla 8 ders)</a:t>
            </a:r>
            <a:endParaRPr lang="tr-TR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II. Salon Görevlilerinin Yapacağı ve Dikkat Edeceği İşlemler 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59" y="915566"/>
            <a:ext cx="8288639" cy="40118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800" b="1" dirty="0"/>
              <a:t>9- Salon aday yoklama listesinde yazılı sıraya göre yerleştirilen öğrencilere, isimlerine </a:t>
            </a:r>
            <a:r>
              <a:rPr lang="tr-TR" sz="1800" b="1" dirty="0" smtClean="0"/>
              <a:t>ve T.C</a:t>
            </a:r>
            <a:r>
              <a:rPr lang="tr-TR" sz="1800" b="1" dirty="0"/>
              <a:t>. kimlik numaralarına göre basılmış olan cevap kâğıtlarını dağıtır, öğrencinin </a:t>
            </a:r>
            <a:r>
              <a:rPr lang="tr-TR" sz="1800" b="1" dirty="0" smtClean="0"/>
              <a:t>kendine ait </a:t>
            </a:r>
            <a:r>
              <a:rPr lang="tr-TR" sz="1800" b="1" dirty="0"/>
              <a:t>cevap kâğıdında yer alan bilgilerini kontrol ettirir ve cevap kâğıdında yer alan </a:t>
            </a:r>
            <a:r>
              <a:rPr lang="tr-TR" sz="1800" b="1" dirty="0" smtClean="0"/>
              <a:t>imza bölümünü </a:t>
            </a:r>
            <a:r>
              <a:rPr lang="tr-TR" sz="1800" b="1" dirty="0"/>
              <a:t>kurşun kalem ile imzalatır</a:t>
            </a:r>
            <a:r>
              <a:rPr lang="tr-TR" sz="1800" b="1" dirty="0" smtClean="0"/>
              <a:t>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10- Öğrenci, cevap kâğıdında yazılı olan T.C. kimlik numarası, aday bilgileri ve seçtiği </a:t>
            </a:r>
            <a:r>
              <a:rPr lang="tr-TR" sz="1800" dirty="0" smtClean="0"/>
              <a:t>derslerin kodlarını </a:t>
            </a:r>
            <a:r>
              <a:rPr lang="tr-TR" sz="1800" dirty="0"/>
              <a:t>kontrol eder, hata varsa sınav görevlilerine bildirir, salon görevlileri konuyla </a:t>
            </a:r>
            <a:r>
              <a:rPr lang="tr-TR" sz="1800" dirty="0" smtClean="0"/>
              <a:t>ilgili tutanak </a:t>
            </a:r>
            <a:r>
              <a:rPr lang="tr-TR" sz="1800" dirty="0"/>
              <a:t>düzenler ve tutanağın bir örneğini sınav evrakı dönüş zarfına yerleştirir</a:t>
            </a:r>
            <a:r>
              <a:rPr lang="tr-TR" sz="1800" dirty="0" smtClean="0"/>
              <a:t>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11- Öğrencinin adına düzenlenmiş cevap kâğıdı bulunmuyorsa veya kullanılamayacak </a:t>
            </a:r>
            <a:r>
              <a:rPr lang="tr-TR" sz="1800" dirty="0" smtClean="0"/>
              <a:t>durumdaysa bu </a:t>
            </a:r>
            <a:r>
              <a:rPr lang="tr-TR" sz="1800" dirty="0"/>
              <a:t>durumu bina sınav komisyonuna bildirir ve yedek sınav cevap kâğıdı alır. Öğrenci, </a:t>
            </a:r>
            <a:r>
              <a:rPr lang="tr-TR" sz="1800" dirty="0" smtClean="0"/>
              <a:t>yedek sınav </a:t>
            </a:r>
            <a:r>
              <a:rPr lang="tr-TR" sz="1800" dirty="0"/>
              <a:t>cevap kâğıdına aday bilgileri, T.C. kimlik numarası ve ders kodlarını (salon </a:t>
            </a:r>
            <a:r>
              <a:rPr lang="tr-TR" sz="1800" dirty="0" smtClean="0"/>
              <a:t>başkanının açıklamalarına </a:t>
            </a:r>
            <a:r>
              <a:rPr lang="tr-TR" sz="1800" dirty="0"/>
              <a:t>göre) yazar ve kodlar.</a:t>
            </a:r>
            <a:endParaRPr lang="tr-TR" sz="900" dirty="0" smtClean="0"/>
          </a:p>
        </p:txBody>
      </p:sp>
    </p:spTree>
    <p:extLst>
      <p:ext uri="{BB962C8B-B14F-4D97-AF65-F5344CB8AC3E}">
        <p14:creationId xmlns:p14="http://schemas.microsoft.com/office/powerpoint/2010/main" val="37394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II. Salon Görevlilerinin Yapacağı ve Dikkat Edeceği İşlemler 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59" y="915566"/>
            <a:ext cx="8288639" cy="8352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/>
              <a:t>12- Öğrencilere, soru kitapçığı ve cevap kâğıdı üzerinde yapacakları yazma/kodlama işlemleri </a:t>
            </a:r>
            <a:r>
              <a:rPr lang="tr-TR" sz="1800" dirty="0" smtClean="0"/>
              <a:t>için koyu </a:t>
            </a:r>
            <a:r>
              <a:rPr lang="tr-TR" sz="1800" dirty="0"/>
              <a:t>siyah ve yumuşak uçlu kurşun kalem ile silme işlemleri için leke bırakmayan </a:t>
            </a:r>
            <a:r>
              <a:rPr lang="tr-TR" sz="1800" dirty="0" smtClean="0"/>
              <a:t>yumuşak silgi </a:t>
            </a:r>
            <a:r>
              <a:rPr lang="tr-TR" sz="1800" dirty="0"/>
              <a:t>kullanmalarını hatırlatır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13- Öğrencilere</a:t>
            </a:r>
            <a:r>
              <a:rPr lang="tr-TR" sz="1800" dirty="0" smtClean="0"/>
              <a:t>; </a:t>
            </a:r>
            <a:r>
              <a:rPr lang="tr-TR" sz="1800" dirty="0"/>
              <a:t> </a:t>
            </a:r>
            <a:endParaRPr lang="tr-TR" sz="1800" dirty="0" smtClean="0"/>
          </a:p>
          <a:p>
            <a:pPr algn="l"/>
            <a:endParaRPr lang="tr-TR" sz="1800" dirty="0"/>
          </a:p>
          <a:p>
            <a:pPr marL="342900" indent="-342900" algn="l">
              <a:buFont typeface="+mj-lt"/>
              <a:buAutoNum type="alphaLcParenR"/>
            </a:pPr>
            <a:r>
              <a:rPr lang="tr-TR" sz="1800" dirty="0" smtClean="0"/>
              <a:t>Cevap </a:t>
            </a:r>
            <a:r>
              <a:rPr lang="tr-TR" sz="1800" dirty="0"/>
              <a:t>kâğıdında bulunan “Ders kodları Üzerinde İşaretleme Yapmayınız” kısmına </a:t>
            </a:r>
            <a:r>
              <a:rPr lang="tr-TR" sz="1800" dirty="0" smtClean="0"/>
              <a:t>hiçbir şekilde </a:t>
            </a:r>
            <a:r>
              <a:rPr lang="tr-TR" sz="1800" dirty="0"/>
              <a:t>işaretleme yapılmayacağını</a:t>
            </a:r>
            <a:r>
              <a:rPr lang="tr-TR" sz="1800" dirty="0" smtClean="0"/>
              <a:t>,</a:t>
            </a:r>
          </a:p>
          <a:p>
            <a:pPr marL="342900" indent="-342900" algn="l">
              <a:buFont typeface="+mj-lt"/>
              <a:buAutoNum type="alphaLcParenR"/>
            </a:pPr>
            <a:endParaRPr lang="tr-TR" sz="1800" dirty="0"/>
          </a:p>
          <a:p>
            <a:pPr marL="342900" indent="-342900" algn="l">
              <a:buFont typeface="+mj-lt"/>
              <a:buAutoNum type="alphaLcParenR"/>
            </a:pPr>
            <a:r>
              <a:rPr lang="tr-TR" sz="1800" dirty="0" smtClean="0"/>
              <a:t>Cevaplarını</a:t>
            </a:r>
            <a:r>
              <a:rPr lang="tr-TR" sz="1800" dirty="0"/>
              <a:t>, cevap kâğıdında belirtilen örnek kodlamada olduğu gibi, yuvarlağın </a:t>
            </a:r>
            <a:r>
              <a:rPr lang="tr-TR" sz="1800" dirty="0" smtClean="0"/>
              <a:t>dışına taşırmadan </a:t>
            </a:r>
            <a:r>
              <a:rPr lang="tr-TR" sz="1800" dirty="0"/>
              <a:t>cevap kâğıdında ilgili seçeneği bularak kodlayacaklarını</a:t>
            </a:r>
            <a:r>
              <a:rPr lang="tr-TR" sz="1800" dirty="0" smtClean="0"/>
              <a:t>,</a:t>
            </a:r>
          </a:p>
          <a:p>
            <a:pPr marL="342900" indent="-342900" algn="l">
              <a:buFont typeface="+mj-lt"/>
              <a:buAutoNum type="alphaLcParenR"/>
            </a:pPr>
            <a:endParaRPr lang="tr-TR" sz="1800" dirty="0"/>
          </a:p>
          <a:p>
            <a:pPr marL="342900" indent="-342900" algn="l">
              <a:buFont typeface="+mj-lt"/>
              <a:buAutoNum type="alphaLcParenR"/>
            </a:pPr>
            <a:r>
              <a:rPr lang="tr-TR" sz="1800" dirty="0" smtClean="0"/>
              <a:t>Cevap </a:t>
            </a:r>
            <a:r>
              <a:rPr lang="tr-TR" sz="1800" dirty="0"/>
              <a:t>kâğıdına işaretlenmeyen cevapların değerlendirmeye </a:t>
            </a:r>
            <a:r>
              <a:rPr lang="tr-TR" sz="1800" dirty="0" smtClean="0"/>
              <a:t>alınmayacağını söyler </a:t>
            </a:r>
            <a:r>
              <a:rPr lang="tr-TR" sz="1800" dirty="0"/>
              <a:t>ve gerekli kontrolü yapar.</a:t>
            </a:r>
            <a:endParaRPr lang="tr-TR" sz="100" dirty="0" smtClean="0"/>
          </a:p>
        </p:txBody>
      </p:sp>
    </p:spTree>
    <p:extLst>
      <p:ext uri="{BB962C8B-B14F-4D97-AF65-F5344CB8AC3E}">
        <p14:creationId xmlns:p14="http://schemas.microsoft.com/office/powerpoint/2010/main" val="6736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II. Salon Görevlilerinin Yapacağı ve Dikkat Edeceği İşlemler </a:t>
            </a:r>
            <a:endParaRPr lang="tr-TR" sz="3600" dirty="0">
              <a:solidFill>
                <a:srgbClr val="0070C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59" y="915566"/>
            <a:ext cx="8288639" cy="4227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14- </a:t>
            </a:r>
            <a:r>
              <a:rPr lang="tr-TR" sz="2000" dirty="0"/>
              <a:t>Öğrencilere soru kitapçıklarını kontrol etmelerini söyler ve eksik sayfa ya da baskı hatası </a:t>
            </a:r>
            <a:r>
              <a:rPr lang="tr-TR" sz="2000" dirty="0" smtClean="0"/>
              <a:t>tespit edilen </a:t>
            </a:r>
            <a:r>
              <a:rPr lang="tr-TR" sz="2000" dirty="0"/>
              <a:t>kitapçığın değiştirilmesini sağlar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15- Sınava başlamadan önce soru kitapçıklarının açılamayacağını duyurur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16- Öğrencilerin, sorulara verdiği cevapları almaları yasaktır. Bu kurala uymayanların </a:t>
            </a:r>
            <a:r>
              <a:rPr lang="tr-TR" sz="2000" dirty="0" smtClean="0"/>
              <a:t>sınavının geçersiz </a:t>
            </a:r>
            <a:r>
              <a:rPr lang="tr-TR" sz="2000" dirty="0"/>
              <a:t>sayılacağını duyurur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17- Öğrencilere, geçerli kimlik belgelerini sınav süresince masalarının üzerinde </a:t>
            </a:r>
            <a:r>
              <a:rPr lang="tr-TR" sz="2000" dirty="0" smtClean="0"/>
              <a:t>bulundurmalarını gerektiğini </a:t>
            </a:r>
            <a:r>
              <a:rPr lang="tr-TR" sz="2000" dirty="0"/>
              <a:t>bildirir.</a:t>
            </a:r>
            <a:endParaRPr lang="tr-TR" sz="100" dirty="0" smtClean="0"/>
          </a:p>
        </p:txBody>
      </p:sp>
    </p:spTree>
    <p:extLst>
      <p:ext uri="{BB962C8B-B14F-4D97-AF65-F5344CB8AC3E}">
        <p14:creationId xmlns:p14="http://schemas.microsoft.com/office/powerpoint/2010/main" val="25336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</a:rPr>
              <a:t>B) Sınav Süresince;</a:t>
            </a:r>
            <a:endParaRPr lang="tr-TR" sz="3600" dirty="0">
              <a:solidFill>
                <a:srgbClr val="00B05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987574"/>
            <a:ext cx="8288639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1- Sınav başladığı </a:t>
            </a:r>
            <a:r>
              <a:rPr lang="tr-TR" sz="2000" dirty="0" smtClean="0"/>
              <a:t>andan </a:t>
            </a:r>
            <a:r>
              <a:rPr lang="tr-TR" sz="2000" dirty="0"/>
              <a:t>itibaren ilk 15 dakika içerisinde sınav binasına gelen ve sınava </a:t>
            </a:r>
            <a:r>
              <a:rPr lang="tr-TR" sz="2000" dirty="0" smtClean="0"/>
              <a:t>girmesi bina </a:t>
            </a:r>
            <a:r>
              <a:rPr lang="tr-TR" sz="2000" dirty="0"/>
              <a:t>sınav komisyonunca uygun görülen öğrencileri sınava alır ve bu öğrencilere ek </a:t>
            </a:r>
            <a:r>
              <a:rPr lang="tr-TR" sz="2000" dirty="0" smtClean="0"/>
              <a:t>süre vermez</a:t>
            </a:r>
            <a:r>
              <a:rPr lang="tr-TR" sz="2000" dirty="0"/>
              <a:t>. Sınav güvenliğinin sağlanması için öğrencileri, ilk 30 dakika ve son 15 dakika </a:t>
            </a:r>
            <a:r>
              <a:rPr lang="tr-TR" sz="2000" dirty="0" smtClean="0"/>
              <a:t>sınav salonundan </a:t>
            </a:r>
            <a:r>
              <a:rPr lang="tr-TR" sz="2000" dirty="0"/>
              <a:t>çıkarmaz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2- Sınav sırasında yanında cep telefonu, telsiz, radyo, bilgisayar, kamera ve benzeri </a:t>
            </a:r>
            <a:r>
              <a:rPr lang="tr-TR" sz="2000" dirty="0" smtClean="0"/>
              <a:t>iletişim araçları </a:t>
            </a:r>
            <a:r>
              <a:rPr lang="tr-TR" sz="2000" dirty="0"/>
              <a:t>ile depolama, kayıt ve veri aktarma cihazları, </a:t>
            </a:r>
            <a:r>
              <a:rPr lang="tr-TR" sz="2000" dirty="0" err="1"/>
              <a:t>databank</a:t>
            </a:r>
            <a:r>
              <a:rPr lang="tr-TR" sz="2000" dirty="0"/>
              <a:t> sözlük, hesap cetveli </a:t>
            </a:r>
            <a:r>
              <a:rPr lang="tr-TR" sz="2000" dirty="0" smtClean="0"/>
              <a:t>veya makinesi</a:t>
            </a:r>
            <a:r>
              <a:rPr lang="tr-TR" sz="2000" dirty="0"/>
              <a:t>, çağrı cihazı, kâğıt, kitap, defter, not defteri vb. dokümanlar, pergel, açıölçer, </a:t>
            </a:r>
            <a:r>
              <a:rPr lang="tr-TR" sz="2000" dirty="0" smtClean="0"/>
              <a:t>cetvel vb</a:t>
            </a:r>
            <a:r>
              <a:rPr lang="tr-TR" sz="2000" dirty="0"/>
              <a:t>. araçlar, her türlü kesici ve delici alet, ruhsatlı veya resmî amaçlı olsa bile silah ve silah </a:t>
            </a:r>
            <a:r>
              <a:rPr lang="tr-TR" sz="2000" dirty="0" smtClean="0"/>
              <a:t>yerine geçebilecek </a:t>
            </a:r>
            <a:r>
              <a:rPr lang="tr-TR" sz="2000" dirty="0"/>
              <a:t>nesneler ile sınav giriş belgesinde yazılı olan ve sınav salonuna </a:t>
            </a:r>
            <a:r>
              <a:rPr lang="tr-TR" sz="2000" dirty="0" smtClean="0"/>
              <a:t>getirilmesi yasaklanmış </a:t>
            </a:r>
            <a:r>
              <a:rPr lang="tr-TR" sz="2000" dirty="0"/>
              <a:t>eşyayı yanında bulunduran veya kullananların sınavının iptali için tutanak (EK-3</a:t>
            </a:r>
            <a:r>
              <a:rPr lang="tr-TR" sz="2000" dirty="0" smtClean="0"/>
              <a:t>) düzenler</a:t>
            </a:r>
            <a:r>
              <a:rPr lang="tr-TR" sz="2000" dirty="0"/>
              <a:t>.</a:t>
            </a:r>
            <a:endParaRPr lang="tr-TR" sz="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</a:rPr>
              <a:t>B) Sınav Süresince;</a:t>
            </a:r>
            <a:endParaRPr lang="tr-TR" sz="3600" dirty="0">
              <a:solidFill>
                <a:srgbClr val="00B05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699542"/>
            <a:ext cx="8288639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3- Salon görevlileri, sınav başladığında salona gelmeyen öğrencilerin cevap kâğıdını sıra </a:t>
            </a:r>
            <a:r>
              <a:rPr lang="tr-TR" sz="2000" dirty="0" smtClean="0"/>
              <a:t>üzerine bırakmaz</a:t>
            </a:r>
            <a:r>
              <a:rPr lang="tr-TR" sz="2000" dirty="0"/>
              <a:t>, </a:t>
            </a:r>
            <a:r>
              <a:rPr lang="tr-TR" sz="2000" b="1" u="sng" dirty="0"/>
              <a:t>sınav başladıktan sonra 15 dakika içinde salona gelmeyen öğrenciler</a:t>
            </a:r>
            <a:r>
              <a:rPr lang="tr-TR" sz="2000" dirty="0"/>
              <a:t> için Salon </a:t>
            </a:r>
            <a:r>
              <a:rPr lang="tr-TR" sz="2000" dirty="0" smtClean="0"/>
              <a:t>Aday Yoklama </a:t>
            </a:r>
            <a:r>
              <a:rPr lang="tr-TR" sz="2000" dirty="0"/>
              <a:t>Listesinde belirtilen </a:t>
            </a:r>
            <a:r>
              <a:rPr lang="tr-TR" sz="2000" b="1" dirty="0">
                <a:solidFill>
                  <a:srgbClr val="FF0000"/>
                </a:solidFill>
              </a:rPr>
              <a:t>“GİRMEDİ” </a:t>
            </a:r>
            <a:r>
              <a:rPr lang="tr-TR" sz="2000" dirty="0"/>
              <a:t>ve cevap kâğıdındaki </a:t>
            </a:r>
            <a:r>
              <a:rPr lang="tr-TR" sz="2000" b="1" dirty="0">
                <a:solidFill>
                  <a:srgbClr val="FF0000"/>
                </a:solidFill>
              </a:rPr>
              <a:t>“ADAY </a:t>
            </a:r>
            <a:r>
              <a:rPr lang="tr-TR" sz="2000" b="1" dirty="0" smtClean="0">
                <a:solidFill>
                  <a:srgbClr val="FF0000"/>
                </a:solidFill>
              </a:rPr>
              <a:t>SINAVA GİRMEDİ</a:t>
            </a:r>
            <a:r>
              <a:rPr lang="tr-TR" sz="2000" b="1" dirty="0">
                <a:solidFill>
                  <a:srgbClr val="FF0000"/>
                </a:solidFill>
              </a:rPr>
              <a:t>” </a:t>
            </a:r>
            <a:r>
              <a:rPr lang="tr-TR" sz="2000" dirty="0"/>
              <a:t>alanlarını </a:t>
            </a:r>
            <a:r>
              <a:rPr lang="tr-TR" sz="2000" b="1" u="sng" dirty="0">
                <a:solidFill>
                  <a:srgbClr val="FF0000"/>
                </a:solidFill>
              </a:rPr>
              <a:t>kurşun kalemle kodlar</a:t>
            </a:r>
            <a:r>
              <a:rPr lang="tr-TR" sz="2000" b="1" u="sng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4- Cevap kâğıdında öğrencinin imzasının olup olmadığını ve cevaplarını kodladığını kontrol eder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/>
              <a:t>5- Sınav sırasında öğrencilerin sağlık sebebi dışında dışarı çıkmasına izin vermez, </a:t>
            </a:r>
            <a:r>
              <a:rPr lang="tr-TR" sz="2000" dirty="0" smtClean="0"/>
              <a:t>zorunlu durumlarda </a:t>
            </a:r>
            <a:r>
              <a:rPr lang="tr-TR" sz="2000" dirty="0"/>
              <a:t>öğrenciye görevli yedek gözetmenin eşlik etmesini sağlar. Bu durumda </a:t>
            </a:r>
            <a:r>
              <a:rPr lang="tr-TR" sz="2000" dirty="0" smtClean="0"/>
              <a:t>öğrenciye ek </a:t>
            </a:r>
            <a:r>
              <a:rPr lang="tr-TR" sz="2000" dirty="0"/>
              <a:t>süre tanımaz. Yanında yedek gözetmen olmadan salondan çıkan öğrencileri tekrar </a:t>
            </a:r>
            <a:r>
              <a:rPr lang="tr-TR" sz="2000" dirty="0" smtClean="0"/>
              <a:t>sınava almaz</a:t>
            </a:r>
            <a:r>
              <a:rPr lang="tr-TR" sz="2000" dirty="0"/>
              <a:t>, soru kitapçığı ve cevap kâğıdını beraberinde götürmesine izin vermez.</a:t>
            </a:r>
            <a:endParaRPr lang="tr-TR" sz="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50"/>
                </a:solidFill>
              </a:rPr>
              <a:t>B) Sınav Süresince;</a:t>
            </a:r>
            <a:endParaRPr lang="tr-TR" sz="3600" dirty="0">
              <a:solidFill>
                <a:srgbClr val="00B05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987574"/>
            <a:ext cx="8288639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6- Kopya çekmeye teşebbüs eden öğrenciyi uyarır, kopya çektiği belirlenen öğrenci için </a:t>
            </a:r>
            <a:r>
              <a:rPr lang="tr-TR" sz="2000" dirty="0" smtClean="0"/>
              <a:t>sınav salon </a:t>
            </a:r>
            <a:r>
              <a:rPr lang="tr-TR" sz="2000" dirty="0"/>
              <a:t>tutanağı (EK-3) düzenler. Durumu tutanakla ve cevap kâğıdında kopya ile ilgili </a:t>
            </a:r>
            <a:r>
              <a:rPr lang="tr-TR" sz="2000" dirty="0" smtClean="0"/>
              <a:t>kutucuğu kodlayarak </a:t>
            </a:r>
            <a:r>
              <a:rPr lang="tr-TR" sz="2000" dirty="0"/>
              <a:t>belirtir. Düzenlenen tutanağı, diğer sınav evrakı ile birlikte sınav evrakı </a:t>
            </a:r>
            <a:r>
              <a:rPr lang="tr-TR" sz="2000" dirty="0" smtClean="0"/>
              <a:t>dönüş zarfına </a:t>
            </a:r>
            <a:r>
              <a:rPr lang="tr-TR" sz="2000" dirty="0"/>
              <a:t>koyar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7- Sınavın bitimine 15 dakika kala öğrencileri “15 dakikanız kaldı, cevaplarınızın cevap </a:t>
            </a:r>
            <a:r>
              <a:rPr lang="tr-TR" sz="2000" dirty="0" smtClean="0"/>
              <a:t>kâğıdına kodlanmış </a:t>
            </a:r>
            <a:r>
              <a:rPr lang="tr-TR" sz="2000" dirty="0"/>
              <a:t>olmasına dikkat ediniz” şeklinde uyarır. Sınav bitimine 5 dakika kala öğrencileri “</a:t>
            </a:r>
            <a:r>
              <a:rPr lang="tr-TR" sz="2000" dirty="0" smtClean="0"/>
              <a:t>5 dakikanız </a:t>
            </a:r>
            <a:r>
              <a:rPr lang="tr-TR" sz="2000" dirty="0"/>
              <a:t>kaldı” şeklinde uyarır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8- Salon başkanı ve gözetmen, öğrenci cevap kâğıdı ve salon yoklama listesinde yer alan </a:t>
            </a:r>
            <a:r>
              <a:rPr lang="tr-TR" sz="2000" dirty="0" smtClean="0"/>
              <a:t>ilgili bölümleri </a:t>
            </a:r>
            <a:r>
              <a:rPr lang="tr-TR" sz="2000" dirty="0"/>
              <a:t>silinmez kalemle imzalar.</a:t>
            </a:r>
            <a:endParaRPr lang="tr-TR" sz="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</a:rPr>
              <a:t>C) Sınav Süresi Sonunda;</a:t>
            </a:r>
            <a:endParaRPr lang="tr-T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1347614"/>
            <a:ext cx="8288639" cy="3672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1- Sınav süresinin tamamlanması ile sınavı durdurur, cevap kâğıtlarını ve soru </a:t>
            </a:r>
            <a:r>
              <a:rPr lang="tr-TR" sz="2000" dirty="0" smtClean="0"/>
              <a:t>kitapçıklarını öğrencilerden </a:t>
            </a:r>
            <a:r>
              <a:rPr lang="tr-TR" sz="2000" dirty="0"/>
              <a:t>teslim alır, salon yoklama listesi ile karşılaştırarak eksik olup olmadığını </a:t>
            </a:r>
            <a:r>
              <a:rPr lang="tr-TR" sz="2000" dirty="0" smtClean="0"/>
              <a:t>kontrol eder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2- Salon yoklama listesini, sınav evrakını teslim eden öğrenciye kurşun kalem ile imzalatır. (</a:t>
            </a:r>
            <a:r>
              <a:rPr lang="tr-TR" sz="2000" dirty="0" smtClean="0"/>
              <a:t>Bu işlemi </a:t>
            </a:r>
            <a:r>
              <a:rPr lang="tr-TR" sz="2000" dirty="0"/>
              <a:t>sınav başlamadan ya da sınav sırasında yapmaz</a:t>
            </a:r>
            <a:r>
              <a:rPr lang="tr-TR" sz="2000" dirty="0" smtClean="0"/>
              <a:t>.) </a:t>
            </a:r>
          </a:p>
          <a:p>
            <a:pPr algn="l"/>
            <a:endParaRPr lang="tr-TR" sz="2000" dirty="0"/>
          </a:p>
          <a:p>
            <a:pPr algn="l"/>
            <a:r>
              <a:rPr lang="tr-TR" sz="2000" b="1" dirty="0">
                <a:solidFill>
                  <a:srgbClr val="FF0000"/>
                </a:solidFill>
              </a:rPr>
              <a:t>3- Sınav evrakı dönüş zarfına konulmayan cevap kâğıtları işleme alınmayacak ve </a:t>
            </a:r>
            <a:r>
              <a:rPr lang="tr-TR" sz="2000" b="1" dirty="0" smtClean="0">
                <a:solidFill>
                  <a:srgbClr val="FF0000"/>
                </a:solidFill>
              </a:rPr>
              <a:t>yasal sorumluluk </a:t>
            </a:r>
            <a:r>
              <a:rPr lang="tr-TR" sz="2000" b="1" dirty="0">
                <a:solidFill>
                  <a:srgbClr val="FF0000"/>
                </a:solidFill>
              </a:rPr>
              <a:t>salon görevlilerine ait olacaktır.</a:t>
            </a:r>
            <a:endParaRPr lang="tr-TR" sz="105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</a:rPr>
              <a:t>C) Sınav Süresi Sonunda;</a:t>
            </a:r>
            <a:endParaRPr lang="tr-T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13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4- Sınav giriş belgeleri toplanmayacak ve soru kitapçıkları sınav evrakı dönüş </a:t>
            </a:r>
            <a:r>
              <a:rPr lang="tr-TR" sz="2000" dirty="0" smtClean="0"/>
              <a:t>zarfına konulmayacaktır. 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5- Sınav esnasında düzenlenen tutanakları, cevap kâğıtları ve salon yoklama listesini sınav </a:t>
            </a:r>
            <a:r>
              <a:rPr lang="tr-TR" sz="2000" dirty="0" smtClean="0"/>
              <a:t>evrakı dönüş </a:t>
            </a:r>
            <a:r>
              <a:rPr lang="tr-TR" sz="2000" dirty="0"/>
              <a:t>zarfına yerleştirir ve zarfı kapatır. Sınav evrakı dönüş zarfını ve soru kitapçıklarını </a:t>
            </a:r>
            <a:r>
              <a:rPr lang="tr-TR" sz="2000" dirty="0" smtClean="0"/>
              <a:t>Bina Sınav </a:t>
            </a:r>
            <a:r>
              <a:rPr lang="tr-TR" sz="2000" dirty="0"/>
              <a:t>Komisyonuna imza karşılığında teslim eder. Sınav evrakı dönüş zarfı, </a:t>
            </a:r>
            <a:r>
              <a:rPr lang="tr-TR" sz="2000" b="1" u="sng" dirty="0"/>
              <a:t>sınav </a:t>
            </a:r>
            <a:r>
              <a:rPr lang="tr-TR" sz="2000" b="1" u="sng" dirty="0" smtClean="0"/>
              <a:t>salonunda kapatılacak </a:t>
            </a:r>
            <a:r>
              <a:rPr lang="tr-TR" sz="2000" b="1" u="sng" dirty="0"/>
              <a:t>ve kapatılan zarflar kesinlikle tekrar açılmayacaktır</a:t>
            </a:r>
            <a:r>
              <a:rPr lang="tr-TR" sz="2000" b="1" u="sng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6- Tutanaklarda, sınav adı, tarihi, saati, oturum bilgisi, öğrenciye ait kimlik, salon ve sıra </a:t>
            </a:r>
            <a:r>
              <a:rPr lang="tr-TR" sz="2000" dirty="0" smtClean="0"/>
              <a:t>bilgileri ile </a:t>
            </a:r>
            <a:r>
              <a:rPr lang="tr-TR" sz="2000" dirty="0"/>
              <a:t>yaşanan sorunu ve yapılan işlemi eksiksiz olarak belirtir. Düzenlenen tutanaklara, </a:t>
            </a:r>
            <a:r>
              <a:rPr lang="tr-TR" sz="2000" dirty="0" smtClean="0"/>
              <a:t>salon görevlilerine </a:t>
            </a:r>
            <a:r>
              <a:rPr lang="tr-TR" sz="2000" dirty="0"/>
              <a:t>ait kimlik ve iletişim bilgileri de yazılacak ve imzalanacaktır.</a:t>
            </a:r>
            <a:endParaRPr lang="tr-TR" sz="5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</a:rPr>
              <a:t>C) Sınav Süresi Sonunda;</a:t>
            </a:r>
            <a:endParaRPr lang="tr-T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1347614"/>
            <a:ext cx="8288639" cy="3672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7- Düzenlenen tutanaklar, yasal belge niteliğinde olduğundan, resmî evrak formatında ve </a:t>
            </a:r>
            <a:r>
              <a:rPr lang="tr-TR" sz="2000" dirty="0" smtClean="0"/>
              <a:t>anlaşılır olmasına </a:t>
            </a:r>
            <a:r>
              <a:rPr lang="tr-TR" sz="2000" dirty="0"/>
              <a:t>dikkat eder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/>
              <a:t>8- Salon başkanı, öğrenciler ile ilgili konuları (sınav iptali, kimlik değişikliği, özür durumu vb</a:t>
            </a:r>
            <a:r>
              <a:rPr lang="tr-TR" sz="2000" dirty="0" smtClean="0"/>
              <a:t>.) Salon </a:t>
            </a:r>
            <a:r>
              <a:rPr lang="tr-TR" sz="2000" dirty="0"/>
              <a:t>Yoklama Listesinde bulunan TUTANAKTIR bölümüne silinmez kalem ile yazacak </a:t>
            </a:r>
            <a:r>
              <a:rPr lang="tr-TR" sz="2000" dirty="0" smtClean="0"/>
              <a:t>ve "</a:t>
            </a:r>
            <a:r>
              <a:rPr lang="tr-TR" sz="2000" dirty="0"/>
              <a:t>Bu sınav salonu için tutanak tutulmuştur." alanını kurşun kalem ile kodlayacaktır. Birden </a:t>
            </a:r>
            <a:r>
              <a:rPr lang="tr-TR" sz="2000" dirty="0" smtClean="0"/>
              <a:t>fazla öğrenci </a:t>
            </a:r>
            <a:r>
              <a:rPr lang="tr-TR" sz="2000" dirty="0"/>
              <a:t>için tutanak tutulacaksa EK-3’te yer alan Sınav Salon Tutanağına göre bina sınav</a:t>
            </a:r>
          </a:p>
          <a:p>
            <a:pPr algn="l"/>
            <a:r>
              <a:rPr lang="tr-TR" sz="2000" dirty="0"/>
              <a:t>komisyonundan bilgi alarak eksiksiz dolduracaktır.</a:t>
            </a:r>
            <a:endParaRPr lang="tr-TR" sz="5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6">
                    <a:lumMod val="75000"/>
                  </a:schemeClr>
                </a:solidFill>
              </a:rPr>
              <a:t>Ayrıca, salon görevlileri;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824279" y="771550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Salonda </a:t>
            </a:r>
            <a:r>
              <a:rPr lang="tr-TR" sz="2000" dirty="0"/>
              <a:t>soru kitapçığı, gazete, kitap vs. dokümanları okumaz.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Yüksek </a:t>
            </a:r>
            <a:r>
              <a:rPr lang="tr-TR" sz="2000" dirty="0"/>
              <a:t>sesle konuşmaz ve gürültü çıkaran ayakkabılarla sınava gelmez.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Sınav </a:t>
            </a:r>
            <a:r>
              <a:rPr lang="tr-TR" sz="2000" dirty="0"/>
              <a:t>süresince salonu terk etmez.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Çay</a:t>
            </a:r>
            <a:r>
              <a:rPr lang="tr-TR" sz="2000" dirty="0"/>
              <a:t>, kahve vs. içmez.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Öğrencinin </a:t>
            </a:r>
            <a:r>
              <a:rPr lang="tr-TR" sz="2000" dirty="0"/>
              <a:t>başında uzun süre beklemez.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Öğrencilerle </a:t>
            </a:r>
            <a:r>
              <a:rPr lang="tr-TR" sz="2000" dirty="0"/>
              <a:t>sınav başladıktan sonra sınav süresince konuşmaz.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/>
              <a:t>Öğrencilere </a:t>
            </a:r>
            <a:r>
              <a:rPr lang="tr-TR" sz="2000" dirty="0"/>
              <a:t>ait sınav evrakını dikkat çekici bir şekilde incelemez.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n-NO" sz="2000" dirty="0" smtClean="0"/>
              <a:t>Düzenlenen </a:t>
            </a:r>
            <a:r>
              <a:rPr lang="nn-NO" sz="2000" dirty="0"/>
              <a:t>tutanaklar, yasal belge niteliğinde olduğundan, resmî evrak formatında </a:t>
            </a:r>
            <a:r>
              <a:rPr lang="nn-NO" sz="2000" dirty="0" smtClean="0"/>
              <a:t>ve</a:t>
            </a:r>
            <a:r>
              <a:rPr lang="tr-TR" sz="2000" dirty="0" smtClean="0"/>
              <a:t> anlaşılır </a:t>
            </a:r>
            <a:r>
              <a:rPr lang="tr-TR" sz="2000" dirty="0"/>
              <a:t>olmasına dikkat eder.</a:t>
            </a:r>
            <a:endParaRPr lang="tr-TR" sz="600" dirty="0" smtClean="0"/>
          </a:p>
        </p:txBody>
      </p:sp>
    </p:spTree>
    <p:extLst>
      <p:ext uri="{BB962C8B-B14F-4D97-AF65-F5344CB8AC3E}">
        <p14:creationId xmlns:p14="http://schemas.microsoft.com/office/powerpoint/2010/main" val="17916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1">
                    <a:lumMod val="50000"/>
                  </a:schemeClr>
                </a:solidFill>
              </a:rPr>
              <a:t>SINAV BİLGİLERİ</a:t>
            </a:r>
            <a:endParaRPr lang="tr-T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539552" y="987574"/>
            <a:ext cx="8288639" cy="3915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solidFill>
                  <a:srgbClr val="FF0000"/>
                </a:solidFill>
              </a:rPr>
              <a:t>AÇIK ÖĞRETİM </a:t>
            </a:r>
            <a:r>
              <a:rPr lang="tr-TR" sz="3200" b="1" dirty="0" smtClean="0">
                <a:solidFill>
                  <a:srgbClr val="FF0000"/>
                </a:solidFill>
              </a:rPr>
              <a:t>ORTAOKULU</a:t>
            </a:r>
          </a:p>
          <a:p>
            <a:endParaRPr lang="tr-TR" sz="32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tr-TR" sz="2400" dirty="0" smtClean="0"/>
              <a:t>Oturum</a:t>
            </a:r>
            <a:r>
              <a:rPr lang="tr-TR" sz="2400" dirty="0"/>
              <a:t>: 25 Temmuz 2020 Cumartesi günü - saat 09:30 </a:t>
            </a:r>
            <a:endParaRPr lang="tr-TR" sz="2400" dirty="0" smtClean="0"/>
          </a:p>
          <a:p>
            <a:r>
              <a:rPr lang="tr-TR" sz="2400" dirty="0" smtClean="0"/>
              <a:t>(</a:t>
            </a:r>
            <a:r>
              <a:rPr lang="tr-TR" sz="2400" dirty="0"/>
              <a:t>150 dakika- en fazla 6 ders</a:t>
            </a:r>
            <a:r>
              <a:rPr lang="tr-TR" sz="2400" dirty="0" smtClean="0"/>
              <a:t>)</a:t>
            </a:r>
          </a:p>
          <a:p>
            <a:endParaRPr lang="tr-TR" sz="2400" dirty="0"/>
          </a:p>
          <a:p>
            <a:r>
              <a:rPr lang="tr-TR" sz="2400" dirty="0"/>
              <a:t>2. Oturum: 25 Temmuz 2020 Cumartesi günü - saat </a:t>
            </a:r>
            <a:r>
              <a:rPr lang="tr-TR" sz="2400" dirty="0" smtClean="0"/>
              <a:t>14:00</a:t>
            </a:r>
          </a:p>
          <a:p>
            <a:r>
              <a:rPr lang="tr-TR" sz="2400" dirty="0" smtClean="0"/>
              <a:t>(150 </a:t>
            </a:r>
            <a:r>
              <a:rPr lang="tr-TR" sz="2400" dirty="0"/>
              <a:t>dakika-en fazla 6 ders)</a:t>
            </a:r>
            <a:endParaRPr lang="tr-TR" sz="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Yedek Gözetmenin Yapacağı İşlemler </a:t>
            </a:r>
            <a:endParaRPr lang="tr-TR" sz="3600" dirty="0">
              <a:solidFill>
                <a:srgbClr val="FFC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60" y="1203598"/>
            <a:ext cx="8288639" cy="3647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1- Sınav salonunda görevli öğretmenler ile Bina Sınav Komisyonu arasındaki irtibatı sağlar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2- Sağlık nedeni ile tuvalet ihtiyacı olan öğrencilere refakat eder (sağlık kurulu raporu </a:t>
            </a:r>
            <a:r>
              <a:rPr lang="tr-TR" sz="2000" dirty="0" smtClean="0"/>
              <a:t>ibraz edilecektir).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3- Sınav görevi bulunmayan personel ile kişilerin bina ve katlarda bulunmamasını sağlar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4- Bina Sınav Komisyonu Başkanının vereceği diğer görevleri yapar.</a:t>
            </a:r>
            <a:endParaRPr lang="tr-TR" sz="700" dirty="0"/>
          </a:p>
        </p:txBody>
      </p:sp>
    </p:spTree>
    <p:extLst>
      <p:ext uri="{BB962C8B-B14F-4D97-AF65-F5344CB8AC3E}">
        <p14:creationId xmlns:p14="http://schemas.microsoft.com/office/powerpoint/2010/main" val="13248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60" y="987574"/>
            <a:ext cx="8288639" cy="4032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rgbClr val="002060"/>
                </a:solidFill>
              </a:rPr>
              <a:t>Çalışmalarımıza verdiğiniz destek için teşekkür eder, başarılar dileriz</a:t>
            </a:r>
            <a:r>
              <a:rPr lang="tr-TR" sz="2800" b="1" i="1" dirty="0" smtClean="0">
                <a:solidFill>
                  <a:srgbClr val="002060"/>
                </a:solidFill>
              </a:rPr>
              <a:t>.</a:t>
            </a:r>
          </a:p>
          <a:p>
            <a:endParaRPr lang="tr-TR" sz="2800" b="1" i="1" dirty="0" smtClean="0">
              <a:solidFill>
                <a:srgbClr val="FF0000"/>
              </a:solidFill>
            </a:endParaRPr>
          </a:p>
          <a:p>
            <a:endParaRPr lang="tr-TR" sz="2800" b="1" i="1" dirty="0">
              <a:solidFill>
                <a:srgbClr val="FF0000"/>
              </a:solidFill>
            </a:endParaRPr>
          </a:p>
          <a:p>
            <a:r>
              <a:rPr lang="tr-TR" sz="2000" b="1" dirty="0">
                <a:solidFill>
                  <a:srgbClr val="FF0000"/>
                </a:solidFill>
              </a:rPr>
              <a:t>ÖLÇME, DEĞERLENDİRME VE SINAV HİZMETLERİ GENEL </a:t>
            </a:r>
            <a:r>
              <a:rPr lang="tr-TR" sz="2000" b="1" dirty="0" smtClean="0">
                <a:solidFill>
                  <a:srgbClr val="FF0000"/>
                </a:solidFill>
              </a:rPr>
              <a:t>MÜDÜRLÜĞÜ</a:t>
            </a:r>
          </a:p>
          <a:p>
            <a:endParaRPr lang="tr-TR" sz="2000" b="1" dirty="0">
              <a:solidFill>
                <a:srgbClr val="FF0000"/>
              </a:solidFill>
            </a:endParaRPr>
          </a:p>
          <a:p>
            <a:r>
              <a:rPr lang="pt-BR" sz="2000" b="1" dirty="0">
                <a:solidFill>
                  <a:srgbClr val="FF0000"/>
                </a:solidFill>
              </a:rPr>
              <a:t>İletişim Numaraları: 0 (312) 413 46 16 / 413 32 47/413 32 </a:t>
            </a:r>
            <a:r>
              <a:rPr lang="pt-BR" sz="2000" b="1" dirty="0" smtClean="0">
                <a:solidFill>
                  <a:srgbClr val="FF0000"/>
                </a:solidFill>
              </a:rPr>
              <a:t>48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endParaRPr lang="pt-BR" sz="2000" b="1" dirty="0">
              <a:solidFill>
                <a:srgbClr val="FF0000"/>
              </a:solidFill>
            </a:endParaRPr>
          </a:p>
          <a:p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Sınav Koordinasyon Merkezi İletişim Hatları</a:t>
            </a: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tr-T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0 (312) 413 3280-413 3299-413 3077-413 4669-413 4723</a:t>
            </a:r>
            <a:endParaRPr lang="tr-TR" sz="1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169" y="23298"/>
            <a:ext cx="8229600" cy="8572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SINAV PAKETİNİN AÇILMASI VE </a:t>
            </a:r>
            <a:r>
              <a:rPr lang="tr-TR" sz="2800" b="1" dirty="0" smtClean="0">
                <a:solidFill>
                  <a:srgbClr val="7030A0"/>
                </a:solidFill>
              </a:rPr>
              <a:t/>
            </a:r>
            <a:br>
              <a:rPr lang="tr-TR" sz="2800" b="1" dirty="0" smtClean="0">
                <a:solidFill>
                  <a:srgbClr val="7030A0"/>
                </a:solidFill>
              </a:rPr>
            </a:br>
            <a:r>
              <a:rPr lang="tr-TR" sz="2800" b="1" dirty="0" smtClean="0">
                <a:solidFill>
                  <a:srgbClr val="7030A0"/>
                </a:solidFill>
              </a:rPr>
              <a:t>SINAV </a:t>
            </a:r>
            <a:r>
              <a:rPr lang="tr-TR" sz="2800" b="1" dirty="0">
                <a:solidFill>
                  <a:srgbClr val="7030A0"/>
                </a:solidFill>
              </a:rPr>
              <a:t>EVRAKI DÖNÜŞ </a:t>
            </a:r>
            <a:r>
              <a:rPr lang="tr-TR" sz="2800" b="1" dirty="0" smtClean="0">
                <a:solidFill>
                  <a:srgbClr val="7030A0"/>
                </a:solidFill>
              </a:rPr>
              <a:t>ZARFININ KAPATILMASI</a:t>
            </a:r>
            <a:endParaRPr lang="tr-TR" sz="2800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0024" y="1599742"/>
            <a:ext cx="3610745" cy="57951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tr-TR" sz="2000" b="1" i="1" dirty="0"/>
              <a:t>Sınav paketi Bina Sınav Komisyonundan teslim alınacaktır.</a:t>
            </a:r>
            <a:endParaRPr lang="tr-TR" sz="2000" i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69" y="1319442"/>
            <a:ext cx="3842701" cy="3412548"/>
          </a:xfrm>
          <a:prstGeom prst="rect">
            <a:avLst/>
          </a:prstGeo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070024" y="2715766"/>
            <a:ext cx="389446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Bina </a:t>
            </a:r>
            <a:r>
              <a:rPr lang="tr-TR" sz="2400" dirty="0">
                <a:solidFill>
                  <a:srgbClr val="FF0000"/>
                </a:solidFill>
              </a:rPr>
              <a:t>sınav </a:t>
            </a:r>
            <a:r>
              <a:rPr lang="tr-TR" sz="2400" dirty="0" smtClean="0">
                <a:solidFill>
                  <a:srgbClr val="FF0000"/>
                </a:solidFill>
              </a:rPr>
              <a:t> komisyonundan </a:t>
            </a:r>
            <a:r>
              <a:rPr lang="tr-TR" sz="2400" dirty="0">
                <a:solidFill>
                  <a:srgbClr val="FF0000"/>
                </a:solidFill>
              </a:rPr>
              <a:t>sınav paketini </a:t>
            </a:r>
            <a:r>
              <a:rPr lang="tr-TR" sz="2400" dirty="0" smtClean="0">
                <a:solidFill>
                  <a:srgbClr val="FF0000"/>
                </a:solidFill>
              </a:rPr>
              <a:t>Fotoğraf-1’deki </a:t>
            </a:r>
            <a:r>
              <a:rPr lang="tr-TR" sz="2400" dirty="0">
                <a:solidFill>
                  <a:srgbClr val="FF0000"/>
                </a:solidFill>
              </a:rPr>
              <a:t>gibi kapalı olarak teslim alınız.</a:t>
            </a:r>
            <a:endParaRPr lang="tr-TR" sz="1600" i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37576" y="4752528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1 </a:t>
            </a:r>
            <a:endParaRPr lang="tr-TR" sz="1600" i="1" dirty="0"/>
          </a:p>
        </p:txBody>
      </p:sp>
    </p:spTree>
    <p:extLst>
      <p:ext uri="{BB962C8B-B14F-4D97-AF65-F5344CB8AC3E}">
        <p14:creationId xmlns:p14="http://schemas.microsoft.com/office/powerpoint/2010/main" val="1506444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SINAV PAKETİNİN AÇILMASI VE </a:t>
            </a:r>
            <a:r>
              <a:rPr lang="tr-TR" sz="2800" b="1" dirty="0" smtClean="0">
                <a:solidFill>
                  <a:srgbClr val="7030A0"/>
                </a:solidFill>
              </a:rPr>
              <a:t/>
            </a:r>
            <a:br>
              <a:rPr lang="tr-TR" sz="2800" b="1" dirty="0" smtClean="0">
                <a:solidFill>
                  <a:srgbClr val="7030A0"/>
                </a:solidFill>
              </a:rPr>
            </a:br>
            <a:r>
              <a:rPr lang="tr-TR" sz="2800" b="1" dirty="0" smtClean="0">
                <a:solidFill>
                  <a:srgbClr val="7030A0"/>
                </a:solidFill>
              </a:rPr>
              <a:t>SINAV </a:t>
            </a:r>
            <a:r>
              <a:rPr lang="tr-TR" sz="2800" b="1" dirty="0">
                <a:solidFill>
                  <a:srgbClr val="7030A0"/>
                </a:solidFill>
              </a:rPr>
              <a:t>EVRAKI DÖNÜŞ </a:t>
            </a:r>
            <a:r>
              <a:rPr lang="tr-TR" sz="2800" b="1" dirty="0" smtClean="0">
                <a:solidFill>
                  <a:srgbClr val="7030A0"/>
                </a:solidFill>
              </a:rPr>
              <a:t>ZARFININ KAPATILMASI</a:t>
            </a:r>
            <a:endParaRPr lang="tr-TR" sz="2800" dirty="0">
              <a:solidFill>
                <a:srgbClr val="7030A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181511" y="4227934"/>
            <a:ext cx="8064896" cy="915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rgbClr val="FF0000"/>
                </a:solidFill>
              </a:rPr>
              <a:t>Sınav paketleri üzerindeki poşetler tek kullanımlıktır. 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Sınav </a:t>
            </a:r>
            <a:r>
              <a:rPr lang="tr-TR" dirty="0">
                <a:solidFill>
                  <a:srgbClr val="FF0000"/>
                </a:solidFill>
              </a:rPr>
              <a:t>paketi poşetlerini </a:t>
            </a:r>
            <a:r>
              <a:rPr lang="tr-TR" dirty="0" smtClean="0">
                <a:solidFill>
                  <a:srgbClr val="FF0000"/>
                </a:solidFill>
              </a:rPr>
              <a:t>Fotoğraf 2 ve Fotoğraf-3’teki </a:t>
            </a:r>
            <a:r>
              <a:rPr lang="tr-TR" dirty="0">
                <a:solidFill>
                  <a:srgbClr val="FF0000"/>
                </a:solidFill>
              </a:rPr>
              <a:t>gibi herhangi bir bölgesinden içerisindeki </a:t>
            </a:r>
            <a:r>
              <a:rPr lang="tr-TR" b="1" dirty="0">
                <a:solidFill>
                  <a:srgbClr val="FF0000"/>
                </a:solidFill>
              </a:rPr>
              <a:t>sınav evrakına zarar vermeden </a:t>
            </a:r>
            <a:r>
              <a:rPr lang="tr-TR" dirty="0">
                <a:solidFill>
                  <a:srgbClr val="FF0000"/>
                </a:solidFill>
              </a:rPr>
              <a:t>yırtarak açınız.</a:t>
            </a:r>
            <a:endParaRPr lang="tr-TR" sz="1600" i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90024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2 </a:t>
            </a:r>
            <a:endParaRPr lang="tr-TR" sz="1600" i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09" y="1001769"/>
            <a:ext cx="3196225" cy="270157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009931"/>
            <a:ext cx="3201600" cy="2693409"/>
          </a:xfrm>
          <a:prstGeom prst="rect">
            <a:avLst/>
          </a:prstGeom>
        </p:spPr>
      </p:pic>
      <p:sp>
        <p:nvSpPr>
          <p:cNvPr id="10" name="İçerik Yer Tutucusu 2"/>
          <p:cNvSpPr txBox="1">
            <a:spLocks/>
          </p:cNvSpPr>
          <p:nvPr/>
        </p:nvSpPr>
        <p:spPr>
          <a:xfrm>
            <a:off x="5213959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3 </a:t>
            </a:r>
            <a:endParaRPr lang="tr-TR" sz="1600" i="1" dirty="0"/>
          </a:p>
        </p:txBody>
      </p:sp>
    </p:spTree>
    <p:extLst>
      <p:ext uri="{BB962C8B-B14F-4D97-AF65-F5344CB8AC3E}">
        <p14:creationId xmlns:p14="http://schemas.microsoft.com/office/powerpoint/2010/main" val="1148643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SINAV PAKETİNİN AÇILMASI VE </a:t>
            </a:r>
            <a:r>
              <a:rPr lang="tr-TR" sz="2800" b="1" dirty="0" smtClean="0">
                <a:solidFill>
                  <a:srgbClr val="7030A0"/>
                </a:solidFill>
              </a:rPr>
              <a:t/>
            </a:r>
            <a:br>
              <a:rPr lang="tr-TR" sz="2800" b="1" dirty="0" smtClean="0">
                <a:solidFill>
                  <a:srgbClr val="7030A0"/>
                </a:solidFill>
              </a:rPr>
            </a:br>
            <a:r>
              <a:rPr lang="tr-TR" sz="2800" b="1" dirty="0" smtClean="0">
                <a:solidFill>
                  <a:srgbClr val="7030A0"/>
                </a:solidFill>
              </a:rPr>
              <a:t>SINAV </a:t>
            </a:r>
            <a:r>
              <a:rPr lang="tr-TR" sz="2800" b="1" dirty="0">
                <a:solidFill>
                  <a:srgbClr val="7030A0"/>
                </a:solidFill>
              </a:rPr>
              <a:t>EVRAKI DÖNÜŞ </a:t>
            </a:r>
            <a:r>
              <a:rPr lang="tr-TR" sz="2800" b="1" dirty="0" smtClean="0">
                <a:solidFill>
                  <a:srgbClr val="7030A0"/>
                </a:solidFill>
              </a:rPr>
              <a:t>ZARFININ KAPATILMASI</a:t>
            </a:r>
            <a:endParaRPr lang="tr-TR" sz="2800" dirty="0">
              <a:solidFill>
                <a:srgbClr val="7030A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7341" y="4114850"/>
            <a:ext cx="8064896" cy="915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rgbClr val="FF0000"/>
                </a:solidFill>
              </a:rPr>
              <a:t>Açılan sınav paketlerinde </a:t>
            </a:r>
            <a:r>
              <a:rPr lang="tr-TR" dirty="0" smtClean="0">
                <a:solidFill>
                  <a:srgbClr val="FF0000"/>
                </a:solidFill>
              </a:rPr>
              <a:t>Fotoğraf-4 </a:t>
            </a:r>
            <a:r>
              <a:rPr lang="tr-TR" dirty="0">
                <a:solidFill>
                  <a:srgbClr val="FF0000"/>
                </a:solidFill>
              </a:rPr>
              <a:t>ve </a:t>
            </a:r>
            <a:r>
              <a:rPr lang="tr-TR" dirty="0" smtClean="0">
                <a:solidFill>
                  <a:srgbClr val="FF0000"/>
                </a:solidFill>
              </a:rPr>
              <a:t>Fotoğraf-5’teki </a:t>
            </a:r>
            <a:r>
              <a:rPr lang="tr-TR" dirty="0">
                <a:solidFill>
                  <a:srgbClr val="FF0000"/>
                </a:solidFill>
              </a:rPr>
              <a:t>gibi sırasıyla, sınav evrakı dönüş zarfı, </a:t>
            </a:r>
            <a:r>
              <a:rPr lang="tr-TR" dirty="0" smtClean="0">
                <a:solidFill>
                  <a:srgbClr val="FF0000"/>
                </a:solidFill>
              </a:rPr>
              <a:t>salon aday </a:t>
            </a:r>
            <a:r>
              <a:rPr lang="tr-TR" dirty="0">
                <a:solidFill>
                  <a:srgbClr val="FF0000"/>
                </a:solidFill>
              </a:rPr>
              <a:t>yoklama listesi, sıralı aday cevap kâğıtları ve soru kitapçıkları yer almaktadır.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  <a:endParaRPr lang="tr-TR" sz="1600" i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90024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4 </a:t>
            </a:r>
            <a:endParaRPr lang="tr-TR" sz="1600" i="1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213959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5 </a:t>
            </a:r>
            <a:endParaRPr lang="tr-TR" sz="1600" i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08" y="888293"/>
            <a:ext cx="3196225" cy="285017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43" y="919752"/>
            <a:ext cx="3196225" cy="28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06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SINAV PAKETİNİN AÇILMASI VE </a:t>
            </a:r>
            <a:r>
              <a:rPr lang="tr-TR" sz="2800" b="1" dirty="0" smtClean="0">
                <a:solidFill>
                  <a:srgbClr val="7030A0"/>
                </a:solidFill>
              </a:rPr>
              <a:t/>
            </a:r>
            <a:br>
              <a:rPr lang="tr-TR" sz="2800" b="1" dirty="0" smtClean="0">
                <a:solidFill>
                  <a:srgbClr val="7030A0"/>
                </a:solidFill>
              </a:rPr>
            </a:br>
            <a:r>
              <a:rPr lang="tr-TR" sz="2800" b="1" dirty="0" smtClean="0">
                <a:solidFill>
                  <a:srgbClr val="7030A0"/>
                </a:solidFill>
              </a:rPr>
              <a:t>SINAV </a:t>
            </a:r>
            <a:r>
              <a:rPr lang="tr-TR" sz="2800" b="1" dirty="0">
                <a:solidFill>
                  <a:srgbClr val="7030A0"/>
                </a:solidFill>
              </a:rPr>
              <a:t>EVRAKI DÖNÜŞ </a:t>
            </a:r>
            <a:r>
              <a:rPr lang="tr-TR" sz="2800" b="1" dirty="0" smtClean="0">
                <a:solidFill>
                  <a:srgbClr val="7030A0"/>
                </a:solidFill>
              </a:rPr>
              <a:t>ZARFININ KAPATILMASI</a:t>
            </a:r>
            <a:endParaRPr lang="tr-TR" sz="2800" dirty="0">
              <a:solidFill>
                <a:srgbClr val="7030A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7341" y="4114850"/>
            <a:ext cx="8064896" cy="915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dirty="0">
                <a:solidFill>
                  <a:srgbClr val="FF0000"/>
                </a:solidFill>
              </a:rPr>
              <a:t>Sınav tamamlandıktan sonra, salon aday yoklama listesi üstte olacak şekilde aday </a:t>
            </a:r>
            <a:r>
              <a:rPr lang="tr-TR" sz="2000" dirty="0" smtClean="0">
                <a:solidFill>
                  <a:srgbClr val="FF0000"/>
                </a:solidFill>
              </a:rPr>
              <a:t>cevap kâğıtlarını </a:t>
            </a:r>
            <a:r>
              <a:rPr lang="tr-TR" sz="2000" dirty="0">
                <a:solidFill>
                  <a:srgbClr val="FF0000"/>
                </a:solidFill>
              </a:rPr>
              <a:t>tam ve sıralı olarak </a:t>
            </a:r>
            <a:r>
              <a:rPr lang="tr-TR" sz="2000" dirty="0" smtClean="0">
                <a:solidFill>
                  <a:srgbClr val="FF0000"/>
                </a:solidFill>
              </a:rPr>
              <a:t>Fotoğrag-6 </a:t>
            </a:r>
            <a:r>
              <a:rPr lang="tr-TR" sz="2000" dirty="0">
                <a:solidFill>
                  <a:srgbClr val="FF0000"/>
                </a:solidFill>
              </a:rPr>
              <a:t>ve </a:t>
            </a:r>
            <a:r>
              <a:rPr lang="tr-TR" sz="2000" dirty="0" smtClean="0">
                <a:solidFill>
                  <a:srgbClr val="FF0000"/>
                </a:solidFill>
              </a:rPr>
              <a:t>Fotoğraf-7’deki </a:t>
            </a:r>
            <a:r>
              <a:rPr lang="tr-TR" sz="2000" dirty="0">
                <a:solidFill>
                  <a:srgbClr val="FF0000"/>
                </a:solidFill>
              </a:rPr>
              <a:t>gibi sınav evrakı dönüş zarfına koyunuz.</a:t>
            </a:r>
            <a:endParaRPr lang="tr-TR" sz="2000" i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90024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6 </a:t>
            </a:r>
            <a:endParaRPr lang="tr-TR" sz="1600" i="1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213959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7 </a:t>
            </a:r>
            <a:endParaRPr lang="tr-TR" sz="1600" i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26" y="880148"/>
            <a:ext cx="3183390" cy="282704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061" y="929972"/>
            <a:ext cx="3183390" cy="28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08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SINAV PAKETİNİN AÇILMASI VE </a:t>
            </a:r>
            <a:r>
              <a:rPr lang="tr-TR" sz="2800" b="1" dirty="0" smtClean="0">
                <a:solidFill>
                  <a:srgbClr val="7030A0"/>
                </a:solidFill>
              </a:rPr>
              <a:t/>
            </a:r>
            <a:br>
              <a:rPr lang="tr-TR" sz="2800" b="1" dirty="0" smtClean="0">
                <a:solidFill>
                  <a:srgbClr val="7030A0"/>
                </a:solidFill>
              </a:rPr>
            </a:br>
            <a:r>
              <a:rPr lang="tr-TR" sz="2800" b="1" dirty="0" smtClean="0">
                <a:solidFill>
                  <a:srgbClr val="7030A0"/>
                </a:solidFill>
              </a:rPr>
              <a:t>SINAV </a:t>
            </a:r>
            <a:r>
              <a:rPr lang="tr-TR" sz="2800" b="1" dirty="0">
                <a:solidFill>
                  <a:srgbClr val="7030A0"/>
                </a:solidFill>
              </a:rPr>
              <a:t>EVRAKI DÖNÜŞ </a:t>
            </a:r>
            <a:r>
              <a:rPr lang="tr-TR" sz="2800" b="1" dirty="0" smtClean="0">
                <a:solidFill>
                  <a:srgbClr val="7030A0"/>
                </a:solidFill>
              </a:rPr>
              <a:t>ZARFININ KAPATILMASI</a:t>
            </a:r>
            <a:endParaRPr lang="tr-TR" sz="2800" dirty="0">
              <a:solidFill>
                <a:srgbClr val="7030A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37341" y="4114850"/>
            <a:ext cx="8064896" cy="915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dirty="0">
                <a:solidFill>
                  <a:srgbClr val="FF0000"/>
                </a:solidFill>
              </a:rPr>
              <a:t>Sınav evrakı dönüş zarfını </a:t>
            </a:r>
            <a:r>
              <a:rPr lang="tr-TR" sz="2000" dirty="0" smtClean="0">
                <a:solidFill>
                  <a:srgbClr val="FF0000"/>
                </a:solidFill>
              </a:rPr>
              <a:t>Fotoğraf-8 </a:t>
            </a:r>
            <a:r>
              <a:rPr lang="tr-TR" sz="2000" dirty="0">
                <a:solidFill>
                  <a:srgbClr val="FF0000"/>
                </a:solidFill>
              </a:rPr>
              <a:t>ve </a:t>
            </a:r>
            <a:r>
              <a:rPr lang="tr-TR" sz="2000" dirty="0" smtClean="0">
                <a:solidFill>
                  <a:srgbClr val="FF0000"/>
                </a:solidFill>
              </a:rPr>
              <a:t>Fotoğraf-9’daki </a:t>
            </a:r>
            <a:r>
              <a:rPr lang="tr-TR" sz="2000" dirty="0">
                <a:solidFill>
                  <a:srgbClr val="FF0000"/>
                </a:solidFill>
              </a:rPr>
              <a:t>gibi, zarf kapağının üzerinde bulunan </a:t>
            </a:r>
            <a:r>
              <a:rPr lang="tr-TR" sz="2000" dirty="0" smtClean="0">
                <a:solidFill>
                  <a:srgbClr val="FF0000"/>
                </a:solidFill>
              </a:rPr>
              <a:t>beyaz koruyucu </a:t>
            </a:r>
            <a:r>
              <a:rPr lang="tr-TR" sz="2000" dirty="0">
                <a:solidFill>
                  <a:srgbClr val="FF0000"/>
                </a:solidFill>
              </a:rPr>
              <a:t>bandı kapağın sağ tarafından kaldırarak kapatınız.</a:t>
            </a:r>
            <a:endParaRPr lang="tr-TR" sz="1050" i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90024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8 </a:t>
            </a:r>
            <a:endParaRPr lang="tr-TR" sz="1600" i="1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213959" y="3703340"/>
            <a:ext cx="3835594" cy="41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smtClean="0"/>
              <a:t>Fotoğraf – 9 </a:t>
            </a:r>
            <a:endParaRPr lang="tr-TR" sz="1600" i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76898"/>
            <a:ext cx="3201454" cy="284308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063" y="871373"/>
            <a:ext cx="3161738" cy="28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06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83"/>
            <a:ext cx="9124786" cy="5176083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1674"/>
            <a:ext cx="1272852" cy="1272852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395535" y="1493235"/>
            <a:ext cx="8593419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EK- 1</a:t>
            </a:r>
          </a:p>
          <a:p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DİKKAT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</a:rPr>
              <a:t>EDİLECEK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HUSUSLAR</a:t>
            </a:r>
          </a:p>
          <a:p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b="1" dirty="0">
                <a:solidFill>
                  <a:srgbClr val="FF0000"/>
                </a:solidFill>
              </a:rPr>
              <a:t>*COVİD-19 ÖNLEMLERİ</a:t>
            </a:r>
            <a:r>
              <a:rPr lang="tr-TR" b="1" dirty="0" smtClean="0">
                <a:solidFill>
                  <a:srgbClr val="FF0000"/>
                </a:solidFill>
              </a:rPr>
              <a:t>*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actopharma.com/wp-content/uploads/2020/02/coronavirus-3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219385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GENEL AÇIKLAMALAR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61" y="868222"/>
            <a:ext cx="7999104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000" dirty="0" smtClean="0"/>
              <a:t>	Sınav </a:t>
            </a:r>
            <a:r>
              <a:rPr lang="tr-TR" sz="2000" dirty="0"/>
              <a:t>görevlileri ve adaylar sınav öncesinde tıbbi maske takılı olarak sınav salonlarına gidecek</a:t>
            </a:r>
            <a:r>
              <a:rPr lang="tr-TR" sz="2000" dirty="0" smtClean="0"/>
              <a:t>, sınav </a:t>
            </a:r>
            <a:r>
              <a:rPr lang="tr-TR" sz="2000" dirty="0"/>
              <a:t>görevlileri sınav boyunca maske takmaya devam edeceklerdir. Adaylar ise </a:t>
            </a:r>
            <a:r>
              <a:rPr lang="tr-TR" sz="2000" dirty="0" smtClean="0"/>
              <a:t>yerlerine oturduklarında </a:t>
            </a:r>
            <a:r>
              <a:rPr lang="tr-TR" sz="2000" dirty="0"/>
              <a:t>aralarında en az 1 metre olacak şekilde mesafe sağlanarak istemeleri </a:t>
            </a:r>
            <a:r>
              <a:rPr lang="tr-TR" sz="2000" dirty="0" smtClean="0"/>
              <a:t>hâlinde sınav </a:t>
            </a:r>
            <a:r>
              <a:rPr lang="tr-TR" sz="2000" dirty="0"/>
              <a:t>başladıktan sonra maskelerini çıkararak sınava devam edebileceklerdir</a:t>
            </a:r>
            <a:r>
              <a:rPr lang="tr-TR" sz="2000" dirty="0" smtClean="0"/>
              <a:t>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	Sınav </a:t>
            </a:r>
            <a:r>
              <a:rPr lang="tr-TR" sz="2000" dirty="0"/>
              <a:t>görevlileri; sınav kutu/paketlerinin teslimi ve kontrolü, soru kitapçıkları ve </a:t>
            </a:r>
            <a:r>
              <a:rPr lang="tr-TR" sz="2000" dirty="0" smtClean="0"/>
              <a:t>cevap kâğıtlarının dağıtılması/toplanması</a:t>
            </a:r>
            <a:r>
              <a:rPr lang="tr-TR" sz="2000" dirty="0"/>
              <a:t>, gerekli durumlarda detaylı olarak yapılacak kimlik </a:t>
            </a:r>
            <a:r>
              <a:rPr lang="tr-TR" sz="2000" dirty="0" smtClean="0"/>
              <a:t>ve sınav </a:t>
            </a:r>
            <a:r>
              <a:rPr lang="tr-TR" sz="2000" dirty="0"/>
              <a:t>giriş belgesi kontrolü gibi temas gerektiren tüm sınav işlemlerinde cerrahi </a:t>
            </a:r>
            <a:r>
              <a:rPr lang="tr-TR" sz="2000" dirty="0" smtClean="0"/>
              <a:t>eldiven kullanmalıdır</a:t>
            </a:r>
            <a:r>
              <a:rPr lang="tr-TR" sz="2000" dirty="0"/>
              <a:t>.</a:t>
            </a:r>
            <a:endParaRPr lang="tr-TR" sz="600" dirty="0">
              <a:solidFill>
                <a:srgbClr val="FF0000"/>
              </a:solidFill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265494" y="341150"/>
            <a:ext cx="1626135" cy="476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EK-1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Covid-19 Önlemleri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s://actopharma.com/wp-content/uploads/2020/02/coronavirus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" y="-51787"/>
            <a:ext cx="650213" cy="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GENEL AÇIKLAMALAR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61" y="1347614"/>
            <a:ext cx="7999104" cy="3672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000" dirty="0"/>
              <a:t>Kimlik kontrollerinin kimliklere dokunulmadan yapılması gerekmektedir</a:t>
            </a:r>
            <a:r>
              <a:rPr lang="tr-TR" sz="2000" dirty="0" smtClean="0"/>
              <a:t>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Adaylardan, kesin COVID-19 tanısı olanlar ile kesin COVID-19 tanısı ile tedavisi </a:t>
            </a:r>
            <a:r>
              <a:rPr lang="tr-TR" sz="2000" dirty="0" smtClean="0"/>
              <a:t>tamamlanıp sonrasındaki </a:t>
            </a:r>
            <a:r>
              <a:rPr lang="tr-TR" sz="2000" dirty="0"/>
              <a:t>14 günlük karantina süresinde olan adaylar için alınacak sınav tedbir </a:t>
            </a:r>
            <a:r>
              <a:rPr lang="tr-TR" sz="2000" dirty="0" smtClean="0"/>
              <a:t>hizmetleri, Sağlık </a:t>
            </a:r>
            <a:r>
              <a:rPr lang="tr-TR" sz="2000" dirty="0"/>
              <a:t>Bakanlığının önerileri doğrultusunda Bölge Sınav Yürütme Komisyonları </a:t>
            </a:r>
            <a:r>
              <a:rPr lang="tr-TR" sz="2000" dirty="0" err="1" smtClean="0"/>
              <a:t>tarafındanbelirlenecek</a:t>
            </a:r>
            <a:r>
              <a:rPr lang="tr-TR" sz="2000" dirty="0" smtClean="0"/>
              <a:t> </a:t>
            </a:r>
            <a:r>
              <a:rPr lang="tr-TR" sz="2000" dirty="0"/>
              <a:t>ve gerekli tüm önlemler alınarak uygun sınav tedbir hizmeti sağlanacaktır. Bu</a:t>
            </a:r>
          </a:p>
          <a:p>
            <a:pPr algn="just"/>
            <a:r>
              <a:rPr lang="tr-TR" sz="2000" dirty="0"/>
              <a:t>adaylar için Bölge Sınav Yürütme Komisyonları tarafından tespit edilecek ve sağlanacak </a:t>
            </a:r>
            <a:r>
              <a:rPr lang="tr-TR" sz="2000" dirty="0" smtClean="0"/>
              <a:t>sınav tedbir </a:t>
            </a:r>
            <a:r>
              <a:rPr lang="tr-TR" sz="2000" dirty="0"/>
              <a:t>hizmetleri </a:t>
            </a:r>
            <a:r>
              <a:rPr lang="tr-TR" sz="2000" dirty="0" smtClean="0"/>
              <a:t>ile </a:t>
            </a:r>
            <a:r>
              <a:rPr lang="tr-TR" sz="2000" dirty="0"/>
              <a:t>ilgili Bina Sınav Komisyonları bilgilendirilecektir.</a:t>
            </a:r>
            <a:endParaRPr lang="tr-TR" sz="200" dirty="0">
              <a:solidFill>
                <a:srgbClr val="FF0000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65494" y="341150"/>
            <a:ext cx="1626135" cy="476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EK-1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Covid-19 Önlemleri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https://actopharma.com/wp-content/uploads/2020/02/coronavirus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" y="-51787"/>
            <a:ext cx="650213" cy="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SINAV </a:t>
            </a:r>
            <a:r>
              <a:rPr lang="tr-TR" sz="3600" b="1" dirty="0">
                <a:solidFill>
                  <a:srgbClr val="FF0000"/>
                </a:solidFill>
              </a:rPr>
              <a:t>GÖREVLİLERİNİN </a:t>
            </a:r>
            <a:r>
              <a:rPr lang="tr-TR" sz="3600" b="1" dirty="0" smtClean="0">
                <a:solidFill>
                  <a:srgbClr val="FF0000"/>
                </a:solidFill>
              </a:rPr>
              <a:t>DİKKATİNE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61" y="868222"/>
            <a:ext cx="7999104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000" dirty="0" smtClean="0"/>
              <a:t>	09/12/2016 </a:t>
            </a:r>
            <a:r>
              <a:rPr lang="tr-TR" sz="2000" dirty="0"/>
              <a:t>Tarih 29913 Resmi </a:t>
            </a:r>
            <a:r>
              <a:rPr lang="tr-TR" sz="2000" dirty="0" err="1"/>
              <a:t>Gazete’de</a:t>
            </a:r>
            <a:r>
              <a:rPr lang="tr-TR" sz="2000" dirty="0"/>
              <a:t> yayımlanan 02/12/2016 tarih ve 6764 sayılı Millî </a:t>
            </a:r>
            <a:r>
              <a:rPr lang="tr-TR" sz="2000" dirty="0" smtClean="0"/>
              <a:t>Eğitim Bakanlığının </a:t>
            </a:r>
            <a:r>
              <a:rPr lang="tr-TR" sz="2000" dirty="0"/>
              <a:t>Teşkilat ve Görevleri Hakkında Kanun Hükmünde Kararname ile Bazı Kanun </a:t>
            </a:r>
            <a:r>
              <a:rPr lang="tr-TR" sz="2000" dirty="0" smtClean="0"/>
              <a:t>ve Kanun </a:t>
            </a:r>
            <a:r>
              <a:rPr lang="tr-TR" sz="2000" dirty="0"/>
              <a:t>Hükmünde Kararnamelerde Değişiklik Yapılmasına Dair Kanunun 12. maddesi 2. </a:t>
            </a:r>
            <a:r>
              <a:rPr lang="tr-TR" sz="2000" dirty="0" smtClean="0"/>
              <a:t>fıkrası gereğince </a:t>
            </a:r>
            <a:r>
              <a:rPr lang="tr-TR" sz="2000" dirty="0"/>
              <a:t>sınav uygulamaları kapsamındaki fiilleri işleyen görevli ya da adaylara, işlediği </a:t>
            </a:r>
            <a:r>
              <a:rPr lang="tr-TR" sz="2000" dirty="0" smtClean="0"/>
              <a:t>fiilin türüne </a:t>
            </a:r>
            <a:r>
              <a:rPr lang="tr-TR" sz="2000" dirty="0"/>
              <a:t>göre cezai müeyyideler getirilmiştir</a:t>
            </a:r>
            <a:r>
              <a:rPr lang="tr-TR" sz="2000" dirty="0" smtClean="0"/>
              <a:t>.</a:t>
            </a:r>
          </a:p>
          <a:p>
            <a:pPr algn="just"/>
            <a:endParaRPr lang="tr-TR" sz="2000" dirty="0"/>
          </a:p>
          <a:p>
            <a:pPr algn="just"/>
            <a:endParaRPr lang="tr-T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/>
              <a:t>Tüm </a:t>
            </a:r>
            <a:r>
              <a:rPr lang="tr-TR" sz="2000" dirty="0"/>
              <a:t>il/ilçelere, içerisinde Açık Öğretim Lisesi Sınavları için 20 adet ve Açık Öğretim </a:t>
            </a:r>
            <a:r>
              <a:rPr lang="tr-TR" sz="2000" dirty="0" smtClean="0"/>
              <a:t>Ortaokulu Sınavı </a:t>
            </a:r>
            <a:r>
              <a:rPr lang="tr-TR" sz="2000" dirty="0"/>
              <a:t>için 10 adet yedek sınav evrakı bulunan il/ilçe yedek kutusu gönderilecektir. </a:t>
            </a:r>
            <a:r>
              <a:rPr lang="tr-TR" sz="2000" b="1" u="sng" dirty="0"/>
              <a:t>Bu il/ilçe </a:t>
            </a:r>
            <a:r>
              <a:rPr lang="tr-TR" sz="2000" b="1" u="sng" dirty="0" smtClean="0"/>
              <a:t>yedek kutuları </a:t>
            </a:r>
            <a:r>
              <a:rPr lang="tr-TR" sz="2000" b="1" u="sng" dirty="0"/>
              <a:t>tedbir amaçlı gönderilecek olup zorunluluk olmadıkça açılmayacaktır.</a:t>
            </a:r>
            <a:endParaRPr lang="tr-TR" sz="1100" b="1" u="sng" dirty="0"/>
          </a:p>
        </p:txBody>
      </p:sp>
    </p:spTree>
    <p:extLst>
      <p:ext uri="{BB962C8B-B14F-4D97-AF65-F5344CB8AC3E}">
        <p14:creationId xmlns:p14="http://schemas.microsoft.com/office/powerpoint/2010/main" val="13198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accent5">
                    <a:lumMod val="75000"/>
                  </a:schemeClr>
                </a:solidFill>
              </a:rPr>
              <a:t>Bina Sınav Komisyonları</a:t>
            </a:r>
            <a:endParaRPr lang="tr-TR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/>
              <a:t>1. Sınav gününden bir gün önce tüm sınav binasının genel temizliği (özellikle sınıflar ve</a:t>
            </a:r>
          </a:p>
          <a:p>
            <a:pPr algn="l"/>
            <a:r>
              <a:rPr lang="tr-TR" sz="1800" dirty="0"/>
              <a:t>tuvaletler) su ve deterjan kullanılarak yaptırılmalıdır. Sınav binasında sık dokunulan </a:t>
            </a:r>
            <a:r>
              <a:rPr lang="tr-TR" sz="1800" dirty="0" smtClean="0"/>
              <a:t>yüzeylerin (</a:t>
            </a:r>
            <a:r>
              <a:rPr lang="tr-TR" sz="1800" dirty="0"/>
              <a:t>kapı kolları, sıralar, masa yüzeyleri, merdiven tırabzanları gibi) temizliğine özellikle </a:t>
            </a:r>
            <a:r>
              <a:rPr lang="tr-TR" sz="1800" dirty="0" smtClean="0"/>
              <a:t>dikkat edilmelidir</a:t>
            </a:r>
            <a:r>
              <a:rPr lang="tr-TR" sz="1800" dirty="0"/>
              <a:t>. Bu amaçla, su ve deterjanla temizlik sonrası dezenfeksiyon için 1/100 </a:t>
            </a:r>
            <a:r>
              <a:rPr lang="tr-TR" sz="1800" dirty="0" smtClean="0"/>
              <a:t>sulandırılmış (</a:t>
            </a:r>
            <a:r>
              <a:rPr lang="tr-TR" sz="1800" dirty="0"/>
              <a:t>5 litre suya yarım küçük çay bardağı) çamaşır suyu (Sodyum </a:t>
            </a:r>
            <a:r>
              <a:rPr lang="tr-TR" sz="1800" dirty="0" err="1"/>
              <a:t>hipoklorit</a:t>
            </a:r>
            <a:r>
              <a:rPr lang="tr-TR" sz="1800" dirty="0"/>
              <a:t> </a:t>
            </a:r>
            <a:r>
              <a:rPr lang="tr-TR" sz="1800" dirty="0" err="1"/>
              <a:t>Cas</a:t>
            </a:r>
            <a:r>
              <a:rPr lang="tr-TR" sz="1800" dirty="0"/>
              <a:t> No: 7681-52-9</a:t>
            </a:r>
            <a:r>
              <a:rPr lang="tr-TR" sz="1800" dirty="0" smtClean="0"/>
              <a:t>) kullanılabilir</a:t>
            </a:r>
            <a:r>
              <a:rPr lang="tr-TR" sz="1800" dirty="0"/>
              <a:t>. Tuvalet temizliği için 1/10 sulandırılmış çamaşır suyu (Sodyum </a:t>
            </a:r>
            <a:r>
              <a:rPr lang="tr-TR" sz="1800" dirty="0" err="1"/>
              <a:t>hipoklorit</a:t>
            </a:r>
            <a:r>
              <a:rPr lang="tr-TR" sz="1800" dirty="0"/>
              <a:t> </a:t>
            </a:r>
            <a:r>
              <a:rPr lang="tr-TR" sz="1800" dirty="0" err="1" smtClean="0"/>
              <a:t>Cas</a:t>
            </a:r>
            <a:r>
              <a:rPr lang="tr-TR" sz="1800" dirty="0" smtClean="0"/>
              <a:t> No</a:t>
            </a:r>
            <a:r>
              <a:rPr lang="tr-TR" sz="1800" dirty="0"/>
              <a:t>: 7681-52-9) kullanılmalıdır. Çamaşır suyu ile temizlik yapılan alanlar </a:t>
            </a:r>
            <a:r>
              <a:rPr lang="tr-TR" sz="1800" dirty="0" smtClean="0"/>
              <a:t>mutlaka havalandırılmalıdır</a:t>
            </a:r>
            <a:r>
              <a:rPr lang="tr-TR" sz="1800" dirty="0"/>
              <a:t>. Sağlık Bakanlığı COVID-19 </a:t>
            </a:r>
            <a:r>
              <a:rPr lang="tr-TR" sz="1800" dirty="0" err="1"/>
              <a:t>Pandemi</a:t>
            </a:r>
            <a:r>
              <a:rPr lang="tr-TR" sz="1800" dirty="0"/>
              <a:t> Döneminde Halka Açık </a:t>
            </a:r>
            <a:r>
              <a:rPr lang="tr-TR" sz="1800" dirty="0" smtClean="0"/>
              <a:t>Alanların Temizlik </a:t>
            </a:r>
            <a:r>
              <a:rPr lang="tr-TR" sz="1800" dirty="0"/>
              <a:t>ve Dezenfeksiyonu İlkelerine uyulmalıdır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2. Bina Sınav Komisyonu, sınav görevlileri ile yapacağı toplantıda, bütün sınav </a:t>
            </a:r>
            <a:r>
              <a:rPr lang="tr-TR" sz="1800" dirty="0" smtClean="0"/>
              <a:t>görevlilerinin sosyal </a:t>
            </a:r>
            <a:r>
              <a:rPr lang="tr-TR" sz="1800" dirty="0"/>
              <a:t>mesafe kuralına (kişiler arasında en az 1 metre mesafe olacak şekilde) </a:t>
            </a:r>
            <a:r>
              <a:rPr lang="tr-TR" sz="1800" dirty="0" smtClean="0"/>
              <a:t>uyarak oturmalarını </a:t>
            </a:r>
            <a:r>
              <a:rPr lang="tr-TR" sz="1800" dirty="0"/>
              <a:t>ve tıbbi maske takmalarını sağlar. Sınav görevlilerine sınav kurallarına ek </a:t>
            </a:r>
            <a:r>
              <a:rPr lang="tr-TR" sz="1800" dirty="0" smtClean="0"/>
              <a:t>olarak COVID-19 </a:t>
            </a:r>
            <a:r>
              <a:rPr lang="tr-TR" sz="1800" dirty="0"/>
              <a:t>ile ilgili alınacak önlemler konusunda bilgi verir.</a:t>
            </a:r>
            <a:endParaRPr lang="tr-TR" sz="100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65494" y="341150"/>
            <a:ext cx="1626135" cy="476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EK-1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Covid-19 Önlemleri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https://actopharma.com/wp-content/uploads/2020/02/coronavirus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" y="-51787"/>
            <a:ext cx="650213" cy="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accent5">
                    <a:lumMod val="75000"/>
                  </a:schemeClr>
                </a:solidFill>
              </a:rPr>
              <a:t>Bina Sınav Komisyonları</a:t>
            </a:r>
            <a:endParaRPr lang="tr-TR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1700" dirty="0"/>
              <a:t>3. Ateş, öksürük, burun akıntısı ve solunum güçlüğü şikâyeti olan, COVID-19 olan veya son </a:t>
            </a:r>
            <a:r>
              <a:rPr lang="tr-TR" sz="1700" dirty="0" smtClean="0"/>
              <a:t>14  gün </a:t>
            </a:r>
            <a:r>
              <a:rPr lang="tr-TR" sz="1700" dirty="0"/>
              <a:t>içerisinde COVID-19 vakası ile teması olan kişilere sınav görevi vermez</a:t>
            </a:r>
            <a:r>
              <a:rPr lang="tr-TR" sz="1700" dirty="0" smtClean="0"/>
              <a:t>.</a:t>
            </a:r>
          </a:p>
          <a:p>
            <a:pPr algn="just"/>
            <a:endParaRPr lang="tr-TR" sz="1700" dirty="0"/>
          </a:p>
          <a:p>
            <a:pPr algn="just"/>
            <a:r>
              <a:rPr lang="tr-TR" sz="1700" dirty="0"/>
              <a:t>4. Adayların, sınav binasının bahçesine girişleri sırasında sosyal mesafenin (en az 1 metre, </a:t>
            </a:r>
            <a:r>
              <a:rPr lang="tr-TR" sz="1700" dirty="0" smtClean="0"/>
              <a:t>3-4 adım</a:t>
            </a:r>
            <a:r>
              <a:rPr lang="tr-TR" sz="1700" dirty="0"/>
              <a:t>) korunmasını sağlar, yığılma oluşmasını engelleyecek önlemleri alır</a:t>
            </a:r>
            <a:r>
              <a:rPr lang="tr-TR" sz="1700" dirty="0" smtClean="0"/>
              <a:t>. </a:t>
            </a:r>
          </a:p>
          <a:p>
            <a:pPr algn="just"/>
            <a:endParaRPr lang="tr-TR" sz="1700" dirty="0" smtClean="0"/>
          </a:p>
          <a:p>
            <a:pPr algn="just"/>
            <a:r>
              <a:rPr lang="tr-TR" sz="1700" dirty="0"/>
              <a:t>5. Bina Sınav Komisyonu ya da sınav görevlileri, sınav binasına alınmadan önce adaylara</a:t>
            </a:r>
          </a:p>
          <a:p>
            <a:pPr algn="just"/>
            <a:r>
              <a:rPr lang="tr-TR" sz="1700" dirty="0"/>
              <a:t>COVID-19 nedeniyle sınav sürecinde dikkat etmeleri gereken noktaları “Değerli adaylar, </a:t>
            </a:r>
            <a:r>
              <a:rPr lang="tr-TR" sz="1700" dirty="0" smtClean="0"/>
              <a:t>ciddi solunum </a:t>
            </a:r>
            <a:r>
              <a:rPr lang="tr-TR" sz="1700" dirty="0"/>
              <a:t>yolu enfeksiyonu belirtileriyle seyreden COVID-19 nedeniyle sınav sürecinde </a:t>
            </a:r>
            <a:r>
              <a:rPr lang="tr-TR" sz="1700" dirty="0" smtClean="0"/>
              <a:t>almanız gereken </a:t>
            </a:r>
            <a:r>
              <a:rPr lang="tr-TR" sz="1700" dirty="0"/>
              <a:t>önlemler hakkında sizi bilgilendirmek istiyoruz. Ateş, öksürük, burun akıntısı ve </a:t>
            </a:r>
            <a:r>
              <a:rPr lang="tr-TR" sz="1700" dirty="0" smtClean="0"/>
              <a:t>solunum güçlüğü </a:t>
            </a:r>
            <a:r>
              <a:rPr lang="tr-TR" sz="1700" dirty="0"/>
              <a:t>şikâyeti olan, COVID-19 olan veya son 14 gün içerisinde COVID-19 vakası ile teması </a:t>
            </a:r>
            <a:r>
              <a:rPr lang="tr-TR" sz="1700" dirty="0" smtClean="0"/>
              <a:t>olan adaylar</a:t>
            </a:r>
            <a:r>
              <a:rPr lang="tr-TR" sz="1700" dirty="0"/>
              <a:t>, bina girişinde görevlilere bilgi vermelidir. Endişeniz olmasın şikâyeti olan adaylar </a:t>
            </a:r>
            <a:r>
              <a:rPr lang="tr-TR" sz="1700" dirty="0" smtClean="0"/>
              <a:t>sınava alınacaktır</a:t>
            </a:r>
            <a:r>
              <a:rPr lang="tr-TR" sz="1700" dirty="0"/>
              <a:t>. Bina içinde, bahçesinde ve diğer kalabalık ortamlarda sosyal mesafe (en az 1 metre, </a:t>
            </a:r>
            <a:r>
              <a:rPr lang="tr-TR" sz="1700" dirty="0" smtClean="0"/>
              <a:t>3- 4 </a:t>
            </a:r>
            <a:r>
              <a:rPr lang="tr-TR" sz="1700" dirty="0"/>
              <a:t>adım) kuralına lütfen dikkat ediniz. Maske takınız ve maskenizi çıkarmayınız. </a:t>
            </a:r>
            <a:r>
              <a:rPr lang="tr-TR" sz="1700" dirty="0" smtClean="0"/>
              <a:t>Sağlığınızı önemsiyoruz</a:t>
            </a:r>
            <a:r>
              <a:rPr lang="tr-TR" sz="1700" dirty="0"/>
              <a:t>. Lütfen bu önlemlere uyunuz. Başarılar dileriz” şeklinde duyurur.</a:t>
            </a:r>
            <a:endParaRPr lang="tr-TR" sz="1700" dirty="0" smtClean="0"/>
          </a:p>
          <a:p>
            <a:pPr algn="just"/>
            <a:endParaRPr lang="tr-TR" sz="1700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65494" y="341150"/>
            <a:ext cx="1626135" cy="476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EK-1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Covid-19 Önlemleri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https://actopharma.com/wp-content/uploads/2020/02/coronavirus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" y="-51787"/>
            <a:ext cx="650213" cy="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accent5">
                    <a:lumMod val="75000"/>
                  </a:schemeClr>
                </a:solidFill>
              </a:rPr>
              <a:t>Bina Sınav Komisyonları</a:t>
            </a:r>
            <a:endParaRPr lang="tr-TR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800" dirty="0"/>
              <a:t>6. Sınav binasına ve bahçesine yalnızca adayların ve sınav görevlilerin alınmasını sağlar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7. Sınav görevlileri ve adayların, sınav öncesinde tıbbi maske takılı olarak sınav </a:t>
            </a:r>
            <a:r>
              <a:rPr lang="tr-TR" sz="1800" dirty="0" smtClean="0"/>
              <a:t>salonlarına gitmesini </a:t>
            </a:r>
            <a:r>
              <a:rPr lang="tr-TR" sz="1800" dirty="0"/>
              <a:t>sağlar</a:t>
            </a:r>
            <a:r>
              <a:rPr lang="tr-TR" sz="1800" dirty="0" smtClean="0"/>
              <a:t>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8. Adayların, yerlerine oturduklarında diğer adaylar ile aralarında en az 1 metre olacak </a:t>
            </a:r>
            <a:r>
              <a:rPr lang="tr-TR" sz="1800" dirty="0" smtClean="0"/>
              <a:t>şekilde mesafe </a:t>
            </a:r>
            <a:r>
              <a:rPr lang="tr-TR" sz="1800" dirty="0"/>
              <a:t>sağlanabiliyor ise sınav başladıktan sonra isteyen adayın tıbbi maskesini </a:t>
            </a:r>
            <a:r>
              <a:rPr lang="tr-TR" sz="1800" dirty="0" smtClean="0"/>
              <a:t>çıkararak sınava </a:t>
            </a:r>
            <a:r>
              <a:rPr lang="tr-TR" sz="1800" dirty="0"/>
              <a:t>devam etmesini sağlar</a:t>
            </a:r>
            <a:r>
              <a:rPr lang="tr-TR" sz="1800" dirty="0" smtClean="0"/>
              <a:t>. 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9. Adayların, sınav binasına ve salonlarına girişleri sırasında sosyal mesafenin (en az 1 metre, </a:t>
            </a:r>
            <a:r>
              <a:rPr lang="tr-TR" sz="1800" dirty="0" smtClean="0"/>
              <a:t>3-4 </a:t>
            </a:r>
            <a:r>
              <a:rPr lang="tr-TR" sz="1800" dirty="0"/>
              <a:t>adım) korunmasını sağlar, yığılma olmasını engelleyecek önlemler alır</a:t>
            </a:r>
            <a:r>
              <a:rPr lang="tr-TR" sz="1800" dirty="0" smtClean="0"/>
              <a:t>.</a:t>
            </a:r>
          </a:p>
          <a:p>
            <a:pPr algn="l"/>
            <a:endParaRPr lang="tr-TR" sz="1800" dirty="0"/>
          </a:p>
          <a:p>
            <a:pPr algn="l"/>
            <a:r>
              <a:rPr lang="tr-TR" sz="1800" dirty="0"/>
              <a:t>10. Sınav binasına girişte yapılacak kimlik kontrolünün kimliklere dokunulmadan </a:t>
            </a:r>
            <a:r>
              <a:rPr lang="tr-TR" sz="1800" dirty="0" smtClean="0"/>
              <a:t>yapılmasını sağlar</a:t>
            </a:r>
            <a:r>
              <a:rPr lang="tr-TR" sz="1800" dirty="0"/>
              <a:t>. Kontroller sırasında adayların sosyal mesafe korunarak alınmasını ve </a:t>
            </a:r>
            <a:r>
              <a:rPr lang="tr-TR" sz="1800" dirty="0" smtClean="0"/>
              <a:t>koridorlarda yığılma </a:t>
            </a:r>
            <a:r>
              <a:rPr lang="tr-TR" sz="1800" dirty="0"/>
              <a:t>oluşturmadan salonlara ulaşması için önlem alır.</a:t>
            </a:r>
            <a:endParaRPr lang="tr-TR" sz="200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65494" y="341150"/>
            <a:ext cx="1626135" cy="476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EK-1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Covid-19 Önlemleri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https://actopharma.com/wp-content/uploads/2020/02/coronavirus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" y="-51787"/>
            <a:ext cx="650213" cy="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accent5">
                    <a:lumMod val="75000"/>
                  </a:schemeClr>
                </a:solidFill>
              </a:rPr>
              <a:t>Bina Sınav Komisyonları</a:t>
            </a:r>
            <a:endParaRPr lang="tr-TR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700" dirty="0"/>
              <a:t>11. Sınava giren adaylardan, kesin COVID-19 tanısı olanlar ile kesin COVID-19 tanısı ile</a:t>
            </a:r>
          </a:p>
          <a:p>
            <a:pPr algn="l"/>
            <a:r>
              <a:rPr lang="tr-TR" sz="1700" dirty="0"/>
              <a:t>tedavisi tamamlanıp sonrasındaki 14 günlük karantina süresinde olan adaylar için Sağlık</a:t>
            </a:r>
          </a:p>
          <a:p>
            <a:pPr algn="l"/>
            <a:r>
              <a:rPr lang="tr-TR" sz="1700" dirty="0"/>
              <a:t>Bakanlığının önerileri doğrultusunda Bölge Sınav Yürütme Komisyonları tarafından</a:t>
            </a:r>
          </a:p>
          <a:p>
            <a:pPr algn="l"/>
            <a:r>
              <a:rPr lang="tr-TR" sz="1700" dirty="0"/>
              <a:t>belirlenecek ve Bina Sınav Komisyonlarına bildirilecek sınav tedbir hizmetlerini, gerekli </a:t>
            </a:r>
            <a:r>
              <a:rPr lang="tr-TR" sz="1700" dirty="0" smtClean="0"/>
              <a:t>tüm önlemleri </a:t>
            </a:r>
            <a:r>
              <a:rPr lang="tr-TR" sz="1700" dirty="0"/>
              <a:t>alarak uygular</a:t>
            </a:r>
            <a:r>
              <a:rPr lang="tr-TR" sz="1700" dirty="0" smtClean="0"/>
              <a:t>. </a:t>
            </a:r>
          </a:p>
          <a:p>
            <a:pPr algn="l"/>
            <a:endParaRPr lang="tr-TR" sz="1700" dirty="0"/>
          </a:p>
          <a:p>
            <a:pPr algn="l"/>
            <a:r>
              <a:rPr lang="tr-TR" sz="1700" dirty="0"/>
              <a:t>12. Ateş, öksürük, burun akıntısı ve solunum güçlüğü gibi COVID-19’u düşündürecek </a:t>
            </a:r>
            <a:r>
              <a:rPr lang="tr-TR" sz="1700" dirty="0" smtClean="0"/>
              <a:t>şikâyetleri olanlar </a:t>
            </a:r>
            <a:r>
              <a:rPr lang="tr-TR" sz="1700" dirty="0"/>
              <a:t>ile son 14 gün içerisinde kesin COVID-19 vakası ile teması olan adayların giriş </a:t>
            </a:r>
            <a:r>
              <a:rPr lang="tr-TR" sz="1700" dirty="0" smtClean="0"/>
              <a:t>katında bulunan </a:t>
            </a:r>
            <a:r>
              <a:rPr lang="tr-TR" sz="1700" dirty="0"/>
              <a:t>ayrı bir salonda (kesin COVID-19 olan adaylar için ayrılmış salondan farklı </a:t>
            </a:r>
            <a:r>
              <a:rPr lang="tr-TR" sz="1700" dirty="0" smtClean="0"/>
              <a:t>bir salonda</a:t>
            </a:r>
            <a:r>
              <a:rPr lang="tr-TR" sz="1700" dirty="0"/>
              <a:t>) tıbbi maske takılarak sınava alınmasını sağlar. Bez maske kullananların </a:t>
            </a:r>
            <a:r>
              <a:rPr lang="tr-TR" sz="1700" dirty="0" smtClean="0"/>
              <a:t>maskeleri tıbbi </a:t>
            </a:r>
            <a:r>
              <a:rPr lang="tr-TR" sz="1700" dirty="0"/>
              <a:t>maske ile değiştirilmelidir. Bu adaylar tıbbi maskelerini sınav süresince çıkarmamalıdır</a:t>
            </a:r>
            <a:r>
              <a:rPr lang="tr-TR" sz="1700" dirty="0" smtClean="0"/>
              <a:t>.  Salon </a:t>
            </a:r>
            <a:r>
              <a:rPr lang="tr-TR" sz="1700" dirty="0"/>
              <a:t>başkanları ve gözetmenler eğer aday ile 1 metreden daha yakın mesafede olacaklar </a:t>
            </a:r>
            <a:r>
              <a:rPr lang="tr-TR" sz="1700" dirty="0" smtClean="0"/>
              <a:t>ise maskeye </a:t>
            </a:r>
            <a:r>
              <a:rPr lang="tr-TR" sz="1700" dirty="0"/>
              <a:t>ek olarak yüz koruyucu kullanmalıdır</a:t>
            </a:r>
            <a:r>
              <a:rPr lang="tr-TR" sz="1700" dirty="0" smtClean="0"/>
              <a:t>. </a:t>
            </a:r>
          </a:p>
          <a:p>
            <a:pPr algn="l"/>
            <a:endParaRPr lang="tr-TR" sz="1700" dirty="0"/>
          </a:p>
          <a:p>
            <a:pPr algn="l"/>
            <a:r>
              <a:rPr lang="tr-TR" sz="1700" dirty="0"/>
              <a:t>13. Sınav binası ve sınav salonlarının girişlerinde el antiseptiği bulundurur.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65494" y="341150"/>
            <a:ext cx="1626135" cy="476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EK-1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Covid-19 Önlemleri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https://actopharma.com/wp-content/uploads/2020/02/coronavirus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" y="-51787"/>
            <a:ext cx="650213" cy="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accent5">
                    <a:lumMod val="75000"/>
                  </a:schemeClr>
                </a:solidFill>
              </a:rPr>
              <a:t>Bina Sınav Komisyonları</a:t>
            </a:r>
            <a:endParaRPr lang="tr-TR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255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14. Sınav salonunda aday ve görevli sayısı kadar yedek maske bulundurur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15. Sınav sonunda adayların sınav salonları ve binadan çıkışları sırasında sosyal mesafenin (en </a:t>
            </a:r>
            <a:r>
              <a:rPr lang="tr-TR" sz="2000" dirty="0" smtClean="0"/>
              <a:t>az 1 </a:t>
            </a:r>
            <a:r>
              <a:rPr lang="tr-TR" sz="2000" dirty="0"/>
              <a:t>metre, 3-4 adım) korunmasını sağlar, yığılma oluşmasını engelleyecek önlemleri alır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16. Sınav salonlarının pencereler açılarak havalandırılmasını ve kullanılmış maskelerin </a:t>
            </a:r>
            <a:r>
              <a:rPr lang="tr-TR" sz="2000" dirty="0" smtClean="0"/>
              <a:t>ağzı kapaklı </a:t>
            </a:r>
            <a:r>
              <a:rPr lang="tr-TR" sz="2000" dirty="0"/>
              <a:t>çöp kutusuna/çöp torbasına atılmasını sağlar</a:t>
            </a:r>
            <a:r>
              <a:rPr lang="tr-TR" sz="2000" dirty="0" smtClean="0"/>
              <a:t>. 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17. Sınav sonrasında tüm sınav binasının genel temizliğini (özellikle sınıflar ve tuvaletler) su </a:t>
            </a:r>
            <a:r>
              <a:rPr lang="tr-TR" sz="2000" dirty="0" smtClean="0"/>
              <a:t>ve deterjan </a:t>
            </a:r>
            <a:r>
              <a:rPr lang="tr-TR" sz="2000" dirty="0"/>
              <a:t>kullanılarak yaptırır. Sağlık Bakanlığı COVID-19 </a:t>
            </a:r>
            <a:r>
              <a:rPr lang="tr-TR" sz="2000" dirty="0" err="1"/>
              <a:t>Pandemi</a:t>
            </a:r>
            <a:r>
              <a:rPr lang="tr-TR" sz="2000" dirty="0"/>
              <a:t> Döneminde Halka </a:t>
            </a:r>
            <a:r>
              <a:rPr lang="tr-TR" sz="2000" dirty="0" smtClean="0"/>
              <a:t>Açık Alanların </a:t>
            </a:r>
            <a:r>
              <a:rPr lang="tr-TR" sz="2000" dirty="0"/>
              <a:t>Temizlik ve Dezenfeksiyonu İlkelerine uyulmalıdır</a:t>
            </a:r>
            <a:r>
              <a:rPr lang="tr-TR" sz="2000" dirty="0" smtClean="0"/>
              <a:t>. </a:t>
            </a:r>
          </a:p>
          <a:p>
            <a:pPr algn="l"/>
            <a:r>
              <a:rPr lang="tr-TR" sz="1000" dirty="0" smtClean="0">
                <a:hlinkClick r:id="rId2"/>
              </a:rPr>
              <a:t>https</a:t>
            </a:r>
            <a:r>
              <a:rPr lang="tr-TR" sz="1000" dirty="0">
                <a:hlinkClick r:id="rId2"/>
              </a:rPr>
              <a:t>://</a:t>
            </a:r>
            <a:r>
              <a:rPr lang="tr-TR" sz="1000" dirty="0" smtClean="0">
                <a:hlinkClick r:id="rId2"/>
              </a:rPr>
              <a:t>covid19bilgi.saglik.gov.tr/depo/toplumda-salgin-yonetimi/COVID19-PandemiDonemindeHalkaAcikAlanlarinTemizlikVeDezenfeksiyonu-03052020.pdf</a:t>
            </a:r>
            <a:r>
              <a:rPr lang="tr-TR" sz="1000" dirty="0" smtClean="0"/>
              <a:t> </a:t>
            </a:r>
            <a:endParaRPr lang="tr-TR" sz="1000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65494" y="341150"/>
            <a:ext cx="1626135" cy="476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EK-1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Covid-19 Önlemleri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https://actopharma.com/wp-content/uploads/2020/02/coronavirus-300x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" y="-51787"/>
            <a:ext cx="650213" cy="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59" y="1203598"/>
            <a:ext cx="8288639" cy="5832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1700" dirty="0" smtClean="0"/>
              <a:t>1. Sınav </a:t>
            </a:r>
            <a:r>
              <a:rPr lang="tr-TR" sz="1700" dirty="0"/>
              <a:t>öncesinde tıbbi maske takılı olarak sınav salonlarına gider, sınav boyunca tıbbi </a:t>
            </a:r>
            <a:r>
              <a:rPr lang="tr-TR" sz="1700" dirty="0" smtClean="0"/>
              <a:t>maskeyi takmaya </a:t>
            </a:r>
            <a:r>
              <a:rPr lang="tr-TR" sz="1700" dirty="0"/>
              <a:t>devam eder. Kullanılmış maskelerin ağzı kapaklı çöp kutusuna/çöp </a:t>
            </a:r>
            <a:r>
              <a:rPr lang="tr-TR" sz="1700" dirty="0" smtClean="0"/>
              <a:t>torbasına atılmasını </a:t>
            </a:r>
            <a:r>
              <a:rPr lang="tr-TR" sz="1700" dirty="0"/>
              <a:t>ve mümkün olan yerlerde pencere açılarak içerinin havalandırılması sağlar</a:t>
            </a:r>
            <a:r>
              <a:rPr lang="tr-TR" sz="1700" dirty="0" smtClean="0"/>
              <a:t>.</a:t>
            </a:r>
          </a:p>
          <a:p>
            <a:pPr algn="l"/>
            <a:endParaRPr lang="tr-TR" sz="1700" dirty="0" smtClean="0"/>
          </a:p>
          <a:p>
            <a:pPr algn="l"/>
            <a:r>
              <a:rPr lang="tr-TR" sz="1700" dirty="0" smtClean="0"/>
              <a:t>2</a:t>
            </a:r>
            <a:r>
              <a:rPr lang="tr-TR" sz="1700" dirty="0"/>
              <a:t>. Sınav tedbir hizmeti alan adaylara yardımcı olacak görevliler eğer aday ile 1 metreden </a:t>
            </a:r>
            <a:r>
              <a:rPr lang="tr-TR" sz="1700" dirty="0" smtClean="0"/>
              <a:t>daha yakın </a:t>
            </a:r>
            <a:r>
              <a:rPr lang="tr-TR" sz="1700" dirty="0"/>
              <a:t>mesafede olacaklar ise maskeye ek olarak yüz koruyucu kullanırlar</a:t>
            </a:r>
            <a:r>
              <a:rPr lang="tr-TR" sz="1700" dirty="0" smtClean="0"/>
              <a:t>.</a:t>
            </a:r>
          </a:p>
          <a:p>
            <a:pPr algn="l"/>
            <a:endParaRPr lang="tr-TR" sz="1700" dirty="0"/>
          </a:p>
          <a:p>
            <a:pPr algn="l"/>
            <a:r>
              <a:rPr lang="tr-TR" sz="1700" dirty="0"/>
              <a:t>3. Sınav salon girişinde adayların salona alınmadan önce el antiseptiği kullanmalarını sağlar</a:t>
            </a:r>
            <a:r>
              <a:rPr lang="tr-TR" sz="1700" dirty="0" smtClean="0"/>
              <a:t>.</a:t>
            </a:r>
          </a:p>
          <a:p>
            <a:pPr algn="l"/>
            <a:endParaRPr lang="tr-TR" sz="1700" dirty="0"/>
          </a:p>
          <a:p>
            <a:pPr algn="l"/>
            <a:r>
              <a:rPr lang="tr-TR" sz="1700" dirty="0"/>
              <a:t>4. Adayları, sınavın yapılacağı salona sosyal mesafenin (en az 1 metre, 3-4 adım) </a:t>
            </a:r>
            <a:r>
              <a:rPr lang="tr-TR" sz="1700" dirty="0" smtClean="0"/>
              <a:t>korunmasını sağlayacak </a:t>
            </a:r>
            <a:r>
              <a:rPr lang="tr-TR" sz="1700" dirty="0"/>
              <a:t>ve kapı önünde yığılma olmasını engelleyecek şekilde alır</a:t>
            </a:r>
            <a:r>
              <a:rPr lang="tr-TR" sz="1700" dirty="0" smtClean="0"/>
              <a:t>. </a:t>
            </a:r>
          </a:p>
          <a:p>
            <a:pPr algn="l"/>
            <a:endParaRPr lang="tr-TR" sz="1700" dirty="0"/>
          </a:p>
          <a:p>
            <a:pPr algn="l"/>
            <a:r>
              <a:rPr lang="tr-TR" sz="1700" dirty="0"/>
              <a:t>5. Sınav salonunda adayların sosyal mesafe kuralına uyularak (en az 1 metre) oturtulmasını sağlar.</a:t>
            </a:r>
            <a:endParaRPr lang="tr-TR" sz="1700" dirty="0" smtClean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65494" y="658469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Sınav </a:t>
            </a:r>
            <a:r>
              <a:rPr lang="tr-TR" sz="2800" b="1" dirty="0">
                <a:solidFill>
                  <a:schemeClr val="accent2"/>
                </a:solidFill>
              </a:rPr>
              <a:t>Başlamadan </a:t>
            </a:r>
            <a:r>
              <a:rPr lang="tr-TR" sz="2800" b="1" dirty="0" smtClean="0">
                <a:solidFill>
                  <a:schemeClr val="accent2"/>
                </a:solidFill>
              </a:rPr>
              <a:t>Önce;</a:t>
            </a:r>
            <a:endParaRPr lang="tr-TR" sz="3600" b="1" dirty="0">
              <a:solidFill>
                <a:schemeClr val="accent2"/>
              </a:solidFill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265494" y="341150"/>
            <a:ext cx="1626135" cy="476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EK-1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Covid-19 Önlemleri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https://actopharma.com/wp-content/uploads/2020/02/coronavirus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" y="-51787"/>
            <a:ext cx="650213" cy="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59" y="1131590"/>
            <a:ext cx="8288639" cy="40119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1700" dirty="0"/>
              <a:t>6. Kimlik kontrollerini kimliklere dokunmadan yapar</a:t>
            </a:r>
            <a:r>
              <a:rPr lang="tr-TR" sz="1700" dirty="0" smtClean="0"/>
              <a:t>. </a:t>
            </a:r>
          </a:p>
          <a:p>
            <a:pPr algn="just"/>
            <a:endParaRPr lang="tr-TR" sz="1700" dirty="0"/>
          </a:p>
          <a:p>
            <a:pPr algn="just"/>
            <a:r>
              <a:rPr lang="tr-TR" sz="1700" dirty="0"/>
              <a:t>7. Salon başkanı, sınav evrakı dağıtımı öncesinde adaylara sınav konusunda </a:t>
            </a:r>
            <a:r>
              <a:rPr lang="tr-TR" sz="1700" dirty="0" smtClean="0"/>
              <a:t>yapılacak açıklamalara </a:t>
            </a:r>
            <a:r>
              <a:rPr lang="tr-TR" sz="1700" dirty="0"/>
              <a:t>ek olarak COVID-19 ile ilgili sınav sırasında alınacak </a:t>
            </a:r>
            <a:r>
              <a:rPr lang="tr-TR" sz="1700" dirty="0" err="1"/>
              <a:t>önlemleri“Değerli</a:t>
            </a:r>
            <a:r>
              <a:rPr lang="tr-TR" sz="1700" dirty="0"/>
              <a:t> adaylar</a:t>
            </a:r>
            <a:r>
              <a:rPr lang="tr-TR" sz="1700" dirty="0" smtClean="0"/>
              <a:t>, ciddi </a:t>
            </a:r>
            <a:r>
              <a:rPr lang="tr-TR" sz="1700" dirty="0"/>
              <a:t>solunum yolu enfeksiyonu belirtileriyle seyreden COVID-19 nedeniyle sınav </a:t>
            </a:r>
            <a:r>
              <a:rPr lang="tr-TR" sz="1700" dirty="0" smtClean="0"/>
              <a:t>sürecinde almanız </a:t>
            </a:r>
            <a:r>
              <a:rPr lang="tr-TR" sz="1700" dirty="0"/>
              <a:t>gereken önlemler hakkında sizi bilgilendirmek istiyoruz. Ateş, öksürük, burun </a:t>
            </a:r>
            <a:r>
              <a:rPr lang="tr-TR" sz="1700" dirty="0" smtClean="0"/>
              <a:t>akıntısı ve </a:t>
            </a:r>
            <a:r>
              <a:rPr lang="tr-TR" sz="1700" dirty="0"/>
              <a:t>solunum güçlüğü şikâyeti olan adaylarımız, lütfen bildiriniz. Endişeniz olmasın şikâyeti </a:t>
            </a:r>
            <a:r>
              <a:rPr lang="tr-TR" sz="1700" dirty="0" smtClean="0"/>
              <a:t>olan adaylar </a:t>
            </a:r>
            <a:r>
              <a:rPr lang="tr-TR" sz="1700" dirty="0"/>
              <a:t>sınava alınacaktır. Yerlerinizde otururken en az 1 metre olacak şekilde </a:t>
            </a:r>
            <a:r>
              <a:rPr lang="tr-TR" sz="1700" dirty="0" smtClean="0"/>
              <a:t>mesafe sağlanarak </a:t>
            </a:r>
            <a:r>
              <a:rPr lang="tr-TR" sz="1700" dirty="0"/>
              <a:t>istemeniz hâlinde sınav başladıktan sonra maskelerinizi çıkararak sınava </a:t>
            </a:r>
            <a:r>
              <a:rPr lang="tr-TR" sz="1700" dirty="0" smtClean="0"/>
              <a:t>devam edebilirsiniz</a:t>
            </a:r>
            <a:r>
              <a:rPr lang="tr-TR" sz="1700" dirty="0"/>
              <a:t>. Maskeniz nemlenir/değiştirmeniz gerekir ise lütfen salon görevlilerini </a:t>
            </a:r>
            <a:r>
              <a:rPr lang="tr-TR" sz="1700" dirty="0" smtClean="0"/>
              <a:t>elinizi kaldırarak </a:t>
            </a:r>
            <a:r>
              <a:rPr lang="tr-TR" sz="1700" dirty="0"/>
              <a:t>yanınıza çağırınız. Salon görevlilerimizce size yeni maske verilecektir. </a:t>
            </a:r>
            <a:r>
              <a:rPr lang="tr-TR" sz="1700" dirty="0" smtClean="0"/>
              <a:t>Maskenizi çıkarırken </a:t>
            </a:r>
            <a:r>
              <a:rPr lang="tr-TR" sz="1700" dirty="0"/>
              <a:t>maskenin lastiklerini kullanınız, maskenin dış yüzeyine dokunmayınız, </a:t>
            </a:r>
            <a:r>
              <a:rPr lang="tr-TR" sz="1700" dirty="0" smtClean="0"/>
              <a:t>tekrar maskenizi </a:t>
            </a:r>
            <a:r>
              <a:rPr lang="tr-TR" sz="1700" dirty="0"/>
              <a:t>lastiklerinden tutarak takınız ve el antiseptiği kullanınız. Elinizi </a:t>
            </a:r>
            <a:r>
              <a:rPr lang="tr-TR" sz="1700" dirty="0" smtClean="0"/>
              <a:t>yüzünüze dokundurmayınız</a:t>
            </a:r>
            <a:r>
              <a:rPr lang="tr-TR" sz="1700" dirty="0"/>
              <a:t>. Başarılar diliyoruz.” şeklinde duyurur</a:t>
            </a:r>
            <a:r>
              <a:rPr lang="tr-TR" sz="1700" dirty="0" smtClean="0"/>
              <a:t>.  8</a:t>
            </a:r>
            <a:r>
              <a:rPr lang="tr-TR" sz="1700" dirty="0"/>
              <a:t>. Adayın kendine ait cevap kâğıdında yer alan imza bölümünü adaya kurşun kalem </a:t>
            </a:r>
            <a:r>
              <a:rPr lang="tr-TR" sz="1700" dirty="0" smtClean="0"/>
              <a:t>ile imzalatır</a:t>
            </a:r>
            <a:r>
              <a:rPr lang="tr-TR" sz="1700" dirty="0"/>
              <a:t>.</a:t>
            </a:r>
            <a:endParaRPr lang="tr-TR" sz="1700" dirty="0" smtClean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76128" y="579460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Sınav </a:t>
            </a:r>
            <a:r>
              <a:rPr lang="tr-TR" sz="2800" b="1" dirty="0">
                <a:solidFill>
                  <a:schemeClr val="accent2"/>
                </a:solidFill>
              </a:rPr>
              <a:t>Başlamadan </a:t>
            </a:r>
            <a:r>
              <a:rPr lang="tr-TR" sz="2800" b="1" dirty="0" smtClean="0">
                <a:solidFill>
                  <a:schemeClr val="accent2"/>
                </a:solidFill>
              </a:rPr>
              <a:t>Önce;</a:t>
            </a:r>
            <a:endParaRPr lang="tr-TR" sz="3600" b="1" dirty="0">
              <a:solidFill>
                <a:schemeClr val="accent2"/>
              </a:solidFill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265494" y="341150"/>
            <a:ext cx="1626135" cy="476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EK-1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Covid-19 Önlemleri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https://actopharma.com/wp-content/uploads/2020/02/coronavirus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" y="-51787"/>
            <a:ext cx="650213" cy="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SALON GÖREVLİLERİ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59" y="1131591"/>
            <a:ext cx="8288639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1. Sınav evrakını imzalamak için kendine ait tükenmez kalemi kullanır. Görevliler arasında </a:t>
            </a:r>
            <a:r>
              <a:rPr lang="tr-TR" sz="2000" dirty="0" smtClean="0"/>
              <a:t>kalem alışverişi </a:t>
            </a:r>
            <a:r>
              <a:rPr lang="tr-TR" sz="2000" dirty="0"/>
              <a:t>yapılmamalıdır.</a:t>
            </a:r>
            <a:endParaRPr lang="tr-TR" sz="1000" dirty="0" smtClean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65494" y="570941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Sınav Süresince;</a:t>
            </a:r>
            <a:endParaRPr lang="tr-TR" sz="3600" b="1" dirty="0">
              <a:solidFill>
                <a:schemeClr val="accent2"/>
              </a:solidFill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749359" y="3219822"/>
            <a:ext cx="8288639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/>
              <a:t>1. Adayların sınav bitiminde salondan çıkışları sırasında sosyal mesafenin (en az 1 metre, </a:t>
            </a:r>
            <a:r>
              <a:rPr lang="tr-TR" sz="2000" dirty="0" smtClean="0"/>
              <a:t>3-4 adım</a:t>
            </a:r>
            <a:r>
              <a:rPr lang="tr-TR" sz="2000" dirty="0"/>
              <a:t>) korunmasını sağlar, yığılma oluşmasını engeller.</a:t>
            </a:r>
            <a:endParaRPr lang="tr-TR" sz="500" dirty="0" smtClean="0"/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258199" y="2643758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accent2"/>
                </a:solidFill>
              </a:rPr>
              <a:t>      Sınav Süresi Sonunda;</a:t>
            </a:r>
            <a:endParaRPr lang="tr-TR" sz="3600" b="1" dirty="0">
              <a:solidFill>
                <a:schemeClr val="accent2"/>
              </a:solidFill>
            </a:endParaRPr>
          </a:p>
        </p:txBody>
      </p:sp>
      <p:sp>
        <p:nvSpPr>
          <p:cNvPr id="10" name="Başlık 1"/>
          <p:cNvSpPr txBox="1">
            <a:spLocks/>
          </p:cNvSpPr>
          <p:nvPr/>
        </p:nvSpPr>
        <p:spPr>
          <a:xfrm>
            <a:off x="265494" y="341150"/>
            <a:ext cx="1626135" cy="476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EK-1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Covid-19 Önlemleri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s://actopharma.com/wp-content/uploads/2020/02/coronavirus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" y="-51787"/>
            <a:ext cx="650213" cy="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1554" y="389146"/>
            <a:ext cx="7643192" cy="85725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Yedek Gözetmenler;</a:t>
            </a:r>
            <a:endParaRPr lang="tr-TR" sz="3600" dirty="0">
              <a:solidFill>
                <a:srgbClr val="FFC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49360" y="1203598"/>
            <a:ext cx="8288639" cy="3647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1. Sınav </a:t>
            </a:r>
            <a:r>
              <a:rPr lang="tr-TR" sz="2000" dirty="0"/>
              <a:t>salon girişinde adayların salona alınmadan önce el antiseptiği kullanması sağlar</a:t>
            </a:r>
            <a:r>
              <a:rPr lang="tr-TR" sz="2000" dirty="0" smtClean="0"/>
              <a:t>.</a:t>
            </a:r>
          </a:p>
          <a:p>
            <a:pPr marL="457200" indent="-457200" algn="l">
              <a:buAutoNum type="arabicPeriod"/>
            </a:pPr>
            <a:endParaRPr lang="tr-TR" sz="2000" dirty="0"/>
          </a:p>
          <a:p>
            <a:pPr algn="l"/>
            <a:r>
              <a:rPr lang="tr-TR" sz="2000" dirty="0"/>
              <a:t>2. Adayları, sınavın yapılacağı salona sosyal mesafenin (en az 1 metre, 3-4 adım) </a:t>
            </a:r>
            <a:r>
              <a:rPr lang="tr-TR" sz="2000" dirty="0" smtClean="0"/>
              <a:t>korunmasını sağlayacak </a:t>
            </a:r>
            <a:r>
              <a:rPr lang="tr-TR" sz="2000" dirty="0"/>
              <a:t>ve kapı önünde yığılma olmasını engelleyecek şekilde alır</a:t>
            </a:r>
            <a:r>
              <a:rPr lang="tr-TR" sz="2000" dirty="0" smtClean="0"/>
              <a:t>.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/>
              <a:t>3. Adayların sınav bitiminde salon, sınav binası ve bahçe çıkışları sırasında sosyal mesafenin (</a:t>
            </a:r>
            <a:r>
              <a:rPr lang="tr-TR" sz="2000" dirty="0" smtClean="0"/>
              <a:t>en az </a:t>
            </a:r>
            <a:r>
              <a:rPr lang="tr-TR" sz="2000" dirty="0"/>
              <a:t>1 metre, 3-4 adım) korunmasını sağlar, yığılma oluşmasını engeller.</a:t>
            </a:r>
            <a:endParaRPr lang="tr-TR" sz="200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265494" y="341150"/>
            <a:ext cx="1626135" cy="476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rgbClr val="FF0000"/>
                </a:solidFill>
              </a:rPr>
              <a:t>EK-1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Covid-19 Önlemleri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https://actopharma.com/wp-content/uploads/2020/02/coronavirus-3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5" y="-51787"/>
            <a:ext cx="650213" cy="65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8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5580112" y="1340768"/>
            <a:ext cx="3464103" cy="2527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rgbClr val="002060"/>
                </a:solidFill>
              </a:rPr>
              <a:t>Ek – 2 </a:t>
            </a:r>
          </a:p>
          <a:p>
            <a:endParaRPr lang="tr-TR" sz="2800" b="1" i="1" dirty="0" smtClean="0">
              <a:solidFill>
                <a:srgbClr val="002060"/>
              </a:solidFill>
            </a:endParaRPr>
          </a:p>
          <a:p>
            <a:r>
              <a:rPr lang="tr-TR" sz="2800" b="1" i="1" dirty="0" smtClean="0">
                <a:solidFill>
                  <a:srgbClr val="002060"/>
                </a:solidFill>
              </a:rPr>
              <a:t>Sınav Öncesi / Sonrası Tutanağı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" y="0"/>
            <a:ext cx="4930636" cy="51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SINAV GÖREVLİLERİNİN DİKKATİNE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991701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 smtClean="0"/>
              <a:t>Açık </a:t>
            </a:r>
            <a:r>
              <a:rPr lang="tr-TR" sz="2000" dirty="0"/>
              <a:t>Öğretim Lisesi, Açık Öğretim İmam Hatip Lisesi, Mesleki Açık Öğretim </a:t>
            </a:r>
            <a:r>
              <a:rPr lang="tr-TR" sz="2000" dirty="0" smtClean="0"/>
              <a:t>Lisesi öğrencileri </a:t>
            </a:r>
            <a:r>
              <a:rPr lang="tr-TR" sz="2000" dirty="0"/>
              <a:t>aynı salonlara, Açık Öğretim Ortaokulu öğrencileri farklı salonlara yerleştirilmektedir</a:t>
            </a:r>
            <a:r>
              <a:rPr lang="tr-TR" sz="20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 smtClean="0"/>
              <a:t>Bina </a:t>
            </a:r>
            <a:r>
              <a:rPr lang="tr-TR" sz="2000" dirty="0"/>
              <a:t>Sınav Komisyonu yedek salonda sınava girecek öğrencileri, geçerli kimlik belgesi (</a:t>
            </a:r>
            <a:r>
              <a:rPr lang="tr-TR" sz="2000" dirty="0" smtClean="0"/>
              <a:t>15 yaşını </a:t>
            </a:r>
            <a:r>
              <a:rPr lang="tr-TR" sz="2000" dirty="0"/>
              <a:t>dolduran öğrencilerde fotoğraflı olmak şartıyla T.C. kimlik numaralı nüfus cüzdanı/T.C</a:t>
            </a:r>
            <a:r>
              <a:rPr lang="tr-TR" sz="2000" dirty="0" smtClean="0"/>
              <a:t>. kimlik </a:t>
            </a:r>
            <a:r>
              <a:rPr lang="tr-TR" sz="2000" dirty="0"/>
              <a:t>kartı, geçerlilik süresi devam eden pasaport veya sürücü belgesi) ile yedek salon sınav </a:t>
            </a:r>
            <a:r>
              <a:rPr lang="tr-TR" sz="2000" dirty="0" smtClean="0"/>
              <a:t>giriş belgesi </a:t>
            </a:r>
            <a:r>
              <a:rPr lang="tr-TR" sz="2000" dirty="0"/>
              <a:t>veya Bölge Sınav Yürütme Komisyonundan almış olduğu belgeyi kontrol ederek </a:t>
            </a:r>
            <a:r>
              <a:rPr lang="tr-TR" sz="2000" dirty="0" smtClean="0"/>
              <a:t>sınava alacaktır.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FF0000"/>
                </a:solidFill>
              </a:rPr>
              <a:t>Geçerli </a:t>
            </a:r>
            <a:r>
              <a:rPr lang="tr-TR" sz="2000" b="1" dirty="0">
                <a:solidFill>
                  <a:srgbClr val="FF0000"/>
                </a:solidFill>
              </a:rPr>
              <a:t>kimlik belgesini ibraz edemeyen öğrenciler, sınava alınmayacaktır.</a:t>
            </a:r>
            <a:endParaRPr lang="tr-TR" sz="105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2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5580112" y="1340768"/>
            <a:ext cx="3464103" cy="2527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i="1" dirty="0" smtClean="0">
                <a:solidFill>
                  <a:srgbClr val="002060"/>
                </a:solidFill>
              </a:rPr>
              <a:t>Ek – 3 </a:t>
            </a:r>
          </a:p>
          <a:p>
            <a:endParaRPr lang="tr-TR" sz="2800" b="1" i="1" dirty="0" smtClean="0">
              <a:solidFill>
                <a:srgbClr val="002060"/>
              </a:solidFill>
            </a:endParaRPr>
          </a:p>
          <a:p>
            <a:r>
              <a:rPr lang="tr-TR" sz="2800" b="1" i="1" dirty="0" smtClean="0">
                <a:solidFill>
                  <a:srgbClr val="002060"/>
                </a:solidFill>
              </a:rPr>
              <a:t>Sınav Salonu Tutanağı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934665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" y="-156"/>
            <a:ext cx="9124786" cy="5176083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3478"/>
            <a:ext cx="1560884" cy="156088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64650" y="2110085"/>
            <a:ext cx="50147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TEŞEKKÜRLER</a:t>
            </a:r>
            <a:endParaRPr lang="tr-T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9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SINAV GÖREVLİLERİNİN DİKKATİNE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888132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700" dirty="0" smtClean="0"/>
              <a:t>Nüfus </a:t>
            </a:r>
            <a:r>
              <a:rPr lang="tr-TR" sz="1700" dirty="0"/>
              <a:t>cüzdanlarını değiştirmek için nüfus müdürlüklerine başvuru yapan ve nüfus </a:t>
            </a:r>
            <a:r>
              <a:rPr lang="tr-TR" sz="1700" dirty="0" smtClean="0"/>
              <a:t>cüzdanları alınan </a:t>
            </a:r>
            <a:r>
              <a:rPr lang="tr-TR" sz="1700" dirty="0"/>
              <a:t>adaylar, nüfus müdürlüklerince kendilerine verilen fotoğraflı, </a:t>
            </a:r>
            <a:r>
              <a:rPr lang="tr-TR" sz="1700" dirty="0" smtClean="0"/>
              <a:t>imzalı-mühürlü/</a:t>
            </a:r>
            <a:r>
              <a:rPr lang="tr-TR" sz="1700" dirty="0" err="1" smtClean="0"/>
              <a:t>barkodlu</a:t>
            </a:r>
            <a:r>
              <a:rPr lang="tr-TR" sz="1700" dirty="0" smtClean="0"/>
              <a:t> </a:t>
            </a:r>
            <a:r>
              <a:rPr lang="tr-TR" sz="1700" dirty="0" err="1" smtClean="0"/>
              <a:t>karekodlu</a:t>
            </a:r>
            <a:r>
              <a:rPr lang="tr-TR" sz="1700" dirty="0" smtClean="0"/>
              <a:t> geçici </a:t>
            </a:r>
            <a:r>
              <a:rPr lang="tr-TR" sz="1700" dirty="0"/>
              <a:t>kimlik belgesi/kimlik kartı talep belgesi ile sınava alınabilecektir</a:t>
            </a:r>
            <a:r>
              <a:rPr lang="tr-TR" sz="1700" dirty="0" smtClean="0"/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7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700" dirty="0" smtClean="0"/>
              <a:t>Yedek </a:t>
            </a:r>
            <a:r>
              <a:rPr lang="tr-TR" sz="1700" dirty="0"/>
              <a:t>salonda sınava alınan öğrencilerin geçerli kimlik belge fotokopileri salon </a:t>
            </a:r>
            <a:r>
              <a:rPr lang="tr-TR" sz="1700" dirty="0" smtClean="0"/>
              <a:t>yoklama listesine </a:t>
            </a:r>
            <a:r>
              <a:rPr lang="tr-TR" sz="1700" dirty="0"/>
              <a:t>eklenecektir</a:t>
            </a:r>
            <a:r>
              <a:rPr lang="tr-TR" sz="1700" dirty="0" smtClean="0"/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7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700" dirty="0" smtClean="0"/>
              <a:t>Yabancı </a:t>
            </a:r>
            <a:r>
              <a:rPr lang="tr-TR" sz="1700" dirty="0"/>
              <a:t>uyruklu öğrenciler, T.C. İçişleri Bakanlığı ve T.C. Aile, Çalışma ve Sosyal </a:t>
            </a:r>
            <a:r>
              <a:rPr lang="tr-TR" sz="1700" dirty="0" smtClean="0"/>
              <a:t>Hizmetler Bakanlığı </a:t>
            </a:r>
            <a:r>
              <a:rPr lang="tr-TR" sz="1700" dirty="0"/>
              <a:t>tarafından verilen resimli, çipli/mühürlü kimlik yerine geçen belge veya ikamet </a:t>
            </a:r>
            <a:r>
              <a:rPr lang="tr-TR" sz="1700" dirty="0" smtClean="0"/>
              <a:t>ettiğini  ya </a:t>
            </a:r>
            <a:r>
              <a:rPr lang="tr-TR" sz="1700" dirty="0"/>
              <a:t>da çalıştığını gösterir belge veya geçerliliği devam eden ve ülkeye giriş çıkış amacıyla </a:t>
            </a:r>
            <a:r>
              <a:rPr lang="tr-TR" sz="1700" dirty="0" smtClean="0"/>
              <a:t>yetkili makamlarca </a:t>
            </a:r>
            <a:r>
              <a:rPr lang="tr-TR" sz="1700" dirty="0"/>
              <a:t>verilen izin süresi dolmamış pasaport ile sınava alınabileceklerdir</a:t>
            </a:r>
            <a:r>
              <a:rPr lang="tr-TR" sz="17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sz="17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1700" dirty="0" smtClean="0"/>
              <a:t>Askerlik </a:t>
            </a:r>
            <a:r>
              <a:rPr lang="tr-TR" sz="1700" dirty="0"/>
              <a:t>görevini yapmakta olan asker öğrenciler, Türk Silahlı Kuvvetleri </a:t>
            </a:r>
            <a:r>
              <a:rPr lang="tr-TR" sz="1700" dirty="0" smtClean="0"/>
              <a:t>tarafından düzenlenmiş </a:t>
            </a:r>
            <a:r>
              <a:rPr lang="tr-TR" sz="1700" dirty="0"/>
              <a:t>onaylı Erbaş ve Erlere Mahsus Kimlik Kartı ile sınava alınabileceklerdir.</a:t>
            </a:r>
            <a:endParaRPr lang="tr-TR" sz="17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49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SINAV GÖREVLİLERİNİN DİKKATİNE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991701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000" b="1" dirty="0"/>
              <a:t>15 Nisan 2020 tarihli ve 31100 sayılı Resmî </a:t>
            </a:r>
            <a:r>
              <a:rPr lang="tr-TR" sz="2000" b="1" dirty="0" err="1"/>
              <a:t>Gazete’de</a:t>
            </a:r>
            <a:r>
              <a:rPr lang="tr-TR" sz="2000" b="1" dirty="0"/>
              <a:t> yayımlanan Ceza ve </a:t>
            </a:r>
            <a:r>
              <a:rPr lang="tr-TR" sz="2000" b="1" dirty="0" smtClean="0"/>
              <a:t>Güvenlik Tedbirlerinin </a:t>
            </a:r>
            <a:r>
              <a:rPr lang="tr-TR" sz="2000" b="1" dirty="0"/>
              <a:t>İnfazı Hakkında Kanun İle Bazı Kanunlarda Değişiklik Yapılmasına </a:t>
            </a:r>
            <a:r>
              <a:rPr lang="tr-TR" sz="2000" b="1" dirty="0" smtClean="0"/>
              <a:t>Dair Kanun’un </a:t>
            </a:r>
            <a:r>
              <a:rPr lang="tr-TR" sz="2000" b="1" dirty="0"/>
              <a:t>53. maddesi ile 5275 sayılı Kanuna eklenen Geçici Madde 9’un 5. </a:t>
            </a:r>
            <a:r>
              <a:rPr lang="tr-TR" sz="2000" b="1" dirty="0" smtClean="0"/>
              <a:t>fıkrası kapsamındaki </a:t>
            </a:r>
            <a:r>
              <a:rPr lang="tr-TR" sz="2000" b="1" dirty="0"/>
              <a:t>hükümlü adaylar; </a:t>
            </a:r>
            <a:r>
              <a:rPr lang="tr-TR" sz="2000" dirty="0"/>
              <a:t>geçerli kimlik belgesi yerine, T.C. Adalet Bakanlığı Ceza </a:t>
            </a:r>
            <a:r>
              <a:rPr lang="tr-TR" sz="2000" dirty="0" smtClean="0"/>
              <a:t>ve </a:t>
            </a:r>
            <a:r>
              <a:rPr lang="tr-TR" sz="2000" dirty="0" err="1" smtClean="0"/>
              <a:t>Tevkifevleri</a:t>
            </a:r>
            <a:r>
              <a:rPr lang="tr-TR" sz="2000" dirty="0" smtClean="0"/>
              <a:t> </a:t>
            </a:r>
            <a:r>
              <a:rPr lang="tr-TR" sz="2000" dirty="0"/>
              <a:t>Genel Müdürlüğü ilgili kurumlarınca </a:t>
            </a:r>
            <a:r>
              <a:rPr lang="tr-TR" sz="2000" dirty="0" smtClean="0"/>
              <a:t>verilen “</a:t>
            </a:r>
            <a:r>
              <a:rPr lang="tr-TR" sz="2000" dirty="0"/>
              <a:t>İzin Belgesi” ile sınava </a:t>
            </a:r>
            <a:r>
              <a:rPr lang="tr-TR" sz="2000" dirty="0" smtClean="0"/>
              <a:t>alınacaklardır. </a:t>
            </a:r>
          </a:p>
          <a:p>
            <a:pPr algn="l"/>
            <a:endParaRPr lang="tr-TR" sz="2000" dirty="0"/>
          </a:p>
          <a:p>
            <a:pPr algn="l"/>
            <a:r>
              <a:rPr lang="tr-TR" sz="2000" dirty="0" smtClean="0"/>
              <a:t>	Ayrıca</a:t>
            </a:r>
            <a:r>
              <a:rPr lang="tr-TR" sz="2000" dirty="0"/>
              <a:t>, İzin Belgeleri üzerinde </a:t>
            </a:r>
            <a:r>
              <a:rPr lang="tr-TR" sz="2000" b="1" dirty="0"/>
              <a:t>“İzinden Döneceği Tarih: 31.05.2020” </a:t>
            </a:r>
            <a:r>
              <a:rPr lang="tr-TR" sz="2000" b="1" dirty="0" smtClean="0"/>
              <a:t>	olarak </a:t>
            </a:r>
            <a:r>
              <a:rPr lang="tr-TR" sz="2000" b="1" dirty="0"/>
              <a:t>yer alan </a:t>
            </a:r>
            <a:r>
              <a:rPr lang="tr-TR" sz="2000" b="1" dirty="0" smtClean="0"/>
              <a:t>belgeler de </a:t>
            </a:r>
            <a:r>
              <a:rPr lang="tr-TR" sz="2000" b="1" dirty="0"/>
              <a:t>31.07.2020 tarihine kadar kabul </a:t>
            </a:r>
            <a:r>
              <a:rPr lang="tr-TR" sz="2000" b="1" dirty="0" smtClean="0"/>
              <a:t>	edilecektir</a:t>
            </a:r>
            <a:r>
              <a:rPr lang="tr-TR" sz="2000" b="1" dirty="0"/>
              <a:t>.</a:t>
            </a:r>
            <a:endParaRPr lang="tr-TR" sz="5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22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1413" y="30882"/>
            <a:ext cx="7643192" cy="85725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SINAV GÖREVLİLERİNİN DİKKATİNE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55576" y="987574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755576" y="991701"/>
            <a:ext cx="8288639" cy="4151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FF0000"/>
                </a:solidFill>
              </a:rPr>
              <a:t>II</a:t>
            </a:r>
            <a:r>
              <a:rPr lang="tr-TR" sz="2000" b="1" dirty="0">
                <a:solidFill>
                  <a:srgbClr val="FF0000"/>
                </a:solidFill>
              </a:rPr>
              <a:t>. Dönem sınavlarının ertelenmesi nedeniyle, yurt dışından gelen ya da mücbir </a:t>
            </a:r>
            <a:r>
              <a:rPr lang="tr-TR" sz="2000" b="1" dirty="0" smtClean="0">
                <a:solidFill>
                  <a:srgbClr val="FF0000"/>
                </a:solidFill>
              </a:rPr>
              <a:t>sebepten bulundukları </a:t>
            </a:r>
            <a:r>
              <a:rPr lang="tr-TR" sz="2000" b="1" dirty="0">
                <a:solidFill>
                  <a:srgbClr val="FF0000"/>
                </a:solidFill>
              </a:rPr>
              <a:t>ilde sınava girmesi gereken öğrencilerin mağdur olmaması için İl/İlçe Bölge </a:t>
            </a:r>
            <a:r>
              <a:rPr lang="tr-TR" sz="2000" b="1" dirty="0" smtClean="0">
                <a:solidFill>
                  <a:srgbClr val="FF0000"/>
                </a:solidFill>
              </a:rPr>
              <a:t>Sınav Yürütme </a:t>
            </a:r>
            <a:r>
              <a:rPr lang="tr-TR" sz="2000" b="1" dirty="0">
                <a:solidFill>
                  <a:srgbClr val="FF0000"/>
                </a:solidFill>
              </a:rPr>
              <a:t>Komisyonlarına başvurmaları hâlinde başvuruları, Bölge Sınav </a:t>
            </a:r>
            <a:r>
              <a:rPr lang="tr-TR" sz="2000" b="1" dirty="0" smtClean="0">
                <a:solidFill>
                  <a:srgbClr val="FF0000"/>
                </a:solidFill>
              </a:rPr>
              <a:t>Yürütme Komisyonlarınca </a:t>
            </a:r>
            <a:r>
              <a:rPr lang="tr-TR" sz="2000" b="1" dirty="0">
                <a:solidFill>
                  <a:srgbClr val="FF0000"/>
                </a:solidFill>
              </a:rPr>
              <a:t>değerlendirilerek mazereti uygun görülen öğrenciler kontenjan dahilinde </a:t>
            </a:r>
            <a:r>
              <a:rPr lang="tr-TR" sz="2000" b="1" dirty="0" smtClean="0">
                <a:solidFill>
                  <a:srgbClr val="FF0000"/>
                </a:solidFill>
              </a:rPr>
              <a:t>yedek salonda </a:t>
            </a:r>
            <a:r>
              <a:rPr lang="tr-TR" sz="2000" b="1" dirty="0">
                <a:solidFill>
                  <a:srgbClr val="FF0000"/>
                </a:solidFill>
              </a:rPr>
              <a:t>sınava alınabileceklerdir</a:t>
            </a:r>
            <a:r>
              <a:rPr lang="tr-TR" sz="20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tr-T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 sz="2000" dirty="0" smtClean="0"/>
              <a:t>Yedek </a:t>
            </a:r>
            <a:r>
              <a:rPr lang="tr-TR" sz="2000" dirty="0"/>
              <a:t>salonda sınava girecek öğrencilerin cevap kâğıtlarındaki aday bilgileri, T.C. </a:t>
            </a:r>
            <a:r>
              <a:rPr lang="tr-TR" sz="2000" dirty="0" smtClean="0"/>
              <a:t>Kimlik numarası </a:t>
            </a:r>
            <a:r>
              <a:rPr lang="tr-TR" sz="2000" dirty="0"/>
              <a:t>ve ders kodlarının bulunduğu bölümler boş gelecektir. Bu öğrencilerin aday bilgilerini</a:t>
            </a:r>
            <a:r>
              <a:rPr lang="tr-TR" sz="2000" dirty="0" smtClean="0"/>
              <a:t>, T.C</a:t>
            </a:r>
            <a:r>
              <a:rPr lang="tr-TR" sz="2000" dirty="0"/>
              <a:t>. kimlik numaralarını ve seçtiği derslerin ders kodlarını cevap kâğıdına </a:t>
            </a:r>
            <a:r>
              <a:rPr lang="tr-TR" sz="2000" dirty="0" smtClean="0"/>
              <a:t>kodlamaları gerekmektedir</a:t>
            </a:r>
            <a:r>
              <a:rPr lang="tr-TR" sz="2000" dirty="0"/>
              <a:t>. </a:t>
            </a:r>
            <a:r>
              <a:rPr lang="tr-TR" sz="2000" b="1" dirty="0"/>
              <a:t>Cevap kâğıdında eksik kodlama yapan öğrencilerin cevap </a:t>
            </a:r>
            <a:r>
              <a:rPr lang="tr-TR" sz="2000" b="1" dirty="0" smtClean="0"/>
              <a:t>kâğıdı değerlendirmeye </a:t>
            </a:r>
            <a:r>
              <a:rPr lang="tr-TR" sz="2000" b="1" dirty="0"/>
              <a:t>alınmayacaktır.</a:t>
            </a:r>
            <a:endParaRPr lang="tr-TR" sz="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6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83"/>
            <a:ext cx="9124786" cy="5176083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1674"/>
            <a:ext cx="1272852" cy="1272852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-30801" y="1493235"/>
            <a:ext cx="901975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</a:rPr>
              <a:t>GENEL HUSUSLAR</a:t>
            </a:r>
          </a:p>
          <a:p>
            <a:endParaRPr lang="tr-TR" sz="3600" b="1" dirty="0">
              <a:solidFill>
                <a:srgbClr val="FF0000"/>
              </a:solidFill>
            </a:endParaRPr>
          </a:p>
          <a:p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  <a:t>BİNA SINAV KOMİSYONUN </a:t>
            </a:r>
          </a:p>
          <a:p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</a:rPr>
              <a:t>YAPACAĞI İŞLEMLER</a:t>
            </a:r>
            <a:endParaRPr lang="tr-TR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4517</Words>
  <Application>Microsoft Office PowerPoint</Application>
  <PresentationFormat>Ekran Gösterisi (16:9)</PresentationFormat>
  <Paragraphs>339</Paragraphs>
  <Slides>51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Ofis Teması</vt:lpstr>
      <vt:lpstr>PowerPoint Sunusu</vt:lpstr>
      <vt:lpstr>SINAV BİLGİLERİ</vt:lpstr>
      <vt:lpstr>SINAV BİLGİLERİ</vt:lpstr>
      <vt:lpstr>SINAV GÖREVLİLERİNİN DİKKATİNE</vt:lpstr>
      <vt:lpstr>SINAV GÖREVLİLERİNİN DİKKATİNE</vt:lpstr>
      <vt:lpstr>SINAV GÖREVLİLERİNİN DİKKATİNE</vt:lpstr>
      <vt:lpstr>SINAV GÖREVLİLERİNİN DİKKATİNE</vt:lpstr>
      <vt:lpstr>SINAV GÖREVLİLERİNİN DİKKATİNE</vt:lpstr>
      <vt:lpstr>PowerPoint Sunusu</vt:lpstr>
      <vt:lpstr>Bina Sınav Komisyonunun Yapacağı İşlemler</vt:lpstr>
      <vt:lpstr>Bina Sınav Komisyonunun Yapacağı İşlemler</vt:lpstr>
      <vt:lpstr>Bina Sınav Komisyonunun Yapacağı İşlemler</vt:lpstr>
      <vt:lpstr>Bina Sınav Komisyonunun Yapacağı İşlemler</vt:lpstr>
      <vt:lpstr>Bina Sınav Komisyonunun Yapacağı İşlemler</vt:lpstr>
      <vt:lpstr>Bina Sınav Komisyonunun Yapacağı İşlemler</vt:lpstr>
      <vt:lpstr>Bina Sınav Komisyonunun Yapacağı İşlemler</vt:lpstr>
      <vt:lpstr>PowerPoint Sunusu</vt:lpstr>
      <vt:lpstr>SALON GÖREVLİLERİNİN YAPACAĞI İŞLEMLER</vt:lpstr>
      <vt:lpstr>SALON GÖREVLİLERİNİN YAPACAĞI İŞLEMLER</vt:lpstr>
      <vt:lpstr>II. Salon Görevlilerinin Yapacağı ve Dikkat Edeceği İşlemler </vt:lpstr>
      <vt:lpstr>II. Salon Görevlilerinin Yapacağı ve Dikkat Edeceği İşlemler </vt:lpstr>
      <vt:lpstr>II. Salon Görevlilerinin Yapacağı ve Dikkat Edeceği İşlemler </vt:lpstr>
      <vt:lpstr>B) Sınav Süresince;</vt:lpstr>
      <vt:lpstr>B) Sınav Süresince;</vt:lpstr>
      <vt:lpstr>B) Sınav Süresince;</vt:lpstr>
      <vt:lpstr>C) Sınav Süresi Sonunda;</vt:lpstr>
      <vt:lpstr>C) Sınav Süresi Sonunda;</vt:lpstr>
      <vt:lpstr>C) Sınav Süresi Sonunda;</vt:lpstr>
      <vt:lpstr>Ayrıca, salon görevlileri;</vt:lpstr>
      <vt:lpstr>Yedek Gözetmenin Yapacağı İşlemler </vt:lpstr>
      <vt:lpstr>PowerPoint Sunusu</vt:lpstr>
      <vt:lpstr>SINAV PAKETİNİN AÇILMASI VE  SINAV EVRAKI DÖNÜŞ ZARFININ KAPATILMASI</vt:lpstr>
      <vt:lpstr>SINAV PAKETİNİN AÇILMASI VE  SINAV EVRAKI DÖNÜŞ ZARFININ KAPATILMASI</vt:lpstr>
      <vt:lpstr>SINAV PAKETİNİN AÇILMASI VE  SINAV EVRAKI DÖNÜŞ ZARFININ KAPATILMASI</vt:lpstr>
      <vt:lpstr>SINAV PAKETİNİN AÇILMASI VE  SINAV EVRAKI DÖNÜŞ ZARFININ KAPATILMASI</vt:lpstr>
      <vt:lpstr>SINAV PAKETİNİN AÇILMASI VE  SINAV EVRAKI DÖNÜŞ ZARFININ KAPATILMASI</vt:lpstr>
      <vt:lpstr>PowerPoint Sunusu</vt:lpstr>
      <vt:lpstr>GENEL AÇIKLAMALAR</vt:lpstr>
      <vt:lpstr>GENEL AÇIKLAMALAR</vt:lpstr>
      <vt:lpstr>Bina Sınav Komisyonları</vt:lpstr>
      <vt:lpstr>Bina Sınav Komisyonları</vt:lpstr>
      <vt:lpstr>Bina Sınav Komisyonları</vt:lpstr>
      <vt:lpstr>Bina Sınav Komisyonları</vt:lpstr>
      <vt:lpstr>Bina Sınav Komisyonları</vt:lpstr>
      <vt:lpstr>SALON GÖREVLİLERİ</vt:lpstr>
      <vt:lpstr>SALON GÖREVLİLERİ</vt:lpstr>
      <vt:lpstr>SALON GÖREVLİLERİ</vt:lpstr>
      <vt:lpstr>Yedek Gözetmenler;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Mustafa AKIN</cp:lastModifiedBy>
  <cp:revision>89</cp:revision>
  <dcterms:created xsi:type="dcterms:W3CDTF">2019-03-28T13:41:51Z</dcterms:created>
  <dcterms:modified xsi:type="dcterms:W3CDTF">2020-07-23T06:18:16Z</dcterms:modified>
</cp:coreProperties>
</file>