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7" r:id="rId2"/>
    <p:sldId id="257" r:id="rId3"/>
    <p:sldId id="421" r:id="rId4"/>
    <p:sldId id="422" r:id="rId5"/>
    <p:sldId id="423" r:id="rId6"/>
    <p:sldId id="424" r:id="rId7"/>
    <p:sldId id="425" r:id="rId8"/>
    <p:sldId id="319" r:id="rId9"/>
    <p:sldId id="426" r:id="rId10"/>
    <p:sldId id="427" r:id="rId11"/>
    <p:sldId id="428" r:id="rId12"/>
    <p:sldId id="429" r:id="rId13"/>
    <p:sldId id="430" r:id="rId14"/>
    <p:sldId id="417" r:id="rId15"/>
    <p:sldId id="431" r:id="rId16"/>
    <p:sldId id="432" r:id="rId17"/>
    <p:sldId id="433" r:id="rId18"/>
    <p:sldId id="434" r:id="rId19"/>
    <p:sldId id="435" r:id="rId20"/>
    <p:sldId id="436" r:id="rId21"/>
    <p:sldId id="437" r:id="rId22"/>
    <p:sldId id="381" r:id="rId23"/>
    <p:sldId id="327" r:id="rId24"/>
    <p:sldId id="438" r:id="rId25"/>
    <p:sldId id="439" r:id="rId26"/>
    <p:sldId id="440" r:id="rId27"/>
    <p:sldId id="441" r:id="rId28"/>
    <p:sldId id="443" r:id="rId29"/>
    <p:sldId id="444" r:id="rId30"/>
    <p:sldId id="446" r:id="rId31"/>
    <p:sldId id="447" r:id="rId32"/>
    <p:sldId id="448" r:id="rId33"/>
    <p:sldId id="449" r:id="rId34"/>
    <p:sldId id="450" r:id="rId35"/>
    <p:sldId id="337" r:id="rId36"/>
    <p:sldId id="401" r:id="rId37"/>
    <p:sldId id="309" r:id="rId38"/>
    <p:sldId id="403" r:id="rId39"/>
    <p:sldId id="404" r:id="rId40"/>
    <p:sldId id="405" r:id="rId41"/>
    <p:sldId id="406" r:id="rId42"/>
    <p:sldId id="407" r:id="rId43"/>
    <p:sldId id="266" r:id="rId44"/>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6" y="87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C8CFB-3990-4CEF-A7CA-3D3FB1691949}" type="datetimeFigureOut">
              <a:rPr lang="tr-TR" smtClean="0"/>
              <a:t>4.09.2020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EE572-D9E4-41CD-81B0-9A8DB7D43AC4}" type="slidenum">
              <a:rPr lang="tr-TR" smtClean="0"/>
              <a:t>‹#›</a:t>
            </a:fld>
            <a:endParaRPr lang="tr-TR"/>
          </a:p>
        </p:txBody>
      </p:sp>
    </p:spTree>
    <p:extLst>
      <p:ext uri="{BB962C8B-B14F-4D97-AF65-F5344CB8AC3E}">
        <p14:creationId xmlns:p14="http://schemas.microsoft.com/office/powerpoint/2010/main" val="332467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2EE572-D9E4-41CD-81B0-9A8DB7D43AC4}" type="slidenum">
              <a:rPr lang="tr-TR" smtClean="0"/>
              <a:t>14</a:t>
            </a:fld>
            <a:endParaRPr lang="tr-TR"/>
          </a:p>
        </p:txBody>
      </p:sp>
    </p:spTree>
    <p:extLst>
      <p:ext uri="{BB962C8B-B14F-4D97-AF65-F5344CB8AC3E}">
        <p14:creationId xmlns:p14="http://schemas.microsoft.com/office/powerpoint/2010/main" val="275394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2EE572-D9E4-41CD-81B0-9A8DB7D43AC4}" type="slidenum">
              <a:rPr lang="tr-TR" smtClean="0"/>
              <a:t>15</a:t>
            </a:fld>
            <a:endParaRPr lang="tr-TR"/>
          </a:p>
        </p:txBody>
      </p:sp>
    </p:spTree>
    <p:extLst>
      <p:ext uri="{BB962C8B-B14F-4D97-AF65-F5344CB8AC3E}">
        <p14:creationId xmlns:p14="http://schemas.microsoft.com/office/powerpoint/2010/main" val="16159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2EE572-D9E4-41CD-81B0-9A8DB7D43AC4}" type="slidenum">
              <a:rPr lang="tr-TR" smtClean="0"/>
              <a:t>16</a:t>
            </a:fld>
            <a:endParaRPr lang="tr-TR"/>
          </a:p>
        </p:txBody>
      </p:sp>
    </p:spTree>
    <p:extLst>
      <p:ext uri="{BB962C8B-B14F-4D97-AF65-F5344CB8AC3E}">
        <p14:creationId xmlns:p14="http://schemas.microsoft.com/office/powerpoint/2010/main" val="6107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2EE572-D9E4-41CD-81B0-9A8DB7D43AC4}" type="slidenum">
              <a:rPr lang="tr-TR" smtClean="0"/>
              <a:t>17</a:t>
            </a:fld>
            <a:endParaRPr lang="tr-TR"/>
          </a:p>
        </p:txBody>
      </p:sp>
    </p:spTree>
    <p:extLst>
      <p:ext uri="{BB962C8B-B14F-4D97-AF65-F5344CB8AC3E}">
        <p14:creationId xmlns:p14="http://schemas.microsoft.com/office/powerpoint/2010/main" val="54778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2EE572-D9E4-41CD-81B0-9A8DB7D43AC4}" type="slidenum">
              <a:rPr lang="tr-TR" smtClean="0"/>
              <a:t>18</a:t>
            </a:fld>
            <a:endParaRPr lang="tr-TR"/>
          </a:p>
        </p:txBody>
      </p:sp>
    </p:spTree>
    <p:extLst>
      <p:ext uri="{BB962C8B-B14F-4D97-AF65-F5344CB8AC3E}">
        <p14:creationId xmlns:p14="http://schemas.microsoft.com/office/powerpoint/2010/main" val="141126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2EE572-D9E4-41CD-81B0-9A8DB7D43AC4}" type="slidenum">
              <a:rPr lang="tr-TR" smtClean="0"/>
              <a:t>19</a:t>
            </a:fld>
            <a:endParaRPr lang="tr-TR"/>
          </a:p>
        </p:txBody>
      </p:sp>
    </p:spTree>
    <p:extLst>
      <p:ext uri="{BB962C8B-B14F-4D97-AF65-F5344CB8AC3E}">
        <p14:creationId xmlns:p14="http://schemas.microsoft.com/office/powerpoint/2010/main" val="196855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21719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06309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2"/>
            <a:ext cx="2057400" cy="32908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4782"/>
            <a:ext cx="6019800" cy="32908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6220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pic>
        <p:nvPicPr>
          <p:cNvPr id="7" name="İçerik Yer Tutucusu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80112" cy="5143500"/>
          </a:xfrm>
          <a:prstGeom prst="rect">
            <a:avLst/>
          </a:prstGeom>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2623"/>
            <a:ext cx="865600" cy="865600"/>
          </a:xfrm>
          <a:prstGeom prst="rect">
            <a:avLst/>
          </a:prstGeom>
        </p:spPr>
      </p:pic>
    </p:spTree>
    <p:extLst>
      <p:ext uri="{BB962C8B-B14F-4D97-AF65-F5344CB8AC3E}">
        <p14:creationId xmlns:p14="http://schemas.microsoft.com/office/powerpoint/2010/main" val="68955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59B0617-7F7D-461C-8D8B-9DF4EBDE129B}" type="datetimeFigureOut">
              <a:rPr lang="tr-TR" smtClean="0"/>
              <a:t>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2885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59B0617-7F7D-461C-8D8B-9DF4EBDE129B}" type="datetimeFigureOut">
              <a:rPr lang="tr-TR" smtClean="0"/>
              <a:t>4.09.2020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3432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59B0617-7F7D-461C-8D8B-9DF4EBDE129B}" type="datetimeFigureOut">
              <a:rPr lang="tr-TR" smtClean="0"/>
              <a:t>4.09.2020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66127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59B0617-7F7D-461C-8D8B-9DF4EBDE129B}" type="datetimeFigureOut">
              <a:rPr lang="tr-TR" smtClean="0"/>
              <a:t>4.09.2020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9868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9B0617-7F7D-461C-8D8B-9DF4EBDE129B}" type="datetimeFigureOut">
              <a:rPr lang="tr-TR" smtClean="0"/>
              <a:t>4.09.2020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904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4.09.2020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54419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4.09.2020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77335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B0617-7F7D-461C-8D8B-9DF4EBDE129B}" type="datetimeFigureOut">
              <a:rPr lang="tr-TR" smtClean="0"/>
              <a:t>4.09.2020</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624370E-1881-4DFC-BA77-CD012A566C7C}" type="slidenum">
              <a:rPr lang="tr-TR" smtClean="0"/>
              <a:t>‹#›</a:t>
            </a:fld>
            <a:endParaRPr lang="tr-TR"/>
          </a:p>
        </p:txBody>
      </p:sp>
    </p:spTree>
    <p:extLst>
      <p:ext uri="{BB962C8B-B14F-4D97-AF65-F5344CB8AC3E}">
        <p14:creationId xmlns:p14="http://schemas.microsoft.com/office/powerpoint/2010/main" val="2272695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891997" y="177388"/>
            <a:ext cx="9019756" cy="12225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rPr>
              <a:t>T.C.</a:t>
            </a:r>
          </a:p>
          <a:p>
            <a:r>
              <a:rPr lang="tr-TR" b="1" dirty="0">
                <a:solidFill>
                  <a:srgbClr val="FF0000"/>
                </a:solidFill>
              </a:rPr>
              <a:t>MİLLÎ EĞİTİM BAKANLIĞI</a:t>
            </a:r>
            <a:endParaRPr lang="tr-TR" sz="3600" b="1" dirty="0">
              <a:solidFill>
                <a:srgbClr val="FF0000"/>
              </a:solidFill>
            </a:endParaRPr>
          </a:p>
        </p:txBody>
      </p:sp>
      <p:sp>
        <p:nvSpPr>
          <p:cNvPr id="8" name="Başlık 1"/>
          <p:cNvSpPr txBox="1">
            <a:spLocks/>
          </p:cNvSpPr>
          <p:nvPr/>
        </p:nvSpPr>
        <p:spPr>
          <a:xfrm>
            <a:off x="52515" y="2623140"/>
            <a:ext cx="9019756" cy="12225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u="sng" dirty="0"/>
              <a:t>2020</a:t>
            </a:r>
          </a:p>
          <a:p>
            <a:r>
              <a:rPr lang="tr-TR" sz="3200" b="1" u="sng" dirty="0"/>
              <a:t>İLKÖĞRETİM VE ORTAÖĞRETİM KURUMLARI</a:t>
            </a:r>
          </a:p>
          <a:p>
            <a:r>
              <a:rPr lang="tr-TR" sz="3200" b="1" u="sng" dirty="0"/>
              <a:t>BURSLULUK SINAVI</a:t>
            </a:r>
          </a:p>
          <a:p>
            <a:r>
              <a:rPr lang="tr-TR" sz="3200" b="1" u="sng" dirty="0"/>
              <a:t>(İOKBS</a:t>
            </a:r>
            <a:r>
              <a:rPr lang="tr-TR" sz="3200" b="1" u="sng" dirty="0" smtClean="0"/>
              <a:t>)</a:t>
            </a:r>
          </a:p>
          <a:p>
            <a:endParaRPr lang="tr-TR" sz="3200" b="1" u="sng" dirty="0"/>
          </a:p>
          <a:p>
            <a:r>
              <a:rPr lang="tr-TR" sz="3600" b="1" u="sng" dirty="0">
                <a:solidFill>
                  <a:srgbClr val="FF0000"/>
                </a:solidFill>
              </a:rPr>
              <a:t>*DİKKAT EDİLECEK HUSUSLAR*</a:t>
            </a:r>
            <a:endParaRPr lang="tr-TR" sz="1800" b="1" u="sng" dirty="0">
              <a:solidFill>
                <a:srgbClr val="FF0000"/>
              </a:solidFill>
            </a:endParaRPr>
          </a:p>
        </p:txBody>
      </p:sp>
    </p:spTree>
    <p:extLst>
      <p:ext uri="{BB962C8B-B14F-4D97-AF65-F5344CB8AC3E}">
        <p14:creationId xmlns:p14="http://schemas.microsoft.com/office/powerpoint/2010/main" val="1036472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3600" b="1" dirty="0">
                <a:solidFill>
                  <a:srgbClr val="FF0000"/>
                </a:solidFill>
              </a:rPr>
              <a:t>1. SINAVA İLİŞKİN ÖZEL DURUMLAR</a:t>
            </a:r>
            <a:endParaRPr lang="tr-TR" sz="1800" b="1"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92637"/>
            <a:ext cx="8215128" cy="39604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dirty="0" smtClean="0"/>
              <a:t>	Sınava </a:t>
            </a:r>
            <a:r>
              <a:rPr lang="tr-TR" sz="1800" dirty="0"/>
              <a:t>başvuran öğrencilerden, sonradan oluşan nedenlerle sınav tedbir hizmeti </a:t>
            </a:r>
            <a:r>
              <a:rPr lang="tr-TR" sz="1800" dirty="0" smtClean="0"/>
              <a:t>alması gereken </a:t>
            </a:r>
            <a:r>
              <a:rPr lang="tr-TR" sz="1800" dirty="0"/>
              <a:t>öğrencilerin durumlarına uygun hizmeti alabilmeleri için gerekli işlemler </a:t>
            </a:r>
            <a:r>
              <a:rPr lang="tr-TR" sz="1800" dirty="0" smtClean="0"/>
              <a:t>kılavuzun ilgili </a:t>
            </a:r>
            <a:r>
              <a:rPr lang="tr-TR" sz="1800" dirty="0"/>
              <a:t>hükümlerine göre Bölge Sınav Yürütme Komisyonunca yapılacaktır. Kılavuza </a:t>
            </a:r>
            <a:r>
              <a:rPr lang="tr-TR" sz="1800" dirty="0" smtClean="0"/>
              <a:t>göre öğrencinin </a:t>
            </a:r>
            <a:r>
              <a:rPr lang="tr-TR" sz="1800" dirty="0"/>
              <a:t>tek kişilik salonda sınava alınması gerekiyorsa, yerleştirildiği okulun </a:t>
            </a:r>
            <a:r>
              <a:rPr lang="tr-TR" sz="1800" dirty="0" smtClean="0"/>
              <a:t>yedek salonunda </a:t>
            </a:r>
            <a:r>
              <a:rPr lang="tr-TR" sz="1800" dirty="0"/>
              <a:t>yedek sınav evrakıyla sınava alınacaktır. Öğrencinin sınava girdiği salon </a:t>
            </a:r>
            <a:r>
              <a:rPr lang="tr-TR" sz="1800" dirty="0" smtClean="0"/>
              <a:t>yoklama listesinin </a:t>
            </a:r>
            <a:r>
              <a:rPr lang="tr-TR" sz="1800" dirty="0"/>
              <a:t>tutanak bölümüne gerekli açıklama yazılacak ayrıca Bölge Sınav </a:t>
            </a:r>
            <a:r>
              <a:rPr lang="tr-TR" sz="1800" dirty="0" smtClean="0"/>
              <a:t>Yürütme Komisyonu </a:t>
            </a:r>
            <a:r>
              <a:rPr lang="tr-TR" sz="1800" dirty="0"/>
              <a:t>kararının aslı sınav dönüş kutusuna konulacaktır</a:t>
            </a:r>
            <a:r>
              <a:rPr lang="tr-TR" sz="1800" dirty="0" smtClean="0"/>
              <a:t>.</a:t>
            </a:r>
          </a:p>
          <a:p>
            <a:pPr algn="just"/>
            <a:endParaRPr lang="tr-TR" sz="1800" dirty="0"/>
          </a:p>
          <a:p>
            <a:pPr algn="just"/>
            <a:r>
              <a:rPr lang="tr-TR" sz="1800" dirty="0" smtClean="0"/>
              <a:t>	Yedek </a:t>
            </a:r>
            <a:r>
              <a:rPr lang="tr-TR" sz="1800" dirty="0"/>
              <a:t>salonda sınava alınan öğrencilerin cevap kâğıtlarına aday bilgilerini yazmaları ve T.C</a:t>
            </a:r>
            <a:r>
              <a:rPr lang="tr-TR" sz="1800" dirty="0" smtClean="0"/>
              <a:t>. kimlik </a:t>
            </a:r>
            <a:r>
              <a:rPr lang="tr-TR" sz="1800" dirty="0"/>
              <a:t>numaralarını ilgili bölüme kodlamaları gerekmekte olup kodlamaların doğru </a:t>
            </a:r>
            <a:r>
              <a:rPr lang="tr-TR" sz="1800" dirty="0" smtClean="0"/>
              <a:t>yapıldığı salon </a:t>
            </a:r>
            <a:r>
              <a:rPr lang="tr-TR" sz="1800" dirty="0"/>
              <a:t>görevlilerince kontrol edilmelidir. Cevap kâğıdındaki kimlik bilgileri eksik veya </a:t>
            </a:r>
            <a:r>
              <a:rPr lang="tr-TR" sz="1800" dirty="0" smtClean="0"/>
              <a:t>hatalı olan </a:t>
            </a:r>
            <a:r>
              <a:rPr lang="tr-TR" sz="1800" dirty="0"/>
              <a:t>öğrencilerin cevap kâğıdı değerlendirmeye alınmayacaktır. </a:t>
            </a:r>
            <a:r>
              <a:rPr lang="tr-TR" sz="1800" b="1" dirty="0"/>
              <a:t>Ayrıca yedek salonda </a:t>
            </a:r>
            <a:r>
              <a:rPr lang="tr-TR" sz="1800" b="1" dirty="0" smtClean="0"/>
              <a:t>sınava alınan </a:t>
            </a:r>
            <a:r>
              <a:rPr lang="tr-TR" sz="1800" b="1" dirty="0"/>
              <a:t>öğrencilerin geçerli kimlik belgesinin fotokopisi sınav evrakı dönüş zarfına konulacaktır.</a:t>
            </a:r>
            <a:endParaRPr lang="tr-TR" sz="200" b="1" dirty="0">
              <a:solidFill>
                <a:srgbClr val="FF0000"/>
              </a:solidFill>
            </a:endParaRPr>
          </a:p>
        </p:txBody>
      </p:sp>
      <p:sp>
        <p:nvSpPr>
          <p:cNvPr id="5" name="Başlık 1"/>
          <p:cNvSpPr txBox="1">
            <a:spLocks/>
          </p:cNvSpPr>
          <p:nvPr/>
        </p:nvSpPr>
        <p:spPr>
          <a:xfrm>
            <a:off x="6305363" y="594953"/>
            <a:ext cx="1959242" cy="4646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FF0000"/>
                </a:solidFill>
              </a:rPr>
              <a:t>(Devam)</a:t>
            </a:r>
            <a:endParaRPr lang="tr-TR" sz="1200" b="1" dirty="0">
              <a:solidFill>
                <a:srgbClr val="FF0000"/>
              </a:solidFill>
            </a:endParaRPr>
          </a:p>
        </p:txBody>
      </p:sp>
    </p:spTree>
    <p:extLst>
      <p:ext uri="{BB962C8B-B14F-4D97-AF65-F5344CB8AC3E}">
        <p14:creationId xmlns:p14="http://schemas.microsoft.com/office/powerpoint/2010/main" val="77752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3600" b="1" dirty="0">
                <a:solidFill>
                  <a:srgbClr val="FF0000"/>
                </a:solidFill>
              </a:rPr>
              <a:t>1. SINAVA İLİŞKİN ÖZEL DURUMLAR</a:t>
            </a:r>
            <a:endParaRPr lang="tr-TR" sz="1800" b="1"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92637"/>
            <a:ext cx="8215128" cy="43434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smtClean="0">
                <a:solidFill>
                  <a:srgbClr val="FF0000"/>
                </a:solidFill>
              </a:rPr>
              <a:t>* Sınava </a:t>
            </a:r>
            <a:r>
              <a:rPr lang="tr-TR" sz="1800" b="1" dirty="0">
                <a:solidFill>
                  <a:srgbClr val="FF0000"/>
                </a:solidFill>
              </a:rPr>
              <a:t>başvurusu olmayan öğrenciler hiçbir şekilde sınava alınmayacaktır</a:t>
            </a:r>
            <a:r>
              <a:rPr lang="tr-TR" sz="1800" b="1" dirty="0" smtClean="0">
                <a:solidFill>
                  <a:srgbClr val="FF0000"/>
                </a:solidFill>
              </a:rPr>
              <a:t>.</a:t>
            </a:r>
          </a:p>
          <a:p>
            <a:pPr algn="just"/>
            <a:endParaRPr lang="tr-TR" sz="1800" dirty="0"/>
          </a:p>
          <a:p>
            <a:pPr algn="just"/>
            <a:r>
              <a:rPr lang="tr-TR" sz="1800" dirty="0"/>
              <a:t>Özel eğitim ihtiyacı olan öğrencilerin sınava girecekleri merkezlerde, Ölçme, </a:t>
            </a:r>
            <a:r>
              <a:rPr lang="tr-TR" sz="1800" dirty="0" smtClean="0"/>
              <a:t>Değerlendirme ve </a:t>
            </a:r>
            <a:r>
              <a:rPr lang="tr-TR" sz="1800" dirty="0"/>
              <a:t>Sınav Hizmetleri Genel Müdürlüğü, il/ilçe millî eğitim müdürlükleri, rehberlik </a:t>
            </a:r>
            <a:r>
              <a:rPr lang="tr-TR" sz="1800" dirty="0" smtClean="0"/>
              <a:t>araştırma merkezi </a:t>
            </a:r>
            <a:r>
              <a:rPr lang="tr-TR" sz="1800" dirty="0"/>
              <a:t>(RAM) müdürlükleri ile birlikte her türlü tedbir alınacak, sınav salonlarının giriş </a:t>
            </a:r>
            <a:r>
              <a:rPr lang="tr-TR" sz="1800" dirty="0" smtClean="0"/>
              <a:t>çıkış açısından </a:t>
            </a:r>
            <a:r>
              <a:rPr lang="tr-TR" sz="1800" dirty="0"/>
              <a:t>uygunluğu ve sınav tedbir hizmetleri kapsamında okuyucu/kodlayıcı </a:t>
            </a:r>
            <a:r>
              <a:rPr lang="tr-TR" sz="1800" dirty="0" smtClean="0"/>
              <a:t>olarak görevlendirilen </a:t>
            </a:r>
            <a:r>
              <a:rPr lang="tr-TR" sz="1800" dirty="0"/>
              <a:t>öğretmenlerin bilgilendirilmesi sağlanacaktır.</a:t>
            </a:r>
          </a:p>
          <a:p>
            <a:pPr algn="just"/>
            <a:endParaRPr lang="tr-TR" sz="1800" dirty="0" smtClean="0"/>
          </a:p>
          <a:p>
            <a:pPr algn="just"/>
            <a:r>
              <a:rPr lang="tr-TR" sz="1800" dirty="0" smtClean="0"/>
              <a:t>Sınavda </a:t>
            </a:r>
            <a:r>
              <a:rPr lang="tr-TR" sz="1800" dirty="0"/>
              <a:t>bu öğrencilere yardımcı olmak için görevlendirilecek okuyucu ve kodlayıcı</a:t>
            </a:r>
          </a:p>
          <a:p>
            <a:pPr algn="just"/>
            <a:r>
              <a:rPr lang="tr-TR" sz="1800" dirty="0"/>
              <a:t>öğretmenler, öğrencinin yetersizlik durumuna göre, matematik dili okumayı bilen ve </a:t>
            </a:r>
            <a:r>
              <a:rPr lang="tr-TR" sz="1800" dirty="0" smtClean="0"/>
              <a:t>yabancı dil </a:t>
            </a:r>
            <a:r>
              <a:rPr lang="tr-TR" sz="1800" dirty="0"/>
              <a:t>okumaya yatkın olanlardan seçilecektir</a:t>
            </a:r>
            <a:r>
              <a:rPr lang="tr-TR" sz="1800" dirty="0" smtClean="0"/>
              <a:t>.</a:t>
            </a:r>
          </a:p>
          <a:p>
            <a:pPr algn="just"/>
            <a:endParaRPr lang="tr-TR" sz="1800" dirty="0"/>
          </a:p>
          <a:p>
            <a:pPr algn="just"/>
            <a:r>
              <a:rPr lang="tr-TR" sz="1800" dirty="0"/>
              <a:t>İşitme yetersizliği olan öğrencilerin sınavda herhangi bir olumsuzluk yaşamamaları için </a:t>
            </a:r>
            <a:r>
              <a:rPr lang="tr-TR" sz="1800" dirty="0" smtClean="0"/>
              <a:t>işaret dili </a:t>
            </a:r>
            <a:r>
              <a:rPr lang="tr-TR" sz="1800" dirty="0"/>
              <a:t>bilen öğretmenler görevlendirilecektir. Ancak bu öğretmenlerin, sınavı yapılacak </a:t>
            </a:r>
            <a:r>
              <a:rPr lang="tr-TR" sz="1800" dirty="0" smtClean="0"/>
              <a:t>ders branşından </a:t>
            </a:r>
            <a:r>
              <a:rPr lang="tr-TR" sz="1800" dirty="0"/>
              <a:t>farklı branşta olmalarına dikkat edilecektir.</a:t>
            </a:r>
            <a:endParaRPr lang="tr-TR" sz="200" dirty="0">
              <a:solidFill>
                <a:srgbClr val="FF0000"/>
              </a:solidFill>
            </a:endParaRPr>
          </a:p>
        </p:txBody>
      </p:sp>
      <p:sp>
        <p:nvSpPr>
          <p:cNvPr id="5" name="Başlık 1"/>
          <p:cNvSpPr txBox="1">
            <a:spLocks/>
          </p:cNvSpPr>
          <p:nvPr/>
        </p:nvSpPr>
        <p:spPr>
          <a:xfrm>
            <a:off x="6305363" y="594953"/>
            <a:ext cx="1959242" cy="4646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FF0000"/>
                </a:solidFill>
              </a:rPr>
              <a:t>(Devam)</a:t>
            </a:r>
            <a:endParaRPr lang="tr-TR" sz="1200" b="1" dirty="0">
              <a:solidFill>
                <a:srgbClr val="FF0000"/>
              </a:solidFill>
            </a:endParaRPr>
          </a:p>
        </p:txBody>
      </p:sp>
    </p:spTree>
    <p:extLst>
      <p:ext uri="{BB962C8B-B14F-4D97-AF65-F5344CB8AC3E}">
        <p14:creationId xmlns:p14="http://schemas.microsoft.com/office/powerpoint/2010/main" val="3206225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4000" b="1" u="sng" dirty="0">
                <a:solidFill>
                  <a:schemeClr val="accent6">
                    <a:lumMod val="75000"/>
                  </a:schemeClr>
                </a:solidFill>
              </a:rPr>
              <a:t>Süreğen Hastalığı Olan Öğrenciler;</a:t>
            </a:r>
            <a:endParaRPr lang="tr-TR" sz="1600" b="1" u="sng" dirty="0">
              <a:solidFill>
                <a:schemeClr val="accent6">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89076" y="888132"/>
            <a:ext cx="8215128" cy="415481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700" b="1" dirty="0" smtClean="0"/>
              <a:t>a. </a:t>
            </a:r>
            <a:r>
              <a:rPr lang="tr-TR" sz="1700" dirty="0" smtClean="0"/>
              <a:t>Sağlık </a:t>
            </a:r>
            <a:r>
              <a:rPr lang="tr-TR" sz="1700" dirty="0"/>
              <a:t>problemlerinin zorunlu kıldığı durumlarda süreğen hastalığı olan öğrenciler </a:t>
            </a:r>
            <a:r>
              <a:rPr lang="tr-TR" sz="1700" dirty="0" smtClean="0"/>
              <a:t>tek kişilik </a:t>
            </a:r>
            <a:r>
              <a:rPr lang="tr-TR" sz="1700" dirty="0"/>
              <a:t>salonlarda sınava alınacaktır. Bu durumda olan öğrencilere ek süre verilmeyecektir</a:t>
            </a:r>
            <a:r>
              <a:rPr lang="tr-TR" sz="1700" dirty="0" smtClean="0"/>
              <a:t>. </a:t>
            </a:r>
          </a:p>
          <a:p>
            <a:pPr algn="just"/>
            <a:endParaRPr lang="tr-TR" sz="1700" dirty="0" smtClean="0"/>
          </a:p>
          <a:p>
            <a:pPr algn="just"/>
            <a:r>
              <a:rPr lang="tr-TR" sz="1700" b="1" dirty="0" smtClean="0"/>
              <a:t>b</a:t>
            </a:r>
            <a:r>
              <a:rPr lang="tr-TR" sz="1700" b="1" dirty="0"/>
              <a:t>. </a:t>
            </a:r>
            <a:r>
              <a:rPr lang="tr-TR" sz="1700" dirty="0"/>
              <a:t>Tip 1 diyabet (şeker hastası), astım, hipertansiyon ve epilepsi hastalıklarından dolayı </a:t>
            </a:r>
            <a:r>
              <a:rPr lang="tr-TR" sz="1700" dirty="0" smtClean="0"/>
              <a:t>sürekli ilaç </a:t>
            </a:r>
            <a:r>
              <a:rPr lang="tr-TR" sz="1700" dirty="0"/>
              <a:t>kullanan öğrenciler diğer öğrencilerle aynı salona yerleştirilecektir. Tip 1 diyabet </a:t>
            </a:r>
            <a:r>
              <a:rPr lang="tr-TR" sz="1700" dirty="0" smtClean="0"/>
              <a:t>hastalığı olan </a:t>
            </a:r>
            <a:r>
              <a:rPr lang="tr-TR" sz="1700" dirty="0"/>
              <a:t>öğrencilerin yanlarında kutu meyve suyu veya paket içindeki karbonhidrat içeren </a:t>
            </a:r>
            <a:r>
              <a:rPr lang="tr-TR" sz="1700" dirty="0" smtClean="0"/>
              <a:t>gıdaları bulundurmalarına</a:t>
            </a:r>
            <a:r>
              <a:rPr lang="tr-TR" sz="1700" dirty="0"/>
              <a:t>, hipoglisemi (ani kan şekeri düşmesi) durumunda bunları tüketmelerine </a:t>
            </a:r>
            <a:r>
              <a:rPr lang="tr-TR" sz="1700" dirty="0" smtClean="0"/>
              <a:t>ve kan </a:t>
            </a:r>
            <a:r>
              <a:rPr lang="tr-TR" sz="1700" dirty="0"/>
              <a:t>şekeri ölçüm cihazı ile kan şekerini ölçmelerine izin verilecektir. Ayrıca bu </a:t>
            </a:r>
            <a:r>
              <a:rPr lang="tr-TR" sz="1700" dirty="0" smtClean="0"/>
              <a:t>öğrencilerin </a:t>
            </a:r>
            <a:r>
              <a:rPr lang="tr-TR" sz="1700" dirty="0" err="1" smtClean="0"/>
              <a:t>hiperglisemi</a:t>
            </a:r>
            <a:r>
              <a:rPr lang="tr-TR" sz="1700" dirty="0" smtClean="0"/>
              <a:t> </a:t>
            </a:r>
            <a:r>
              <a:rPr lang="tr-TR" sz="1700" dirty="0"/>
              <a:t>(ani kan şekeri yükselmesi) durumunda oluşabilecek tuvalet ihtiyacının </a:t>
            </a:r>
            <a:r>
              <a:rPr lang="tr-TR" sz="1700" dirty="0" smtClean="0"/>
              <a:t>yedek gözetmen </a:t>
            </a:r>
            <a:r>
              <a:rPr lang="tr-TR" sz="1700" dirty="0"/>
              <a:t>eşliğinde giderilebilmesi için izin verilecektir. Bu durumda olan öğrencilerle </a:t>
            </a:r>
            <a:r>
              <a:rPr lang="tr-TR" sz="1700" dirty="0" smtClean="0"/>
              <a:t>ilgili olarak </a:t>
            </a:r>
            <a:r>
              <a:rPr lang="tr-TR" sz="1700" dirty="0"/>
              <a:t>Bölge Sınav Yürütme Komisyonları bilgilendirilecektir</a:t>
            </a:r>
            <a:r>
              <a:rPr lang="tr-TR" sz="1700" dirty="0" smtClean="0"/>
              <a:t>.</a:t>
            </a:r>
          </a:p>
          <a:p>
            <a:pPr algn="just"/>
            <a:endParaRPr lang="tr-TR" sz="1700" dirty="0"/>
          </a:p>
          <a:p>
            <a:pPr algn="just"/>
            <a:r>
              <a:rPr lang="tr-TR" sz="1700" dirty="0"/>
              <a:t>Astım hastası olan öğrenciler, doktor raporlarında yer alan astım spreylerini </a:t>
            </a:r>
            <a:r>
              <a:rPr lang="tr-TR" sz="1700" dirty="0" smtClean="0"/>
              <a:t>yanlarında getirebileceklerdir</a:t>
            </a:r>
            <a:r>
              <a:rPr lang="tr-TR" sz="1700" dirty="0"/>
              <a:t>. Ayrıca, bu öğrencilerin sınav binasına girişte diğer öğrencilerden ayrı </a:t>
            </a:r>
            <a:r>
              <a:rPr lang="tr-TR" sz="1700" dirty="0" smtClean="0"/>
              <a:t>olarak giriş </a:t>
            </a:r>
            <a:r>
              <a:rPr lang="tr-TR" sz="1700" dirty="0"/>
              <a:t>yapması için gerekli önlemler alınacaktır.</a:t>
            </a:r>
            <a:endParaRPr lang="tr-TR" sz="1700" dirty="0">
              <a:solidFill>
                <a:srgbClr val="FF0000"/>
              </a:solidFill>
            </a:endParaRPr>
          </a:p>
        </p:txBody>
      </p:sp>
    </p:spTree>
    <p:extLst>
      <p:ext uri="{BB962C8B-B14F-4D97-AF65-F5344CB8AC3E}">
        <p14:creationId xmlns:p14="http://schemas.microsoft.com/office/powerpoint/2010/main" val="2288346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2. GENEL HUSUSLAR</a:t>
            </a:r>
          </a:p>
          <a:p>
            <a:endParaRPr lang="tr-TR" sz="3600" b="1" dirty="0">
              <a:solidFill>
                <a:srgbClr val="FF0000"/>
              </a:solidFill>
            </a:endParaRPr>
          </a:p>
          <a:p>
            <a:r>
              <a:rPr lang="tr-TR" sz="3600" b="1" dirty="0" smtClean="0">
                <a:solidFill>
                  <a:schemeClr val="tx2">
                    <a:lumMod val="50000"/>
                  </a:schemeClr>
                </a:solidFill>
              </a:rPr>
              <a:t>BİNA SINAV KOMİSYONUN </a:t>
            </a:r>
          </a:p>
          <a:p>
            <a:r>
              <a:rPr lang="tr-TR" sz="3600" b="1" dirty="0" smtClean="0">
                <a:solidFill>
                  <a:schemeClr val="tx2">
                    <a:lumMod val="50000"/>
                  </a:schemeClr>
                </a:solidFill>
              </a:rPr>
              <a:t>YAPACAĞI İŞLEMLER</a:t>
            </a:r>
            <a:endParaRPr lang="tr-TR" sz="3600" dirty="0">
              <a:solidFill>
                <a:schemeClr val="tx2">
                  <a:lumMod val="50000"/>
                </a:schemeClr>
              </a:solidFill>
            </a:endParaRPr>
          </a:p>
        </p:txBody>
      </p:sp>
    </p:spTree>
    <p:extLst>
      <p:ext uri="{BB962C8B-B14F-4D97-AF65-F5344CB8AC3E}">
        <p14:creationId xmlns:p14="http://schemas.microsoft.com/office/powerpoint/2010/main" val="3248556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9360" y="123478"/>
            <a:ext cx="7505392" cy="577430"/>
          </a:xfrm>
        </p:spPr>
        <p:txBody>
          <a:bodyPr>
            <a:noAutofit/>
          </a:bodyPr>
          <a:lstStyle/>
          <a:p>
            <a:pPr algn="l"/>
            <a:r>
              <a:rPr lang="tr-TR" sz="2600" b="1" dirty="0">
                <a:solidFill>
                  <a:schemeClr val="accent2">
                    <a:lumMod val="75000"/>
                  </a:schemeClr>
                </a:solidFill>
              </a:rPr>
              <a:t>BİNA SINAV KOMİSYONUNUN YAPACAĞI İŞLEMLER</a:t>
            </a: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843558"/>
            <a:ext cx="8288639" cy="49685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b="1" dirty="0"/>
              <a:t>1. </a:t>
            </a:r>
            <a:r>
              <a:rPr lang="tr-TR" sz="2000" dirty="0"/>
              <a:t>Bina sınav komisyonu başkanı, Bölge Sınav Yürütme Komisyonunun sınavla ilgili </a:t>
            </a:r>
            <a:r>
              <a:rPr lang="tr-TR" sz="2000" dirty="0" smtClean="0"/>
              <a:t>yapacağı toplantıya </a:t>
            </a:r>
            <a:r>
              <a:rPr lang="tr-TR" sz="2000" dirty="0"/>
              <a:t>katılır</a:t>
            </a:r>
            <a:r>
              <a:rPr lang="tr-TR" sz="2000" dirty="0" smtClean="0"/>
              <a:t>. </a:t>
            </a:r>
          </a:p>
          <a:p>
            <a:pPr algn="l"/>
            <a:endParaRPr lang="tr-TR" sz="2000" dirty="0"/>
          </a:p>
          <a:p>
            <a:pPr algn="l"/>
            <a:r>
              <a:rPr lang="tr-TR" sz="2000" b="1" dirty="0"/>
              <a:t>2. </a:t>
            </a:r>
            <a:r>
              <a:rPr lang="tr-TR" sz="2000" dirty="0"/>
              <a:t>Toplantıda alınan kararlara göre sınav planlamasını yapar</a:t>
            </a:r>
            <a:r>
              <a:rPr lang="tr-TR" sz="2000" dirty="0" smtClean="0"/>
              <a:t>.</a:t>
            </a:r>
          </a:p>
          <a:p>
            <a:pPr algn="l"/>
            <a:endParaRPr lang="tr-TR" sz="2000" dirty="0"/>
          </a:p>
          <a:p>
            <a:pPr algn="l"/>
            <a:r>
              <a:rPr lang="tr-TR" sz="2000" b="1" dirty="0"/>
              <a:t>3. </a:t>
            </a:r>
            <a:r>
              <a:rPr lang="tr-TR" sz="2000" dirty="0"/>
              <a:t>Sınava girecek öğrencilerin, salon aday yoklama listelerini Bölge Sınav </a:t>
            </a:r>
            <a:r>
              <a:rPr lang="tr-TR" sz="2000" dirty="0" smtClean="0"/>
              <a:t>Yürütme Komisyonundan </a:t>
            </a:r>
            <a:r>
              <a:rPr lang="tr-TR" sz="2000" dirty="0"/>
              <a:t>alarak, sınavdan en az 2 (iki) gün önce öğrencilerin görebilecekleri </a:t>
            </a:r>
            <a:r>
              <a:rPr lang="tr-TR" sz="2000" dirty="0" smtClean="0"/>
              <a:t>uygun bir </a:t>
            </a:r>
            <a:r>
              <a:rPr lang="tr-TR" sz="2000" dirty="0"/>
              <a:t>yerde ilan eder</a:t>
            </a:r>
            <a:r>
              <a:rPr lang="tr-TR" sz="2000" dirty="0" smtClean="0"/>
              <a:t>. </a:t>
            </a:r>
          </a:p>
          <a:p>
            <a:pPr algn="l"/>
            <a:endParaRPr lang="tr-TR" sz="2000" dirty="0"/>
          </a:p>
          <a:p>
            <a:pPr algn="l"/>
            <a:r>
              <a:rPr lang="tr-TR" sz="2000" b="1" dirty="0"/>
              <a:t>4. </a:t>
            </a:r>
            <a:r>
              <a:rPr lang="tr-TR" sz="2000" dirty="0"/>
              <a:t>Sınav salonlarını (*) ve salondaki sıraları, sınav oturma planı (**) </a:t>
            </a:r>
            <a:r>
              <a:rPr lang="tr-TR" sz="2000" dirty="0" smtClean="0"/>
              <a:t>doğrultusunda numaralandırarak </a:t>
            </a:r>
            <a:r>
              <a:rPr lang="tr-TR" sz="2000" dirty="0"/>
              <a:t>sınavdan 1 (bir) gün önce hazır duruma gelmesini sağlar ve </a:t>
            </a:r>
            <a:r>
              <a:rPr lang="tr-TR" sz="2000" dirty="0" smtClean="0"/>
              <a:t>sınav süresince </a:t>
            </a:r>
            <a:r>
              <a:rPr lang="tr-TR" sz="2000" dirty="0"/>
              <a:t>salonları kontrol eder</a:t>
            </a:r>
            <a:r>
              <a:rPr lang="tr-TR" sz="2000" dirty="0" smtClean="0"/>
              <a:t>. </a:t>
            </a:r>
          </a:p>
          <a:p>
            <a:endParaRPr lang="tr-TR" sz="500" dirty="0" smtClean="0"/>
          </a:p>
          <a:p>
            <a:r>
              <a:rPr lang="tr-TR" sz="1400" dirty="0" smtClean="0"/>
              <a:t>*</a:t>
            </a:r>
            <a:r>
              <a:rPr lang="tr-TR" sz="1400" dirty="0"/>
              <a:t>1 </a:t>
            </a:r>
            <a:r>
              <a:rPr lang="tr-TR" sz="1400" dirty="0" err="1"/>
              <a:t>nolu</a:t>
            </a:r>
            <a:r>
              <a:rPr lang="tr-TR" sz="1400" dirty="0"/>
              <a:t> salon zemin kattan başlamak suretiyle üst katlara doğru artarak devam eder</a:t>
            </a:r>
            <a:r>
              <a:rPr lang="tr-TR" sz="1400" dirty="0" smtClean="0"/>
              <a:t>.</a:t>
            </a:r>
          </a:p>
          <a:p>
            <a:r>
              <a:rPr lang="tr-TR" sz="1400" dirty="0" smtClean="0"/>
              <a:t>**</a:t>
            </a:r>
            <a:r>
              <a:rPr lang="tr-TR" sz="1400" dirty="0"/>
              <a:t>1 </a:t>
            </a:r>
            <a:r>
              <a:rPr lang="tr-TR" sz="1400" dirty="0" err="1"/>
              <a:t>nolu</a:t>
            </a:r>
            <a:r>
              <a:rPr lang="tr-TR" sz="1400" dirty="0"/>
              <a:t> sıra öğretmen masasının önünden başlayacaktır. “S” kuralı gereğince </a:t>
            </a:r>
            <a:r>
              <a:rPr lang="tr-TR" sz="1400" dirty="0" smtClean="0"/>
              <a:t>devam eder</a:t>
            </a:r>
            <a:r>
              <a:rPr lang="tr-TR" sz="1400" dirty="0"/>
              <a:t>.</a:t>
            </a:r>
            <a:endParaRPr lang="tr-TR" sz="300" dirty="0">
              <a:solidFill>
                <a:srgbClr val="FF0000"/>
              </a:solidFill>
            </a:endParaRPr>
          </a:p>
        </p:txBody>
      </p:sp>
    </p:spTree>
    <p:extLst>
      <p:ext uri="{BB962C8B-B14F-4D97-AF65-F5344CB8AC3E}">
        <p14:creationId xmlns:p14="http://schemas.microsoft.com/office/powerpoint/2010/main" val="341354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9360" y="123478"/>
            <a:ext cx="7505392" cy="577430"/>
          </a:xfrm>
        </p:spPr>
        <p:txBody>
          <a:bodyPr>
            <a:noAutofit/>
          </a:bodyPr>
          <a:lstStyle/>
          <a:p>
            <a:pPr algn="l"/>
            <a:r>
              <a:rPr lang="tr-TR" sz="2600" b="1" dirty="0">
                <a:solidFill>
                  <a:schemeClr val="accent2">
                    <a:lumMod val="75000"/>
                  </a:schemeClr>
                </a:solidFill>
              </a:rPr>
              <a:t>BİNA SINAV KOMİSYONUNUN YAPACAĞI İŞLEMLER</a:t>
            </a: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72806" y="723851"/>
            <a:ext cx="8288639" cy="500321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dirty="0"/>
              <a:t>5. </a:t>
            </a:r>
            <a:r>
              <a:rPr lang="tr-TR" sz="2000" dirty="0"/>
              <a:t>Salon görevlilerinin sınav salonlarına cep telefonu ve benzeri iletişim araçları </a:t>
            </a:r>
            <a:r>
              <a:rPr lang="tr-TR" sz="2000" dirty="0" smtClean="0"/>
              <a:t>ile girmemesini </a:t>
            </a:r>
            <a:r>
              <a:rPr lang="tr-TR" sz="2000" dirty="0"/>
              <a:t>sağlar. Sınav öncesinde yapılacak toplantılarda bu hususu özellikle belirtir</a:t>
            </a:r>
            <a:r>
              <a:rPr lang="tr-TR" sz="2000" dirty="0" smtClean="0"/>
              <a:t>. </a:t>
            </a:r>
          </a:p>
          <a:p>
            <a:pPr algn="just"/>
            <a:endParaRPr lang="tr-TR" sz="2000" dirty="0"/>
          </a:p>
          <a:p>
            <a:pPr algn="just"/>
            <a:r>
              <a:rPr lang="tr-TR" sz="2000" b="1" dirty="0"/>
              <a:t>6. </a:t>
            </a:r>
            <a:r>
              <a:rPr lang="tr-TR" sz="2000" dirty="0"/>
              <a:t>Salon görevlileri ile sınav başlamadan en az bir saat önce toplantı yaparak görev </a:t>
            </a:r>
            <a:r>
              <a:rPr lang="tr-TR" sz="2000" dirty="0" smtClean="0"/>
              <a:t>ve sorumluluklarını </a:t>
            </a:r>
            <a:r>
              <a:rPr lang="tr-TR" sz="2000" dirty="0"/>
              <a:t>açıklar. Toplantıya katılmayan salon görevlisinin yerine </a:t>
            </a:r>
            <a:r>
              <a:rPr lang="tr-TR" sz="2000" dirty="0" smtClean="0"/>
              <a:t>yedek gözetmenlerden </a:t>
            </a:r>
            <a:r>
              <a:rPr lang="tr-TR" sz="2000" dirty="0"/>
              <a:t>görevlendirme yapar</a:t>
            </a:r>
            <a:r>
              <a:rPr lang="tr-TR" sz="2000" dirty="0" smtClean="0"/>
              <a:t>. </a:t>
            </a:r>
          </a:p>
          <a:p>
            <a:pPr algn="just"/>
            <a:endParaRPr lang="tr-TR" sz="2000" dirty="0"/>
          </a:p>
          <a:p>
            <a:pPr algn="just"/>
            <a:r>
              <a:rPr lang="tr-TR" sz="2000" b="1" dirty="0"/>
              <a:t>7. </a:t>
            </a:r>
            <a:r>
              <a:rPr lang="tr-TR" sz="2000" dirty="0"/>
              <a:t>Toplantıya katılmayan ya da sınav kurallarına uymayan personele sınav görevi vermez</a:t>
            </a:r>
            <a:r>
              <a:rPr lang="tr-TR" sz="2000" dirty="0" smtClean="0"/>
              <a:t>. Sınav </a:t>
            </a:r>
            <a:r>
              <a:rPr lang="tr-TR" sz="2000" dirty="0"/>
              <a:t>kurallarına uymayan personeli gerekli durumlarda tutanakla belirleyerek Bölge </a:t>
            </a:r>
            <a:r>
              <a:rPr lang="tr-TR" sz="2000" dirty="0" smtClean="0"/>
              <a:t>Sınav Yürütme </a:t>
            </a:r>
            <a:r>
              <a:rPr lang="tr-TR" sz="2000" dirty="0"/>
              <a:t>Komisyonuna bildirir</a:t>
            </a:r>
            <a:r>
              <a:rPr lang="tr-TR" sz="2000" dirty="0" smtClean="0"/>
              <a:t>.</a:t>
            </a:r>
          </a:p>
          <a:p>
            <a:pPr algn="just"/>
            <a:endParaRPr lang="tr-TR" sz="2000" dirty="0"/>
          </a:p>
          <a:p>
            <a:pPr algn="just"/>
            <a:r>
              <a:rPr lang="tr-TR" sz="2000" b="1" dirty="0"/>
              <a:t>8. </a:t>
            </a:r>
            <a:r>
              <a:rPr lang="tr-TR" sz="2000" dirty="0"/>
              <a:t>Sınav görevlilerine ait ad, </a:t>
            </a:r>
            <a:r>
              <a:rPr lang="tr-TR" sz="2000" dirty="0" err="1"/>
              <a:t>soyad</a:t>
            </a:r>
            <a:r>
              <a:rPr lang="tr-TR" sz="2000" dirty="0"/>
              <a:t> ve görevlerini gösterir yaka kartının sınav </a:t>
            </a:r>
            <a:r>
              <a:rPr lang="tr-TR" sz="2000" dirty="0" smtClean="0"/>
              <a:t>süresince görevlilerin </a:t>
            </a:r>
            <a:r>
              <a:rPr lang="tr-TR" sz="2000" dirty="0"/>
              <a:t>üzerinde bulunmasını </a:t>
            </a:r>
            <a:r>
              <a:rPr lang="tr-TR" sz="2000" dirty="0" smtClean="0"/>
              <a:t>sağlar</a:t>
            </a:r>
            <a:r>
              <a:rPr lang="tr-TR" sz="2000" dirty="0"/>
              <a:t>.</a:t>
            </a:r>
            <a:endParaRPr lang="tr-TR" sz="2000" dirty="0" smtClean="0"/>
          </a:p>
        </p:txBody>
      </p:sp>
    </p:spTree>
    <p:extLst>
      <p:ext uri="{BB962C8B-B14F-4D97-AF65-F5344CB8AC3E}">
        <p14:creationId xmlns:p14="http://schemas.microsoft.com/office/powerpoint/2010/main" val="1096839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9360" y="123478"/>
            <a:ext cx="7505392" cy="577430"/>
          </a:xfrm>
        </p:spPr>
        <p:txBody>
          <a:bodyPr>
            <a:noAutofit/>
          </a:bodyPr>
          <a:lstStyle/>
          <a:p>
            <a:pPr algn="l"/>
            <a:r>
              <a:rPr lang="tr-TR" sz="2600" b="1" dirty="0">
                <a:solidFill>
                  <a:schemeClr val="accent2">
                    <a:lumMod val="75000"/>
                  </a:schemeClr>
                </a:solidFill>
              </a:rPr>
              <a:t>BİNA SINAV KOMİSYONUNUN YAPACAĞI İŞLEMLER</a:t>
            </a: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72806" y="723851"/>
            <a:ext cx="8288639" cy="500321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200" b="1" dirty="0"/>
              <a:t>9. </a:t>
            </a:r>
            <a:r>
              <a:rPr lang="tr-TR" sz="2200" dirty="0"/>
              <a:t>Sınav günü, sınav kutularını/çantalarını il/ilçe sınav evrakı nakil koruma </a:t>
            </a:r>
            <a:r>
              <a:rPr lang="tr-TR" sz="2200" dirty="0" smtClean="0"/>
              <a:t>görevlilerinden tutanakla </a:t>
            </a:r>
            <a:r>
              <a:rPr lang="tr-TR" sz="2200" dirty="0"/>
              <a:t>teslim alır. Sınavın başlamasına yarım saat kala sınav kutularını açıp içindeki </a:t>
            </a:r>
            <a:r>
              <a:rPr lang="tr-TR" sz="2200" dirty="0" err="1" smtClean="0"/>
              <a:t>sınavpaketlerini</a:t>
            </a:r>
            <a:r>
              <a:rPr lang="tr-TR" sz="2200" dirty="0" smtClean="0"/>
              <a:t> </a:t>
            </a:r>
            <a:r>
              <a:rPr lang="tr-TR" sz="2200" dirty="0"/>
              <a:t>sayarak kontrol eder, sorun varsa Bölge Sınav Yürütme </a:t>
            </a:r>
            <a:r>
              <a:rPr lang="tr-TR" sz="2200" dirty="0" smtClean="0"/>
              <a:t>Komisyonunun talimatına </a:t>
            </a:r>
            <a:r>
              <a:rPr lang="tr-TR" sz="2200" dirty="0"/>
              <a:t>göre işlem yapar</a:t>
            </a:r>
            <a:r>
              <a:rPr lang="tr-TR" sz="2200" dirty="0" smtClean="0"/>
              <a:t>. </a:t>
            </a:r>
          </a:p>
          <a:p>
            <a:pPr algn="l"/>
            <a:endParaRPr lang="tr-TR" sz="2200" dirty="0"/>
          </a:p>
          <a:p>
            <a:pPr algn="l"/>
            <a:r>
              <a:rPr lang="tr-TR" sz="2200" b="1" dirty="0"/>
              <a:t>10. </a:t>
            </a:r>
            <a:r>
              <a:rPr lang="tr-TR" sz="2200" dirty="0"/>
              <a:t>Sınav evrakı dönüş zarfı, cevap kâğıtları, soru kitapçıkları ve salon yoklama </a:t>
            </a:r>
            <a:r>
              <a:rPr lang="tr-TR" sz="2200" dirty="0" smtClean="0"/>
              <a:t>listesinin bulunduğu </a:t>
            </a:r>
            <a:r>
              <a:rPr lang="tr-TR" sz="2200" dirty="0"/>
              <a:t>sınav paketlerini salon başkanlarına imza karşılığında teslim eder</a:t>
            </a:r>
            <a:r>
              <a:rPr lang="tr-TR" sz="2200" dirty="0" smtClean="0"/>
              <a:t>. </a:t>
            </a:r>
          </a:p>
          <a:p>
            <a:pPr algn="l"/>
            <a:endParaRPr lang="tr-TR" sz="2200" dirty="0"/>
          </a:p>
          <a:p>
            <a:pPr algn="l"/>
            <a:r>
              <a:rPr lang="tr-TR" sz="2200" b="1" dirty="0"/>
              <a:t>11. </a:t>
            </a:r>
            <a:r>
              <a:rPr lang="tr-TR" sz="2200" dirty="0"/>
              <a:t>Geçerli kimlik belgesi yanında olmayan öğrencilerin sınava alınmaması için </a:t>
            </a:r>
            <a:r>
              <a:rPr lang="tr-TR" sz="2200" dirty="0" smtClean="0"/>
              <a:t>gerekli önlemleri </a:t>
            </a:r>
            <a:r>
              <a:rPr lang="tr-TR" sz="2200" dirty="0"/>
              <a:t>alır.</a:t>
            </a:r>
            <a:endParaRPr lang="tr-TR" sz="2200" dirty="0" smtClean="0"/>
          </a:p>
        </p:txBody>
      </p:sp>
    </p:spTree>
    <p:extLst>
      <p:ext uri="{BB962C8B-B14F-4D97-AF65-F5344CB8AC3E}">
        <p14:creationId xmlns:p14="http://schemas.microsoft.com/office/powerpoint/2010/main" val="4259592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9360" y="123478"/>
            <a:ext cx="7505392" cy="577430"/>
          </a:xfrm>
        </p:spPr>
        <p:txBody>
          <a:bodyPr>
            <a:noAutofit/>
          </a:bodyPr>
          <a:lstStyle/>
          <a:p>
            <a:pPr algn="l"/>
            <a:r>
              <a:rPr lang="tr-TR" sz="2600" b="1" dirty="0">
                <a:solidFill>
                  <a:schemeClr val="accent2">
                    <a:lumMod val="75000"/>
                  </a:schemeClr>
                </a:solidFill>
              </a:rPr>
              <a:t>BİNA SINAV KOMİSYONUNUN YAPACAĞI İŞLEMLER</a:t>
            </a: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72806" y="723851"/>
            <a:ext cx="8288639" cy="500321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t>12. </a:t>
            </a:r>
            <a:r>
              <a:rPr lang="tr-TR" sz="2400" dirty="0"/>
              <a:t>Sınavın başlamasından itibaren ilk 15 dakika içerisinde sınav binasına gelen </a:t>
            </a:r>
            <a:r>
              <a:rPr lang="tr-TR" sz="2400" dirty="0" smtClean="0"/>
              <a:t>öğrencilerin sınava </a:t>
            </a:r>
            <a:r>
              <a:rPr lang="tr-TR" sz="2400" dirty="0"/>
              <a:t>katılmalarını sağlar. Bu öğrencilere ek süre verilmez. İlk 15 dakikadan sonra gelen</a:t>
            </a:r>
          </a:p>
          <a:p>
            <a:pPr algn="l"/>
            <a:r>
              <a:rPr lang="tr-TR" sz="2400" dirty="0"/>
              <a:t>öğrencileri sınav binasına almaz</a:t>
            </a:r>
            <a:r>
              <a:rPr lang="tr-TR" sz="2400" dirty="0" smtClean="0"/>
              <a:t>. </a:t>
            </a:r>
          </a:p>
          <a:p>
            <a:pPr algn="l"/>
            <a:endParaRPr lang="tr-TR" sz="2400" dirty="0"/>
          </a:p>
          <a:p>
            <a:pPr algn="l"/>
            <a:r>
              <a:rPr lang="tr-TR" sz="2400" b="1" dirty="0"/>
              <a:t>13. </a:t>
            </a:r>
            <a:r>
              <a:rPr lang="tr-TR" sz="2400" dirty="0"/>
              <a:t>Sınavın ilk 30 ve son 15 dakikasında öğrencilerin sınav salonundan </a:t>
            </a:r>
            <a:r>
              <a:rPr lang="tr-TR" sz="2400" dirty="0" smtClean="0"/>
              <a:t>çıkamayacaklarını duyurur.</a:t>
            </a:r>
          </a:p>
          <a:p>
            <a:pPr algn="l"/>
            <a:endParaRPr lang="tr-TR" sz="2400" dirty="0"/>
          </a:p>
          <a:p>
            <a:pPr algn="l"/>
            <a:r>
              <a:rPr lang="tr-TR" sz="2400" b="1" dirty="0"/>
              <a:t>14. </a:t>
            </a:r>
            <a:r>
              <a:rPr lang="tr-TR" sz="2400" dirty="0"/>
              <a:t>Sınav binasına görevliler haricinde giriş yapılmamasını sağlar</a:t>
            </a:r>
            <a:r>
              <a:rPr lang="tr-TR" sz="2400" dirty="0" smtClean="0"/>
              <a:t>.</a:t>
            </a:r>
          </a:p>
          <a:p>
            <a:pPr algn="l"/>
            <a:endParaRPr lang="tr-TR" sz="2400" dirty="0"/>
          </a:p>
          <a:p>
            <a:pPr algn="l"/>
            <a:r>
              <a:rPr lang="tr-TR" sz="2400" b="1" dirty="0"/>
              <a:t>15. </a:t>
            </a:r>
            <a:r>
              <a:rPr lang="tr-TR" sz="2400" dirty="0"/>
              <a:t>Tüm sınav salonlarında sınavın aynı saatte başlamasını sağlar.</a:t>
            </a:r>
            <a:endParaRPr lang="tr-TR" sz="1200" dirty="0" smtClean="0"/>
          </a:p>
        </p:txBody>
      </p:sp>
    </p:spTree>
    <p:extLst>
      <p:ext uri="{BB962C8B-B14F-4D97-AF65-F5344CB8AC3E}">
        <p14:creationId xmlns:p14="http://schemas.microsoft.com/office/powerpoint/2010/main" val="2961344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9360" y="123478"/>
            <a:ext cx="7505392" cy="577430"/>
          </a:xfrm>
        </p:spPr>
        <p:txBody>
          <a:bodyPr>
            <a:noAutofit/>
          </a:bodyPr>
          <a:lstStyle/>
          <a:p>
            <a:pPr algn="l"/>
            <a:r>
              <a:rPr lang="tr-TR" sz="2600" b="1" dirty="0">
                <a:solidFill>
                  <a:schemeClr val="accent2">
                    <a:lumMod val="75000"/>
                  </a:schemeClr>
                </a:solidFill>
              </a:rPr>
              <a:t>BİNA SINAV KOMİSYONUNUN YAPACAĞI İŞLEMLER</a:t>
            </a: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72806" y="723851"/>
            <a:ext cx="8288639" cy="500321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900" b="1" dirty="0"/>
              <a:t>16. </a:t>
            </a:r>
            <a:r>
              <a:rPr lang="tr-TR" sz="1900" dirty="0"/>
              <a:t>Fotoğraflı ve onaylı sınav giriş belgelerinin, öğrencilerin sınava girecekleri salon ve </a:t>
            </a:r>
            <a:r>
              <a:rPr lang="tr-TR" sz="1900" dirty="0" smtClean="0"/>
              <a:t>sırada hazır </a:t>
            </a:r>
            <a:r>
              <a:rPr lang="tr-TR" sz="1900" dirty="0"/>
              <a:t>bulundurulmasını sağlar. (Sınav giriş belgeleri, sınav merkezleri tarafından </a:t>
            </a:r>
            <a:r>
              <a:rPr lang="tr-TR" sz="1900" dirty="0" smtClean="0"/>
              <a:t>e-okul sistemi </a:t>
            </a:r>
            <a:r>
              <a:rPr lang="tr-TR" sz="1900" dirty="0"/>
              <a:t>raporlarından alınabilecektir</a:t>
            </a:r>
            <a:r>
              <a:rPr lang="tr-TR" sz="1900" dirty="0" smtClean="0"/>
              <a:t>.) </a:t>
            </a:r>
          </a:p>
          <a:p>
            <a:pPr algn="l"/>
            <a:endParaRPr lang="tr-TR" sz="1900" dirty="0"/>
          </a:p>
          <a:p>
            <a:pPr algn="l"/>
            <a:r>
              <a:rPr lang="tr-TR" sz="1900" b="1" dirty="0"/>
              <a:t>17. </a:t>
            </a:r>
            <a:r>
              <a:rPr lang="tr-TR" sz="1900" dirty="0"/>
              <a:t>Öğrencilerin sınav süreleri sınav giriş belgesinde ve salon yoklama listesinde belirtilmiştir</a:t>
            </a:r>
            <a:r>
              <a:rPr lang="tr-TR" sz="1900" dirty="0" smtClean="0"/>
              <a:t>. Salon </a:t>
            </a:r>
            <a:r>
              <a:rPr lang="tr-TR" sz="1900" dirty="0"/>
              <a:t>görevlilerinin sınav uygulaması sırasında bu sürelere dikkat etmesini sağlar</a:t>
            </a:r>
            <a:r>
              <a:rPr lang="tr-TR" sz="1900" dirty="0" smtClean="0"/>
              <a:t>. </a:t>
            </a:r>
          </a:p>
          <a:p>
            <a:pPr algn="l"/>
            <a:endParaRPr lang="tr-TR" sz="1900" dirty="0"/>
          </a:p>
          <a:p>
            <a:pPr algn="l"/>
            <a:r>
              <a:rPr lang="tr-TR" sz="1900" b="1" dirty="0"/>
              <a:t>18. </a:t>
            </a:r>
            <a:r>
              <a:rPr lang="tr-TR" sz="1900" dirty="0"/>
              <a:t>Sınav sırasında gerekmedikçe yedek sınav paketini kesinlikle açmaz ve yedek sınav </a:t>
            </a:r>
            <a:r>
              <a:rPr lang="tr-TR" sz="1900" dirty="0" smtClean="0"/>
              <a:t>paketini Bina </a:t>
            </a:r>
            <a:r>
              <a:rPr lang="tr-TR" sz="1900" dirty="0"/>
              <a:t>Sınav Komisyonunun bulunduğu yerde muhafaza eder. Bina Sınav </a:t>
            </a:r>
            <a:r>
              <a:rPr lang="tr-TR" sz="1900" dirty="0" smtClean="0"/>
              <a:t>Komisyonu tarafından </a:t>
            </a:r>
            <a:r>
              <a:rPr lang="tr-TR" sz="1900" dirty="0"/>
              <a:t>zaruri durumlarda açılacak yedek paketi için tutanak düzenler. </a:t>
            </a:r>
            <a:r>
              <a:rPr lang="tr-TR" sz="1900" dirty="0" smtClean="0"/>
              <a:t>Düzenlenecek tutanakta</a:t>
            </a:r>
            <a:r>
              <a:rPr lang="tr-TR" sz="1900" dirty="0"/>
              <a:t>; bina bilgileri, açılan yedek sınav paketinin açılış saati, paketin açılma nedeni </a:t>
            </a:r>
            <a:r>
              <a:rPr lang="tr-TR" sz="1900" dirty="0" smtClean="0"/>
              <a:t>ve kaç </a:t>
            </a:r>
            <a:r>
              <a:rPr lang="tr-TR" sz="1900" dirty="0"/>
              <a:t>adet sınav evrakı kullanıldığı açıkça belirtilir. Bina Sınav Komisyonu tarafından </a:t>
            </a:r>
            <a:r>
              <a:rPr lang="tr-TR" sz="1900" dirty="0" smtClean="0"/>
              <a:t>imza altına </a:t>
            </a:r>
            <a:r>
              <a:rPr lang="tr-TR" sz="1900" dirty="0"/>
              <a:t>alınan tutanak, kullanılan ve kullanılmayan sınav evrakı ile birlikte yedek sınav </a:t>
            </a:r>
            <a:r>
              <a:rPr lang="tr-TR" sz="1900" dirty="0" smtClean="0"/>
              <a:t>evrakı dönüş </a:t>
            </a:r>
            <a:r>
              <a:rPr lang="tr-TR" sz="1900" dirty="0"/>
              <a:t>zarfına konulur.</a:t>
            </a:r>
            <a:endParaRPr lang="tr-TR" sz="1900" dirty="0" smtClean="0"/>
          </a:p>
        </p:txBody>
      </p:sp>
    </p:spTree>
    <p:extLst>
      <p:ext uri="{BB962C8B-B14F-4D97-AF65-F5344CB8AC3E}">
        <p14:creationId xmlns:p14="http://schemas.microsoft.com/office/powerpoint/2010/main" val="846643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9360" y="123478"/>
            <a:ext cx="7505392" cy="577430"/>
          </a:xfrm>
        </p:spPr>
        <p:txBody>
          <a:bodyPr>
            <a:noAutofit/>
          </a:bodyPr>
          <a:lstStyle/>
          <a:p>
            <a:pPr algn="l"/>
            <a:r>
              <a:rPr lang="tr-TR" sz="2600" b="1" dirty="0">
                <a:solidFill>
                  <a:schemeClr val="accent2">
                    <a:lumMod val="75000"/>
                  </a:schemeClr>
                </a:solidFill>
              </a:rPr>
              <a:t>BİNA SINAV KOMİSYONUNUN YAPACAĞI İŞLEMLER</a:t>
            </a: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39524" y="483518"/>
            <a:ext cx="8404476" cy="500321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900" b="1" dirty="0"/>
              <a:t>19. </a:t>
            </a:r>
            <a:r>
              <a:rPr lang="tr-TR" sz="1900" dirty="0"/>
              <a:t>Sınav sırasında, sınavın akışını bozmayacak şekilde salon görevlilerini </a:t>
            </a:r>
            <a:r>
              <a:rPr lang="tr-TR" sz="1900" dirty="0" smtClean="0"/>
              <a:t>          kontrol </a:t>
            </a:r>
            <a:r>
              <a:rPr lang="tr-TR" sz="1900" dirty="0"/>
              <a:t>eder</a:t>
            </a:r>
            <a:r>
              <a:rPr lang="tr-TR" sz="1900" dirty="0" smtClean="0"/>
              <a:t>, gerektiğinde </a:t>
            </a:r>
            <a:r>
              <a:rPr lang="tr-TR" sz="1900" dirty="0"/>
              <a:t>uyarır, sınavın sorunsuz yapılmasını sağlar</a:t>
            </a:r>
            <a:r>
              <a:rPr lang="tr-TR" sz="1900" dirty="0" smtClean="0"/>
              <a:t>.</a:t>
            </a:r>
          </a:p>
          <a:p>
            <a:pPr algn="l"/>
            <a:endParaRPr lang="tr-TR" sz="1900" dirty="0"/>
          </a:p>
          <a:p>
            <a:pPr algn="l"/>
            <a:r>
              <a:rPr lang="tr-TR" sz="1900" b="1" dirty="0"/>
              <a:t>20. </a:t>
            </a:r>
            <a:r>
              <a:rPr lang="tr-TR" sz="1900" dirty="0"/>
              <a:t>Sınav bittikten sonra, salon başkanları tarafından getirilen ve içinde cevap kâğıtları, </a:t>
            </a:r>
            <a:r>
              <a:rPr lang="tr-TR" sz="1900" dirty="0" smtClean="0"/>
              <a:t>salon yoklama </a:t>
            </a:r>
            <a:r>
              <a:rPr lang="tr-TR" sz="1900" dirty="0"/>
              <a:t>listesi ve varsa diğer evrakın (tutanak vb.) bulunduğu ağzı kapatılmış sınav </a:t>
            </a:r>
            <a:r>
              <a:rPr lang="tr-TR" sz="1900" dirty="0" smtClean="0"/>
              <a:t>evrakı </a:t>
            </a:r>
            <a:r>
              <a:rPr lang="tr-TR" sz="1900" dirty="0"/>
              <a:t>dönüş zarfı ile soru kitapçıklarını imza karşılığı teslim alır. (Soru kitapçıkları sınav </a:t>
            </a:r>
            <a:r>
              <a:rPr lang="tr-TR" sz="1900" dirty="0" smtClean="0"/>
              <a:t>evrakı dönüş </a:t>
            </a:r>
            <a:r>
              <a:rPr lang="tr-TR" sz="1900" dirty="0"/>
              <a:t>zarfına konulmayacaktır</a:t>
            </a:r>
            <a:r>
              <a:rPr lang="tr-TR" sz="1900" dirty="0" smtClean="0"/>
              <a:t>.)</a:t>
            </a:r>
          </a:p>
          <a:p>
            <a:pPr algn="l"/>
            <a:endParaRPr lang="tr-TR" sz="1900" dirty="0"/>
          </a:p>
          <a:p>
            <a:pPr algn="l"/>
            <a:r>
              <a:rPr lang="tr-TR" sz="1900" b="1" dirty="0"/>
              <a:t>21. </a:t>
            </a:r>
            <a:r>
              <a:rPr lang="tr-TR" sz="1900" dirty="0"/>
              <a:t>Sınav evrakı dönüş zarflarını salon sıralı olarak ait oldukları sınav </a:t>
            </a:r>
            <a:r>
              <a:rPr lang="tr-TR" sz="1900" dirty="0" smtClean="0"/>
              <a:t>kutularına/çantalarına koyarak </a:t>
            </a:r>
            <a:r>
              <a:rPr lang="tr-TR" sz="1900" dirty="0"/>
              <a:t>seri numaralı güvenlik kilidi ile kilitleyip il/ilçe sınav evrakı nakil </a:t>
            </a:r>
            <a:r>
              <a:rPr lang="tr-TR" sz="1900" dirty="0" smtClean="0"/>
              <a:t>koruma görevlilerine </a:t>
            </a:r>
            <a:r>
              <a:rPr lang="tr-TR" sz="1900" dirty="0"/>
              <a:t>tutanakla teslim eder</a:t>
            </a:r>
            <a:r>
              <a:rPr lang="tr-TR" sz="1900" dirty="0" smtClean="0"/>
              <a:t>.</a:t>
            </a:r>
          </a:p>
          <a:p>
            <a:pPr algn="l"/>
            <a:endParaRPr lang="tr-TR" sz="1900" dirty="0"/>
          </a:p>
          <a:p>
            <a:pPr algn="l"/>
            <a:r>
              <a:rPr lang="tr-TR" sz="1900" b="1" dirty="0"/>
              <a:t>22. </a:t>
            </a:r>
            <a:r>
              <a:rPr lang="tr-TR" sz="1900" dirty="0"/>
              <a:t>Bölge Sınav Yürütme Komisyonunun vereceği diğer görevleri yapar</a:t>
            </a:r>
            <a:r>
              <a:rPr lang="tr-TR" sz="1900" dirty="0" smtClean="0"/>
              <a:t>.</a:t>
            </a:r>
          </a:p>
          <a:p>
            <a:pPr algn="l"/>
            <a:endParaRPr lang="tr-TR" sz="1900" dirty="0"/>
          </a:p>
          <a:p>
            <a:pPr algn="l"/>
            <a:r>
              <a:rPr lang="tr-TR" sz="1900" b="1" dirty="0"/>
              <a:t>23. </a:t>
            </a:r>
            <a:r>
              <a:rPr lang="tr-TR" sz="1900" dirty="0"/>
              <a:t>EK-1 COVİD-19 Önlemleri kapsamında ilgilileri bilgilendirmek ve gerekli tedbirleri almak.</a:t>
            </a:r>
            <a:endParaRPr lang="tr-TR" sz="1900" dirty="0" smtClean="0"/>
          </a:p>
          <a:p>
            <a:pPr algn="l"/>
            <a:endParaRPr lang="tr-TR" sz="1900" dirty="0" smtClean="0"/>
          </a:p>
        </p:txBody>
      </p:sp>
    </p:spTree>
    <p:extLst>
      <p:ext uri="{BB962C8B-B14F-4D97-AF65-F5344CB8AC3E}">
        <p14:creationId xmlns:p14="http://schemas.microsoft.com/office/powerpoint/2010/main" val="3474398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00B050"/>
                </a:solidFill>
              </a:rPr>
              <a:t>SINAV GÖREVLİLERİNİN DİKKATİNE</a:t>
            </a:r>
            <a:endParaRPr lang="tr-TR" sz="2800" b="1"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5" name="Başlık 1"/>
          <p:cNvSpPr txBox="1">
            <a:spLocks/>
          </p:cNvSpPr>
          <p:nvPr/>
        </p:nvSpPr>
        <p:spPr>
          <a:xfrm>
            <a:off x="755577" y="1010480"/>
            <a:ext cx="7848872" cy="374441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200" dirty="0" smtClean="0"/>
              <a:t>09/12/2016 </a:t>
            </a:r>
            <a:r>
              <a:rPr lang="tr-TR" sz="2200" dirty="0"/>
              <a:t>Tarih 29913 Resmi </a:t>
            </a:r>
            <a:r>
              <a:rPr lang="tr-TR" sz="2200" dirty="0" err="1"/>
              <a:t>Gazete’de</a:t>
            </a:r>
            <a:r>
              <a:rPr lang="tr-TR" sz="2200" dirty="0"/>
              <a:t> yayımlanan 02/12/2016 tarih ve 6764 sayılı </a:t>
            </a:r>
            <a:r>
              <a:rPr lang="tr-TR" sz="2200" dirty="0" smtClean="0"/>
              <a:t>Millî Eğitim </a:t>
            </a:r>
            <a:r>
              <a:rPr lang="tr-TR" sz="2200" dirty="0"/>
              <a:t>Bakanlığının Teşkilat Ve Görevleri Hakkında Kanun Hükmünde Kararname ile </a:t>
            </a:r>
            <a:r>
              <a:rPr lang="tr-TR" sz="2200" dirty="0" smtClean="0"/>
              <a:t>Bazı Kanun </a:t>
            </a:r>
            <a:r>
              <a:rPr lang="tr-TR" sz="2200" dirty="0"/>
              <a:t>ve Kanun Hükmünde Kararnamelerde Değişiklik Yapılmasına Dair Kanunun, 12</a:t>
            </a:r>
            <a:r>
              <a:rPr lang="tr-TR" sz="2200" dirty="0" smtClean="0"/>
              <a:t>. Maddesi</a:t>
            </a:r>
            <a:r>
              <a:rPr lang="tr-TR" sz="2200" dirty="0"/>
              <a:t>, 2. Fıkrası gereğince, sınav uygulamaları kapsamındaki fiilleri işleyen </a:t>
            </a:r>
            <a:r>
              <a:rPr lang="tr-TR" sz="2200" dirty="0" smtClean="0"/>
              <a:t>görevlilere işlediği </a:t>
            </a:r>
            <a:r>
              <a:rPr lang="tr-TR" sz="2200" dirty="0"/>
              <a:t>fiilin türüne göre cezai müeyyideler getirilmiştir</a:t>
            </a:r>
            <a:r>
              <a:rPr lang="tr-TR" sz="2200" dirty="0" smtClean="0"/>
              <a:t>. </a:t>
            </a:r>
          </a:p>
          <a:p>
            <a:pPr marL="342900" indent="-342900" algn="just">
              <a:buFont typeface="Arial" panose="020B0604020202020204" pitchFamily="34" charset="0"/>
              <a:buChar char="•"/>
            </a:pPr>
            <a:endParaRPr lang="tr-TR" sz="2200" dirty="0"/>
          </a:p>
          <a:p>
            <a:pPr marL="342900" indent="-342900" algn="just">
              <a:buFont typeface="Arial" panose="020B0604020202020204" pitchFamily="34" charset="0"/>
              <a:buChar char="•"/>
            </a:pPr>
            <a:r>
              <a:rPr lang="tr-TR" sz="2200" b="1" dirty="0" smtClean="0">
                <a:solidFill>
                  <a:srgbClr val="FF0000"/>
                </a:solidFill>
              </a:rPr>
              <a:t>Sınav </a:t>
            </a:r>
            <a:r>
              <a:rPr lang="tr-TR" sz="2200" b="1" dirty="0">
                <a:solidFill>
                  <a:srgbClr val="FF0000"/>
                </a:solidFill>
              </a:rPr>
              <a:t>binasına cep telefonu ya da diğer iletişim araçları ile girilmesi kesinlikle yasaktır.</a:t>
            </a:r>
          </a:p>
        </p:txBody>
      </p:sp>
    </p:spTree>
    <p:extLst>
      <p:ext uri="{BB962C8B-B14F-4D97-AF65-F5344CB8AC3E}">
        <p14:creationId xmlns:p14="http://schemas.microsoft.com/office/powerpoint/2010/main" val="3233518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288032" y="85181"/>
            <a:ext cx="7524328" cy="1956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rPr>
              <a:t>SALON GÖREVLİLERİNİN YAPACAĞI İŞLEMLER</a:t>
            </a:r>
            <a:endParaRPr lang="tr-TR" sz="3600" b="1" dirty="0">
              <a:solidFill>
                <a:srgbClr val="FF0000"/>
              </a:solidFill>
            </a:endParaRPr>
          </a:p>
        </p:txBody>
      </p:sp>
      <p:pic>
        <p:nvPicPr>
          <p:cNvPr id="3" name="Resim 2"/>
          <p:cNvPicPr>
            <a:picLocks noChangeAspect="1"/>
          </p:cNvPicPr>
          <p:nvPr/>
        </p:nvPicPr>
        <p:blipFill>
          <a:blip r:embed="rId4"/>
          <a:stretch>
            <a:fillRect/>
          </a:stretch>
        </p:blipFill>
        <p:spPr>
          <a:xfrm>
            <a:off x="1475656" y="2493591"/>
            <a:ext cx="6667500" cy="1524000"/>
          </a:xfrm>
          <a:prstGeom prst="rect">
            <a:avLst/>
          </a:prstGeom>
        </p:spPr>
      </p:pic>
    </p:spTree>
    <p:extLst>
      <p:ext uri="{BB962C8B-B14F-4D97-AF65-F5344CB8AC3E}">
        <p14:creationId xmlns:p14="http://schemas.microsoft.com/office/powerpoint/2010/main" val="3494743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6769" y="-4287"/>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1203598"/>
            <a:ext cx="8288639" cy="58326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dirty="0" smtClean="0">
                <a:latin typeface="Calibri (Başlıklar)"/>
              </a:rPr>
              <a:t>1. </a:t>
            </a:r>
            <a:r>
              <a:rPr lang="tr-TR" sz="1800" dirty="0" smtClean="0">
                <a:latin typeface="Calibri (Başlıklar)"/>
              </a:rPr>
              <a:t>Sınav </a:t>
            </a:r>
            <a:r>
              <a:rPr lang="tr-TR" sz="1800" dirty="0">
                <a:latin typeface="Calibri (Başlıklar)"/>
              </a:rPr>
              <a:t>başlamadan en geç 1 (bir) saat önce sınav yerinde hazır bulunur ve sınav öncesi </a:t>
            </a:r>
            <a:r>
              <a:rPr lang="tr-TR" sz="1800" dirty="0" smtClean="0">
                <a:latin typeface="Calibri (Başlıklar)"/>
              </a:rPr>
              <a:t>Bina Sınav </a:t>
            </a:r>
            <a:r>
              <a:rPr lang="tr-TR" sz="1800" dirty="0">
                <a:latin typeface="Calibri (Başlıklar)"/>
              </a:rPr>
              <a:t>Komisyonu başkanı tarafından yapılacak toplantıya katılır</a:t>
            </a:r>
            <a:r>
              <a:rPr lang="tr-TR" sz="1800" dirty="0" smtClean="0">
                <a:latin typeface="Calibri (Başlıklar)"/>
              </a:rPr>
              <a:t>.</a:t>
            </a:r>
          </a:p>
          <a:p>
            <a:pPr algn="l"/>
            <a:endParaRPr lang="tr-TR" sz="1800" dirty="0">
              <a:latin typeface="Calibri (Başlıklar)"/>
            </a:endParaRPr>
          </a:p>
          <a:p>
            <a:pPr algn="l"/>
            <a:r>
              <a:rPr lang="tr-TR" sz="1800" b="1" dirty="0">
                <a:latin typeface="Calibri (Başlıklar)"/>
              </a:rPr>
              <a:t>2. </a:t>
            </a:r>
            <a:r>
              <a:rPr lang="tr-TR" sz="1800" dirty="0">
                <a:latin typeface="Calibri (Başlıklar)"/>
              </a:rPr>
              <a:t>Salon başkanı görevli olduğu salona ait sınav paketini ve öğrencilerin sınav sürelerinin </a:t>
            </a:r>
            <a:r>
              <a:rPr lang="tr-TR" sz="1800" dirty="0" smtClean="0">
                <a:latin typeface="Calibri (Başlıklar)"/>
              </a:rPr>
              <a:t>yer aldığı </a:t>
            </a:r>
            <a:r>
              <a:rPr lang="tr-TR" sz="1800" dirty="0">
                <a:latin typeface="Calibri (Başlıklar)"/>
              </a:rPr>
              <a:t>salon aday yoklama listesini tutanakla teslim alır</a:t>
            </a:r>
            <a:r>
              <a:rPr lang="tr-TR" sz="1800" dirty="0" smtClean="0">
                <a:latin typeface="Calibri (Başlıklar)"/>
              </a:rPr>
              <a:t>.</a:t>
            </a:r>
          </a:p>
          <a:p>
            <a:pPr algn="l"/>
            <a:endParaRPr lang="tr-TR" sz="1800" dirty="0">
              <a:latin typeface="Calibri (Başlıklar)"/>
            </a:endParaRPr>
          </a:p>
          <a:p>
            <a:pPr algn="l"/>
            <a:r>
              <a:rPr lang="tr-TR" sz="1800" b="1" dirty="0">
                <a:latin typeface="Calibri (Başlıklar)"/>
              </a:rPr>
              <a:t>3. </a:t>
            </a:r>
            <a:r>
              <a:rPr lang="tr-TR" sz="1800" dirty="0">
                <a:latin typeface="Calibri (Başlıklar)"/>
              </a:rPr>
              <a:t>Gözetmen görevli olduğu salona giderek öğrencileri karşılar</a:t>
            </a:r>
            <a:r>
              <a:rPr lang="tr-TR" sz="1800" dirty="0" smtClean="0">
                <a:latin typeface="Calibri (Başlıklar)"/>
              </a:rPr>
              <a:t>.</a:t>
            </a:r>
          </a:p>
          <a:p>
            <a:pPr algn="l"/>
            <a:endParaRPr lang="tr-TR" sz="1800" dirty="0">
              <a:latin typeface="Calibri (Başlıklar)"/>
            </a:endParaRPr>
          </a:p>
          <a:p>
            <a:pPr algn="l"/>
            <a:r>
              <a:rPr lang="tr-TR" sz="1800" b="1" dirty="0">
                <a:latin typeface="Calibri (Başlıklar)"/>
              </a:rPr>
              <a:t>4. </a:t>
            </a:r>
            <a:r>
              <a:rPr lang="tr-TR" sz="1800" dirty="0">
                <a:latin typeface="Calibri (Başlıklar)"/>
              </a:rPr>
              <a:t>Öğrencileri sınava, geçerli kimlik belgesini (T.C. kimlik numaralı nüfus cüzdanı/T.C. </a:t>
            </a:r>
            <a:r>
              <a:rPr lang="tr-TR" sz="1800" dirty="0" smtClean="0">
                <a:latin typeface="Calibri (Başlıklar)"/>
              </a:rPr>
              <a:t>Kimlik kartı </a:t>
            </a:r>
            <a:r>
              <a:rPr lang="tr-TR" sz="1800" dirty="0">
                <a:latin typeface="Calibri (Başlıklar)"/>
              </a:rPr>
              <a:t>veya geçerlilik süresi devam eden pasaport, pasaportları olmayan KKTC </a:t>
            </a:r>
            <a:r>
              <a:rPr lang="tr-TR" sz="1800" dirty="0" smtClean="0">
                <a:latin typeface="Calibri (Başlıklar)"/>
              </a:rPr>
              <a:t>vatandaşları için </a:t>
            </a:r>
            <a:r>
              <a:rPr lang="tr-TR" sz="1800" dirty="0">
                <a:latin typeface="Calibri (Başlıklar)"/>
              </a:rPr>
              <a:t>fotoğraflı ve kimlik numaralı KKTC kimlik kartı) kontrol ederek alır, geçerli </a:t>
            </a:r>
            <a:r>
              <a:rPr lang="tr-TR" sz="1800" dirty="0" smtClean="0">
                <a:latin typeface="Calibri (Başlıklar)"/>
              </a:rPr>
              <a:t>kimlik belgesi </a:t>
            </a:r>
            <a:r>
              <a:rPr lang="tr-TR" sz="1800" dirty="0">
                <a:latin typeface="Calibri (Başlıklar)"/>
              </a:rPr>
              <a:t>yanında olmayan öğrencileri sınava almaz.</a:t>
            </a:r>
            <a:endParaRPr lang="tr-TR" sz="1800" dirty="0" smtClean="0">
              <a:latin typeface="Calibri (Başlıklar)"/>
            </a:endParaRPr>
          </a:p>
        </p:txBody>
      </p:sp>
      <p:sp>
        <p:nvSpPr>
          <p:cNvPr id="5" name="Başlık 1"/>
          <p:cNvSpPr txBox="1">
            <a:spLocks/>
          </p:cNvSpPr>
          <p:nvPr/>
        </p:nvSpPr>
        <p:spPr>
          <a:xfrm>
            <a:off x="251520" y="438097"/>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2686937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6769" y="-20538"/>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b="1" dirty="0"/>
              <a:t>5. </a:t>
            </a:r>
            <a:r>
              <a:rPr lang="tr-TR" sz="2000" dirty="0"/>
              <a:t>Öğrencilerin fotoğraflı ve onaylı sınav giriş belgelerinin, öğrencilerin sınava </a:t>
            </a:r>
            <a:r>
              <a:rPr lang="tr-TR" sz="2000" dirty="0" smtClean="0"/>
              <a:t>girecekleri sırada </a:t>
            </a:r>
            <a:r>
              <a:rPr lang="tr-TR" sz="2000" dirty="0"/>
              <a:t>hazır bulunmasını sağlar, gerekli kontrolleri yapar</a:t>
            </a:r>
            <a:r>
              <a:rPr lang="tr-TR" sz="2000" dirty="0" smtClean="0"/>
              <a:t>.</a:t>
            </a:r>
          </a:p>
          <a:p>
            <a:pPr algn="l"/>
            <a:endParaRPr lang="tr-TR" sz="2000" dirty="0"/>
          </a:p>
          <a:p>
            <a:pPr algn="l"/>
            <a:r>
              <a:rPr lang="tr-TR" sz="2000" b="1" dirty="0"/>
              <a:t>6. </a:t>
            </a:r>
            <a:r>
              <a:rPr lang="tr-TR" sz="2000" dirty="0"/>
              <a:t>Cevap kâğıdındaki ve sınav giriş belgesindeki fotoğrafların aynı olması gerektiğinden, </a:t>
            </a:r>
            <a:r>
              <a:rPr lang="tr-TR" sz="2000" dirty="0" smtClean="0"/>
              <a:t>farklı fotoğrafların </a:t>
            </a:r>
            <a:r>
              <a:rPr lang="tr-TR" sz="2000" dirty="0"/>
              <a:t>kimlik kontrolünü ayrıntılı bir şekilde yapar</a:t>
            </a:r>
            <a:r>
              <a:rPr lang="tr-TR" sz="2000" dirty="0" smtClean="0"/>
              <a:t>.</a:t>
            </a:r>
          </a:p>
          <a:p>
            <a:pPr algn="l"/>
            <a:endParaRPr lang="tr-TR" sz="2000" dirty="0"/>
          </a:p>
          <a:p>
            <a:pPr algn="l"/>
            <a:r>
              <a:rPr lang="tr-TR" sz="2000" b="1" dirty="0"/>
              <a:t>7. </a:t>
            </a:r>
            <a:r>
              <a:rPr lang="tr-TR" sz="2000" dirty="0"/>
              <a:t>Öğrencilerin, fotoğraflı ve onaylı sınav giriş belgesinde belirtilen salonda kendi </a:t>
            </a:r>
            <a:r>
              <a:rPr lang="tr-TR" sz="2000" dirty="0" smtClean="0"/>
              <a:t>sıra numarasında </a:t>
            </a:r>
            <a:r>
              <a:rPr lang="tr-TR" sz="2000" dirty="0"/>
              <a:t>oturmasını sağlar. (Gerektiğinde öğrencinin yerini değiştirme yetkisi </a:t>
            </a:r>
            <a:r>
              <a:rPr lang="tr-TR" sz="2000" dirty="0" smtClean="0"/>
              <a:t>salon başkanına </a:t>
            </a:r>
            <a:r>
              <a:rPr lang="tr-TR" sz="2000" dirty="0"/>
              <a:t>aittir</a:t>
            </a:r>
            <a:r>
              <a:rPr lang="tr-TR" sz="2000" dirty="0" smtClean="0"/>
              <a:t>.)</a:t>
            </a:r>
          </a:p>
          <a:p>
            <a:pPr algn="l"/>
            <a:endParaRPr lang="tr-TR" sz="2000" dirty="0"/>
          </a:p>
          <a:p>
            <a:pPr algn="l"/>
            <a:r>
              <a:rPr lang="tr-TR" sz="2000" b="1" dirty="0"/>
              <a:t>8. </a:t>
            </a:r>
            <a:r>
              <a:rPr lang="tr-TR" sz="2000" dirty="0"/>
              <a:t>Sınavın başlamasından itibaren ilk 15 dakika içerisinde salona gelen öğrencilerin </a:t>
            </a:r>
            <a:r>
              <a:rPr lang="tr-TR" sz="2000" dirty="0" smtClean="0"/>
              <a:t>sınava katılmalarını </a:t>
            </a:r>
            <a:r>
              <a:rPr lang="tr-TR" sz="2000" dirty="0"/>
              <a:t>sağlar. Bu öğrencilere ek süre verilmez.</a:t>
            </a:r>
            <a:endParaRPr lang="tr-TR" sz="1050" dirty="0" smtClean="0"/>
          </a:p>
        </p:txBody>
      </p:sp>
      <p:sp>
        <p:nvSpPr>
          <p:cNvPr id="5" name="Başlık 1"/>
          <p:cNvSpPr txBox="1">
            <a:spLocks/>
          </p:cNvSpPr>
          <p:nvPr/>
        </p:nvSpPr>
        <p:spPr>
          <a:xfrm>
            <a:off x="251520" y="42184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a:t>
            </a:r>
            <a:r>
              <a:rPr lang="tr-TR" sz="2800" b="1" dirty="0">
                <a:solidFill>
                  <a:schemeClr val="accent2"/>
                </a:solidFill>
              </a:rPr>
              <a:t>) Sınav 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2530883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771550"/>
            <a:ext cx="8288639" cy="401183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dirty="0"/>
              <a:t>9. </a:t>
            </a:r>
            <a:r>
              <a:rPr lang="tr-TR" sz="2000" dirty="0"/>
              <a:t>Sınavın başlama ve bitiş saatlerini öğrencilerin görebileceği şekilde tahtaya yazar. </a:t>
            </a:r>
            <a:r>
              <a:rPr lang="tr-TR" sz="2000" dirty="0" smtClean="0"/>
              <a:t>Sınavın ilk </a:t>
            </a:r>
            <a:r>
              <a:rPr lang="tr-TR" sz="2000" dirty="0"/>
              <a:t>30 ve son 15 dakikasında sınav salonundan çıkamayacaklarını, öğrencilere duyurur</a:t>
            </a:r>
            <a:r>
              <a:rPr lang="tr-TR" sz="2000" dirty="0" smtClean="0"/>
              <a:t>. </a:t>
            </a:r>
          </a:p>
          <a:p>
            <a:pPr algn="just"/>
            <a:endParaRPr lang="tr-TR" sz="2000" dirty="0"/>
          </a:p>
          <a:p>
            <a:pPr algn="just"/>
            <a:r>
              <a:rPr lang="tr-TR" sz="2000" b="1" dirty="0" smtClean="0"/>
              <a:t>10</a:t>
            </a:r>
            <a:r>
              <a:rPr lang="tr-TR" sz="2000" b="1" dirty="0"/>
              <a:t>. </a:t>
            </a:r>
            <a:r>
              <a:rPr lang="tr-TR" sz="2000" dirty="0"/>
              <a:t>Öğrencinin sınav giriş belgesinde ve Bina Sınav Komisyonundan alınan salon </a:t>
            </a:r>
            <a:r>
              <a:rPr lang="tr-TR" sz="2000" dirty="0" smtClean="0"/>
              <a:t>yoklama listesinde </a:t>
            </a:r>
            <a:r>
              <a:rPr lang="tr-TR" sz="2000" dirty="0"/>
              <a:t>belirtilen süreleri dikkate alarak, öğrencilerin sınav salonunda bu süreden </a:t>
            </a:r>
            <a:r>
              <a:rPr lang="tr-TR" sz="2000" dirty="0" smtClean="0"/>
              <a:t>fazla bulunmamasına </a:t>
            </a:r>
            <a:r>
              <a:rPr lang="tr-TR" sz="2000" dirty="0"/>
              <a:t>dikkat eder. Yedek salon görevlileri, yedek salonda sınava </a:t>
            </a:r>
            <a:r>
              <a:rPr lang="tr-TR" sz="2000" dirty="0" smtClean="0"/>
              <a:t>girecek öğrencinin </a:t>
            </a:r>
            <a:r>
              <a:rPr lang="tr-TR" sz="2000" dirty="0"/>
              <a:t>sınav süresi ve varsa sınav tedbir hizmetinin tespiti için öğrenciye ait sınav </a:t>
            </a:r>
            <a:r>
              <a:rPr lang="tr-TR" sz="2000" dirty="0" smtClean="0"/>
              <a:t>giriş belgesini </a:t>
            </a:r>
            <a:r>
              <a:rPr lang="tr-TR" sz="2000" dirty="0"/>
              <a:t>Bina Sınav Komisyonundan talep eder</a:t>
            </a:r>
            <a:r>
              <a:rPr lang="tr-TR" sz="2000" dirty="0" smtClean="0"/>
              <a:t>.</a:t>
            </a:r>
          </a:p>
          <a:p>
            <a:pPr algn="just"/>
            <a:endParaRPr lang="tr-TR" sz="2000" dirty="0" smtClean="0"/>
          </a:p>
          <a:p>
            <a:pPr algn="just"/>
            <a:r>
              <a:rPr lang="tr-TR" sz="2000" b="1" dirty="0"/>
              <a:t>11. </a:t>
            </a:r>
            <a:r>
              <a:rPr lang="tr-TR" sz="2000" dirty="0"/>
              <a:t>Gerekli kimlik kontrolleri ve yerleştirme işlemlerinden sonra salon başkanı sınav </a:t>
            </a:r>
            <a:r>
              <a:rPr lang="tr-TR" sz="2000" dirty="0" smtClean="0"/>
              <a:t>paketini öğrencilerin </a:t>
            </a:r>
            <a:r>
              <a:rPr lang="tr-TR" sz="2000" dirty="0"/>
              <a:t>gözü önünde ve sınavın başlamasına yaklaşık 15 dakika kala açar.</a:t>
            </a:r>
            <a:endParaRPr lang="tr-TR" sz="1000" dirty="0" smtClean="0"/>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a:t>
            </a:r>
            <a:r>
              <a:rPr lang="tr-TR" sz="2800" b="1" dirty="0">
                <a:solidFill>
                  <a:schemeClr val="accent2"/>
                </a:solidFill>
              </a:rPr>
              <a:t>) Sınav 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739407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dirty="0"/>
              <a:t>12. </a:t>
            </a:r>
            <a:r>
              <a:rPr lang="tr-TR" sz="1800" dirty="0"/>
              <a:t>Sınav paketinden çıkan soru kitapçıklarının ve cevap kâğıtlarının kontrolünü yapar, </a:t>
            </a:r>
            <a:r>
              <a:rPr lang="tr-TR" sz="1800" dirty="0" smtClean="0"/>
              <a:t>eksik veya </a:t>
            </a:r>
            <a:r>
              <a:rPr lang="tr-TR" sz="1800" dirty="0"/>
              <a:t>fazla olması halinde bunu tutanakla belgeler</a:t>
            </a:r>
            <a:r>
              <a:rPr lang="tr-TR" sz="1800" dirty="0" smtClean="0"/>
              <a:t>.</a:t>
            </a:r>
          </a:p>
          <a:p>
            <a:pPr algn="l"/>
            <a:endParaRPr lang="tr-TR" sz="1800" dirty="0"/>
          </a:p>
          <a:p>
            <a:pPr algn="l"/>
            <a:r>
              <a:rPr lang="tr-TR" sz="1800" b="1" dirty="0"/>
              <a:t>13. </a:t>
            </a:r>
            <a:r>
              <a:rPr lang="tr-TR" sz="1800" dirty="0"/>
              <a:t>Kitapçığın ön ya da arka sayfasında bulunan açıklamaları yüksek sesle okur, </a:t>
            </a:r>
            <a:r>
              <a:rPr lang="tr-TR" sz="1800" dirty="0" smtClean="0"/>
              <a:t>öğrencilerin sorularını </a:t>
            </a:r>
            <a:r>
              <a:rPr lang="tr-TR" sz="1800" dirty="0"/>
              <a:t>cevaplar ve öğrencilerle sınav süresince gerekmedikçe konuşmaz</a:t>
            </a:r>
            <a:r>
              <a:rPr lang="tr-TR" sz="1800" dirty="0" smtClean="0"/>
              <a:t>. </a:t>
            </a:r>
          </a:p>
          <a:p>
            <a:pPr algn="l"/>
            <a:endParaRPr lang="tr-TR" sz="1800" dirty="0" smtClean="0"/>
          </a:p>
          <a:p>
            <a:pPr algn="l"/>
            <a:r>
              <a:rPr lang="tr-TR" sz="1800" b="1" dirty="0" smtClean="0"/>
              <a:t>14</a:t>
            </a:r>
            <a:r>
              <a:rPr lang="tr-TR" sz="1800" b="1" dirty="0"/>
              <a:t>. </a:t>
            </a:r>
            <a:r>
              <a:rPr lang="tr-TR" sz="1800" dirty="0"/>
              <a:t>Öğrencilere, soru kitapçığındaki boş yerleri müsvedde olarak kullanabileceklerini, </a:t>
            </a:r>
            <a:r>
              <a:rPr lang="tr-TR" sz="1800" dirty="0" smtClean="0"/>
              <a:t>sınav sonunda </a:t>
            </a:r>
            <a:r>
              <a:rPr lang="tr-TR" sz="1800" dirty="0"/>
              <a:t>soru kitapçıklarında eksik veya yırtık sayfa olması halinde sınavlarının </a:t>
            </a:r>
            <a:r>
              <a:rPr lang="tr-TR" sz="1800" dirty="0" smtClean="0"/>
              <a:t>geçersiz olacağını </a:t>
            </a:r>
            <a:r>
              <a:rPr lang="tr-TR" sz="1800" dirty="0"/>
              <a:t>bildirir</a:t>
            </a:r>
            <a:r>
              <a:rPr lang="tr-TR" sz="1800" dirty="0" smtClean="0"/>
              <a:t>.</a:t>
            </a:r>
          </a:p>
          <a:p>
            <a:pPr algn="l"/>
            <a:endParaRPr lang="tr-TR" sz="1800" dirty="0"/>
          </a:p>
          <a:p>
            <a:pPr algn="l"/>
            <a:r>
              <a:rPr lang="tr-TR" sz="1800" b="1" dirty="0"/>
              <a:t>15. </a:t>
            </a:r>
            <a:r>
              <a:rPr lang="tr-TR" sz="1800" dirty="0"/>
              <a:t>Salon yoklama listesinde yazılı sıraya göre yerleştirilen öğrencilere, kendi isimlerine </a:t>
            </a:r>
            <a:r>
              <a:rPr lang="tr-TR" sz="1800" dirty="0" smtClean="0"/>
              <a:t>göre basılmış </a:t>
            </a:r>
            <a:r>
              <a:rPr lang="tr-TR" sz="1800" dirty="0"/>
              <a:t>olan cevap kâğıtlarını dağıtır. Öğrencinin kendine ait cevap kâğıdında yer </a:t>
            </a:r>
            <a:r>
              <a:rPr lang="tr-TR" sz="1800" dirty="0" smtClean="0"/>
              <a:t>alan bilgilerini </a:t>
            </a:r>
            <a:r>
              <a:rPr lang="tr-TR" sz="1800" dirty="0"/>
              <a:t>kontrol ettirir ve cevap kâğıdında yer alan imza bölümünü öğrenciye </a:t>
            </a:r>
            <a:r>
              <a:rPr lang="tr-TR" sz="1800" dirty="0" smtClean="0"/>
              <a:t>kurşun kalem </a:t>
            </a:r>
            <a:r>
              <a:rPr lang="tr-TR" sz="1800" dirty="0"/>
              <a:t>ile imzalatır.</a:t>
            </a:r>
            <a:endParaRPr lang="tr-TR" sz="300" dirty="0" smtClean="0"/>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a:t>
            </a:r>
            <a:r>
              <a:rPr lang="tr-TR" sz="2800" b="1" dirty="0">
                <a:solidFill>
                  <a:schemeClr val="accent2"/>
                </a:solidFill>
              </a:rPr>
              <a:t>) Sınav 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639307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b="1" dirty="0"/>
              <a:t>16. </a:t>
            </a:r>
            <a:r>
              <a:rPr lang="tr-TR" sz="2000" dirty="0"/>
              <a:t>Öğrencinin cevap kâğıdında yazılı olan bilgilerinde hata varsa, cevap kâğıdı</a:t>
            </a:r>
          </a:p>
          <a:p>
            <a:pPr algn="l"/>
            <a:r>
              <a:rPr lang="tr-TR" sz="2000" dirty="0"/>
              <a:t>kullanılamayacak durumdaysa, cevap kâğıdında baskı hatası varsa ya da öğrencinin </a:t>
            </a:r>
            <a:r>
              <a:rPr lang="tr-TR" sz="2000" dirty="0" smtClean="0"/>
              <a:t>adına düzenlenmiş </a:t>
            </a:r>
            <a:r>
              <a:rPr lang="tr-TR" sz="2000" dirty="0"/>
              <a:t>cevap kâğıdı bulunmuyorsa, sınav başlamadan önce salon görevlileri </a:t>
            </a:r>
            <a:r>
              <a:rPr lang="tr-TR" sz="2000" dirty="0" smtClean="0"/>
              <a:t>tarafından tutanak </a:t>
            </a:r>
            <a:r>
              <a:rPr lang="tr-TR" sz="2000" dirty="0"/>
              <a:t>hazırlanır. Bu öğrenciye yedek cevap kâğıdı verilir. Öğrenci bilgileri, yedek </a:t>
            </a:r>
            <a:r>
              <a:rPr lang="tr-TR" sz="2000" dirty="0" smtClean="0"/>
              <a:t>cevap kâğıdında </a:t>
            </a:r>
            <a:r>
              <a:rPr lang="tr-TR" sz="2000" dirty="0"/>
              <a:t>boş olarak gönderileceği için bu bilgiler öğrenci tarafından tam ve eksiksiz </a:t>
            </a:r>
            <a:r>
              <a:rPr lang="tr-TR" sz="2000" dirty="0" smtClean="0"/>
              <a:t>olarak kodlanır</a:t>
            </a:r>
            <a:r>
              <a:rPr lang="tr-TR" sz="2000" dirty="0"/>
              <a:t>. Kullanılan yedek cevap kâğıdının doğru ve eksiksiz olarak kodlandığı </a:t>
            </a:r>
            <a:r>
              <a:rPr lang="tr-TR" sz="2000" dirty="0" smtClean="0"/>
              <a:t>salon görevlilerince </a:t>
            </a:r>
            <a:r>
              <a:rPr lang="tr-TR" sz="2000" dirty="0"/>
              <a:t>kontrol edilir</a:t>
            </a:r>
            <a:r>
              <a:rPr lang="tr-TR" sz="2000" dirty="0" smtClean="0"/>
              <a:t>.</a:t>
            </a:r>
          </a:p>
          <a:p>
            <a:pPr algn="l"/>
            <a:endParaRPr lang="tr-TR" sz="2000" dirty="0"/>
          </a:p>
          <a:p>
            <a:pPr algn="l"/>
            <a:r>
              <a:rPr lang="tr-TR" sz="2000" b="1" dirty="0"/>
              <a:t>17. </a:t>
            </a:r>
            <a:r>
              <a:rPr lang="tr-TR" sz="2000" dirty="0"/>
              <a:t>Öğrenciye verilen yedek cevap kâğıdında öğrenci bilgisinin yer aldığı bölümde </a:t>
            </a:r>
            <a:r>
              <a:rPr lang="tr-TR" sz="2000" dirty="0" smtClean="0"/>
              <a:t>yapılan hatalı </a:t>
            </a:r>
            <a:r>
              <a:rPr lang="tr-TR" sz="2000" dirty="0"/>
              <a:t>veya eksik kodlamadan, öğrenci ile birlikte salon görevlileri de sorumlu olacaklardır.</a:t>
            </a:r>
            <a:endParaRPr lang="tr-TR" sz="200" dirty="0" smtClean="0"/>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a:t>
            </a:r>
            <a:r>
              <a:rPr lang="tr-TR" sz="2800" b="1" dirty="0">
                <a:solidFill>
                  <a:schemeClr val="accent2"/>
                </a:solidFill>
              </a:rPr>
              <a:t>) Sınav 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462303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b="1" dirty="0"/>
              <a:t>18. </a:t>
            </a:r>
            <a:r>
              <a:rPr lang="tr-TR" sz="2000" dirty="0"/>
              <a:t>Öğrencilere;</a:t>
            </a:r>
          </a:p>
          <a:p>
            <a:pPr algn="l"/>
            <a:r>
              <a:rPr lang="tr-TR" sz="2000" b="1" dirty="0" smtClean="0"/>
              <a:t>a. </a:t>
            </a:r>
            <a:r>
              <a:rPr lang="tr-TR" sz="2000" dirty="0" smtClean="0"/>
              <a:t>Soru </a:t>
            </a:r>
            <a:r>
              <a:rPr lang="tr-TR" sz="2000" dirty="0"/>
              <a:t>kitapçığı ve cevap kâğıdı üzerinde yapacakları yazma/işaretleme/silme işlemleri </a:t>
            </a:r>
            <a:r>
              <a:rPr lang="tr-TR" sz="2000" dirty="0" smtClean="0"/>
              <a:t>için koyu </a:t>
            </a:r>
            <a:r>
              <a:rPr lang="tr-TR" sz="2000" dirty="0"/>
              <a:t>siyah ve yumuşak uçlu kurşun kalem ile leke bırakmayan yumuşak </a:t>
            </a:r>
            <a:r>
              <a:rPr lang="tr-TR" sz="2000" dirty="0" smtClean="0"/>
              <a:t>silgi kullanmalarını,</a:t>
            </a:r>
          </a:p>
          <a:p>
            <a:pPr algn="l"/>
            <a:endParaRPr lang="tr-TR" sz="2000" dirty="0"/>
          </a:p>
          <a:p>
            <a:pPr algn="l"/>
            <a:r>
              <a:rPr lang="tr-TR" sz="2000" b="1" dirty="0"/>
              <a:t>b. </a:t>
            </a:r>
            <a:r>
              <a:rPr lang="tr-TR" sz="2000" dirty="0"/>
              <a:t>Her sorunun dört cevap seçeneği bulunduğunu ve bu seçeneklerin içinde sadece </a:t>
            </a:r>
            <a:r>
              <a:rPr lang="tr-TR" sz="2000" dirty="0" smtClean="0"/>
              <a:t>bir doğru </a:t>
            </a:r>
            <a:r>
              <a:rPr lang="tr-TR" sz="2000" dirty="0"/>
              <a:t>cevap olduğunu, ayrıca üç yanlış cevabın bir doğru cevabı götüreceğini</a:t>
            </a:r>
            <a:r>
              <a:rPr lang="tr-TR" sz="2000" dirty="0" smtClean="0"/>
              <a:t>,</a:t>
            </a:r>
          </a:p>
          <a:p>
            <a:pPr algn="l"/>
            <a:endParaRPr lang="tr-TR" sz="2000" dirty="0"/>
          </a:p>
          <a:p>
            <a:pPr algn="l"/>
            <a:r>
              <a:rPr lang="tr-TR" sz="2000" b="1" dirty="0"/>
              <a:t>c. </a:t>
            </a:r>
            <a:r>
              <a:rPr lang="tr-TR" sz="2000" dirty="0"/>
              <a:t>Çift işaretlenmiş ya da iyi silinmemiş cevapların optik okuyucular tarafından yanlış </a:t>
            </a:r>
            <a:r>
              <a:rPr lang="tr-TR" sz="2000" dirty="0" smtClean="0"/>
              <a:t>cevap olarak </a:t>
            </a:r>
            <a:r>
              <a:rPr lang="tr-TR" sz="2000" dirty="0"/>
              <a:t>değerlendirileceğini</a:t>
            </a:r>
            <a:r>
              <a:rPr lang="tr-TR" sz="2000" dirty="0" smtClean="0"/>
              <a:t>,</a:t>
            </a:r>
          </a:p>
          <a:p>
            <a:pPr algn="l"/>
            <a:endParaRPr lang="tr-TR" sz="2000" dirty="0"/>
          </a:p>
          <a:p>
            <a:pPr algn="l"/>
            <a:r>
              <a:rPr lang="tr-TR" sz="2000" b="1" dirty="0"/>
              <a:t>ç. </a:t>
            </a:r>
            <a:r>
              <a:rPr lang="tr-TR" sz="2000" dirty="0"/>
              <a:t>Soru kitapçığına işaretlenen cevapların, cevap kâğıdına işaretlenmediği </a:t>
            </a:r>
            <a:r>
              <a:rPr lang="tr-TR" sz="2000" dirty="0" smtClean="0"/>
              <a:t>takdirde değerlendirme </a:t>
            </a:r>
            <a:r>
              <a:rPr lang="tr-TR" sz="2000" dirty="0"/>
              <a:t>işlemine </a:t>
            </a:r>
            <a:r>
              <a:rPr lang="tr-TR" sz="2000" dirty="0" smtClean="0"/>
              <a:t>alınmayacağını açıklar.</a:t>
            </a:r>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a:t>
            </a:r>
            <a:r>
              <a:rPr lang="tr-TR" sz="2800" b="1" dirty="0">
                <a:solidFill>
                  <a:schemeClr val="accent2"/>
                </a:solidFill>
              </a:rPr>
              <a:t>) Sınav 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067045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t>19. </a:t>
            </a:r>
            <a:r>
              <a:rPr lang="tr-TR" sz="2400" dirty="0"/>
              <a:t>Öğrenciye ait fotoğraflı ve onaylı sınav giriş belgesi ile cevap kâğıdındaki basılı </a:t>
            </a:r>
            <a:r>
              <a:rPr lang="tr-TR" sz="2400" dirty="0" smtClean="0"/>
              <a:t>öğrenci bilgilerini </a:t>
            </a:r>
            <a:r>
              <a:rPr lang="tr-TR" sz="2400" dirty="0"/>
              <a:t>kontrol eder</a:t>
            </a:r>
            <a:r>
              <a:rPr lang="tr-TR" sz="2400" dirty="0" smtClean="0"/>
              <a:t>.</a:t>
            </a:r>
          </a:p>
          <a:p>
            <a:pPr algn="l"/>
            <a:endParaRPr lang="tr-TR" sz="2400" dirty="0"/>
          </a:p>
          <a:p>
            <a:pPr algn="l"/>
            <a:r>
              <a:rPr lang="tr-TR" sz="2400" b="1" dirty="0"/>
              <a:t>20. </a:t>
            </a:r>
            <a:r>
              <a:rPr lang="tr-TR" sz="2400" dirty="0"/>
              <a:t>Soru kitapçıklarını öğrencilere dağıtır. Farklı kitapçık alması gereken </a:t>
            </a:r>
            <a:r>
              <a:rPr lang="tr-TR" sz="2400" dirty="0" smtClean="0"/>
              <a:t>öğrencilerin kitapçıklarını </a:t>
            </a:r>
            <a:r>
              <a:rPr lang="tr-TR" sz="2400" dirty="0"/>
              <a:t>kontrol eder</a:t>
            </a:r>
            <a:r>
              <a:rPr lang="tr-TR" sz="2400" dirty="0" smtClean="0"/>
              <a:t>. </a:t>
            </a:r>
          </a:p>
          <a:p>
            <a:pPr algn="l"/>
            <a:endParaRPr lang="tr-TR" sz="2400" dirty="0"/>
          </a:p>
          <a:p>
            <a:pPr algn="l"/>
            <a:r>
              <a:rPr lang="tr-TR" sz="2400" b="1" dirty="0"/>
              <a:t>21. </a:t>
            </a:r>
            <a:r>
              <a:rPr lang="tr-TR" sz="2400" dirty="0"/>
              <a:t>Öğrenci tarafından kontrol edilen soru kitapçığında, eksik sayfa ya da baskı hatası varsa </a:t>
            </a:r>
            <a:r>
              <a:rPr lang="tr-TR" sz="2400" dirty="0" smtClean="0"/>
              <a:t>bu kitapçığı </a:t>
            </a:r>
            <a:r>
              <a:rPr lang="tr-TR" sz="2400" dirty="0"/>
              <a:t>yedeği ile değiştirir</a:t>
            </a:r>
            <a:r>
              <a:rPr lang="tr-TR" sz="2400" dirty="0" smtClean="0"/>
              <a:t>. </a:t>
            </a:r>
          </a:p>
          <a:p>
            <a:pPr algn="l"/>
            <a:endParaRPr lang="tr-TR" sz="2400" dirty="0"/>
          </a:p>
          <a:p>
            <a:pPr algn="l"/>
            <a:r>
              <a:rPr lang="tr-TR" sz="2400" b="1" dirty="0"/>
              <a:t>22. </a:t>
            </a:r>
            <a:r>
              <a:rPr lang="tr-TR" sz="2400" dirty="0"/>
              <a:t>Öğrencilere sınav başlamadan önce soru kitapçıklarını açmamalarını söyler.</a:t>
            </a:r>
            <a:endParaRPr lang="tr-TR" sz="1050" dirty="0" smtClean="0"/>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a:t>
            </a:r>
            <a:r>
              <a:rPr lang="tr-TR" sz="2800" b="1" dirty="0">
                <a:solidFill>
                  <a:schemeClr val="accent2"/>
                </a:solidFill>
              </a:rPr>
              <a:t>) Sınav 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1440002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000" dirty="0" smtClean="0"/>
          </a:p>
          <a:p>
            <a:pPr algn="l"/>
            <a:r>
              <a:rPr lang="tr-TR" sz="2000" b="1" dirty="0" smtClean="0"/>
              <a:t>23</a:t>
            </a:r>
            <a:r>
              <a:rPr lang="tr-TR" sz="2000" b="1" dirty="0"/>
              <a:t>. </a:t>
            </a:r>
            <a:r>
              <a:rPr lang="tr-TR" sz="2000" dirty="0"/>
              <a:t>Öğrencilere soru kitapçığının ön yüzüne adını, soyadını ve T.C. kimlik </a:t>
            </a:r>
            <a:r>
              <a:rPr lang="tr-TR" sz="2000" dirty="0" smtClean="0"/>
              <a:t>numarasını  yazmalarını </a:t>
            </a:r>
            <a:r>
              <a:rPr lang="tr-TR" sz="2000" dirty="0"/>
              <a:t>söyler</a:t>
            </a:r>
            <a:r>
              <a:rPr lang="tr-TR" sz="2000" dirty="0" smtClean="0"/>
              <a:t>.</a:t>
            </a:r>
          </a:p>
          <a:p>
            <a:pPr algn="l"/>
            <a:endParaRPr lang="tr-TR" sz="2000" dirty="0"/>
          </a:p>
          <a:p>
            <a:pPr algn="l"/>
            <a:r>
              <a:rPr lang="tr-TR" sz="2000" b="1" dirty="0"/>
              <a:t>24. </a:t>
            </a:r>
            <a:r>
              <a:rPr lang="tr-TR" sz="2000" dirty="0"/>
              <a:t>Soru kitapçığının A ve B olmak üzere iki ayrı türü olup öğrencilere, A </a:t>
            </a:r>
            <a:r>
              <a:rPr lang="tr-TR" sz="2000" dirty="0" smtClean="0"/>
              <a:t>kitapçığını  kullanıyorsa </a:t>
            </a:r>
            <a:r>
              <a:rPr lang="tr-TR" sz="2000" dirty="0"/>
              <a:t>cevap kâğıdında kitapçık türü bölümünün “A” yuvarlağını, B </a:t>
            </a:r>
            <a:r>
              <a:rPr lang="tr-TR" sz="2000" dirty="0" smtClean="0"/>
              <a:t>kitapçığını kullanıyorsa </a:t>
            </a:r>
            <a:r>
              <a:rPr lang="tr-TR" sz="2000" dirty="0"/>
              <a:t>“B” yuvarlağını işaretlemelerini söyler. Doğru işaretlemenin </a:t>
            </a:r>
            <a:r>
              <a:rPr lang="tr-TR" sz="2000" dirty="0" smtClean="0"/>
              <a:t>yapılıp yapılmadığını </a:t>
            </a:r>
            <a:r>
              <a:rPr lang="tr-TR" sz="2000" dirty="0"/>
              <a:t>soru kitapçığı ve cevap kâğıtları üzerinden kontrol eder ve salon </a:t>
            </a:r>
            <a:r>
              <a:rPr lang="tr-TR" sz="2000" dirty="0" smtClean="0"/>
              <a:t>yoklama listesine </a:t>
            </a:r>
            <a:r>
              <a:rPr lang="tr-TR" sz="2000" dirty="0"/>
              <a:t>gerekli kodlamaları yapar.</a:t>
            </a:r>
            <a:endParaRPr lang="tr-TR" sz="500" dirty="0" smtClean="0"/>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a:t>
            </a:r>
            <a:r>
              <a:rPr lang="tr-TR" sz="2800" b="1" dirty="0">
                <a:solidFill>
                  <a:schemeClr val="accent2"/>
                </a:solidFill>
              </a:rPr>
              <a:t>) Sınav 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1484127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100" b="1" dirty="0" smtClean="0"/>
              <a:t>1. </a:t>
            </a:r>
            <a:r>
              <a:rPr lang="tr-TR" sz="2100" dirty="0" smtClean="0"/>
              <a:t>Sınav </a:t>
            </a:r>
            <a:r>
              <a:rPr lang="tr-TR" sz="2100" dirty="0"/>
              <a:t>anında kullanımı doktor raporu ile belirlenen hasta veya engellilere ait cihazlar (</a:t>
            </a:r>
            <a:r>
              <a:rPr lang="tr-TR" sz="2100" dirty="0" smtClean="0"/>
              <a:t>işitme cihazı</a:t>
            </a:r>
            <a:r>
              <a:rPr lang="tr-TR" sz="2100" dirty="0"/>
              <a:t>, insülin pompası, şeker ölçüm cihazı ve benzeri) hariç, çanta, cüzdan, cep telefonu</a:t>
            </a:r>
            <a:r>
              <a:rPr lang="tr-TR" sz="2100" dirty="0" smtClean="0"/>
              <a:t>, telsiz</a:t>
            </a:r>
            <a:r>
              <a:rPr lang="tr-TR" sz="2100" dirty="0"/>
              <a:t>, radyo, saat, bilgisayar, kamera ve benzeri iletişim araçları ile depolama kayıt ve </a:t>
            </a:r>
            <a:r>
              <a:rPr lang="tr-TR" sz="2100" dirty="0" smtClean="0"/>
              <a:t>veri aktarma </a:t>
            </a:r>
            <a:r>
              <a:rPr lang="tr-TR" sz="2100" dirty="0"/>
              <a:t>cihazları, kablosuz iletişim sağlayan cihazlar ve kulaklık, kolye, küpe, bilezik</a:t>
            </a:r>
            <a:r>
              <a:rPr lang="tr-TR" sz="2100" dirty="0" smtClean="0"/>
              <a:t>, yüzük</a:t>
            </a:r>
            <a:r>
              <a:rPr lang="tr-TR" sz="2100" dirty="0"/>
              <a:t>, broş ve benzeri eşyalar ile her türlü elektronik ya da mekanik cihazlar, </a:t>
            </a:r>
            <a:r>
              <a:rPr lang="tr-TR" sz="2100" dirty="0" err="1" smtClean="0"/>
              <a:t>databank</a:t>
            </a:r>
            <a:r>
              <a:rPr lang="tr-TR" sz="2100" dirty="0" smtClean="0"/>
              <a:t> sözlük</a:t>
            </a:r>
            <a:r>
              <a:rPr lang="tr-TR" sz="2100" dirty="0"/>
              <a:t>, hesap makinesi, kâğıt, kitap, defter, not vb. dokümanlar, pergel, açıölçer, cetvel vb</a:t>
            </a:r>
            <a:r>
              <a:rPr lang="tr-TR" sz="2100" dirty="0" smtClean="0"/>
              <a:t>. araçlar</a:t>
            </a:r>
            <a:r>
              <a:rPr lang="tr-TR" sz="2100" dirty="0"/>
              <a:t>, delici ve kesici aletlerden herhangi birini bulunduranlar hakkında, sınav </a:t>
            </a:r>
            <a:r>
              <a:rPr lang="tr-TR" sz="2100" dirty="0" smtClean="0"/>
              <a:t>kurallarını ihlal </a:t>
            </a:r>
            <a:r>
              <a:rPr lang="tr-TR" sz="2100" dirty="0"/>
              <a:t>ettiği gerekçesiyle sınavın geçersiz sayılacağına dair tutanak düzenler. (</a:t>
            </a:r>
            <a:r>
              <a:rPr lang="tr-TR" sz="2100" dirty="0" smtClean="0"/>
              <a:t>Hazırlanan tutanakta </a:t>
            </a:r>
            <a:r>
              <a:rPr lang="tr-TR" sz="2100" dirty="0"/>
              <a:t>sınavın iptal edileceğine dair ibare mutlaka bulunacaktır</a:t>
            </a:r>
            <a:r>
              <a:rPr lang="tr-TR" sz="2100" dirty="0" smtClean="0"/>
              <a:t>.)</a:t>
            </a:r>
          </a:p>
          <a:p>
            <a:pPr algn="l"/>
            <a:endParaRPr lang="tr-TR" sz="2100" dirty="0"/>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rgbClr val="FF0000"/>
                </a:solidFill>
              </a:rPr>
              <a:t>SALON GÖREVLİLERİNİN YAPACAĞI İŞLEMLER</a:t>
            </a:r>
            <a:endParaRPr lang="tr-TR" sz="2000" dirty="0">
              <a:solidFill>
                <a:srgbClr val="FF0000"/>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B) </a:t>
            </a:r>
            <a:r>
              <a:rPr lang="tr-TR" sz="2800" b="1" dirty="0">
                <a:solidFill>
                  <a:schemeClr val="accent2"/>
                </a:solidFill>
              </a:rPr>
              <a:t>Sınav </a:t>
            </a:r>
            <a:r>
              <a:rPr lang="tr-TR" sz="2800" b="1" dirty="0" smtClean="0">
                <a:solidFill>
                  <a:schemeClr val="accent2"/>
                </a:solidFill>
              </a:rPr>
              <a:t>Süresince:</a:t>
            </a:r>
            <a:endParaRPr lang="tr-TR" sz="3600" b="1" dirty="0">
              <a:solidFill>
                <a:schemeClr val="accent2"/>
              </a:solidFill>
            </a:endParaRPr>
          </a:p>
        </p:txBody>
      </p:sp>
    </p:spTree>
    <p:extLst>
      <p:ext uri="{BB962C8B-B14F-4D97-AF65-F5344CB8AC3E}">
        <p14:creationId xmlns:p14="http://schemas.microsoft.com/office/powerpoint/2010/main" val="891884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00B050"/>
                </a:solidFill>
              </a:rPr>
              <a:t>SINAV </a:t>
            </a:r>
            <a:r>
              <a:rPr lang="tr-TR" sz="3600" b="1" dirty="0" smtClean="0">
                <a:solidFill>
                  <a:srgbClr val="00B050"/>
                </a:solidFill>
              </a:rPr>
              <a:t>GÖREVLİLERİNİN DİKKATİNE</a:t>
            </a:r>
            <a:endParaRPr lang="tr-TR" sz="2800" b="1"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5" name="Başlık 1"/>
          <p:cNvSpPr txBox="1">
            <a:spLocks/>
          </p:cNvSpPr>
          <p:nvPr/>
        </p:nvSpPr>
        <p:spPr>
          <a:xfrm>
            <a:off x="755577" y="1010480"/>
            <a:ext cx="7992888" cy="374441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tr-TR" sz="2200" dirty="0"/>
              <a:t>Sınav paketlerinin açılması ve sınav evrakı dönüş zarfının kapatılması 10. ve 11. sayfada </a:t>
            </a:r>
            <a:r>
              <a:rPr lang="tr-TR" sz="2200" dirty="0" smtClean="0"/>
              <a:t>yer alan </a:t>
            </a:r>
            <a:r>
              <a:rPr lang="tr-TR" sz="2200" dirty="0"/>
              <a:t>talimatlara göre yapılacaktır</a:t>
            </a:r>
            <a:r>
              <a:rPr lang="tr-TR" sz="2200" dirty="0" smtClean="0"/>
              <a:t>. </a:t>
            </a:r>
          </a:p>
          <a:p>
            <a:pPr marL="457200" indent="-457200" algn="l">
              <a:buFont typeface="Arial" panose="020B0604020202020204" pitchFamily="34" charset="0"/>
              <a:buChar char="•"/>
            </a:pPr>
            <a:endParaRPr lang="tr-TR" sz="2200" dirty="0"/>
          </a:p>
          <a:p>
            <a:pPr marL="457200" indent="-457200" algn="l">
              <a:buFont typeface="Arial" panose="020B0604020202020204" pitchFamily="34" charset="0"/>
              <a:buChar char="•"/>
            </a:pPr>
            <a:r>
              <a:rPr lang="tr-TR" sz="2200" dirty="0"/>
              <a:t>Sınavın Adı: İlköğretim ve Ortaöğretim Kurumları Bursluluk Sınavı (İOKBS) </a:t>
            </a:r>
            <a:r>
              <a:rPr lang="tr-TR" sz="2200" dirty="0" smtClean="0"/>
              <a:t>2020 </a:t>
            </a:r>
          </a:p>
          <a:p>
            <a:pPr marL="457200" indent="-457200" algn="l">
              <a:buFont typeface="Arial" panose="020B0604020202020204" pitchFamily="34" charset="0"/>
              <a:buChar char="•"/>
            </a:pPr>
            <a:endParaRPr lang="tr-TR" sz="2200" dirty="0"/>
          </a:p>
          <a:p>
            <a:pPr marL="457200" indent="-457200" algn="l">
              <a:buFont typeface="Arial" panose="020B0604020202020204" pitchFamily="34" charset="0"/>
              <a:buChar char="•"/>
            </a:pPr>
            <a:r>
              <a:rPr lang="tr-TR" sz="2200" dirty="0"/>
              <a:t>Sınav Tarihi ve Saati: 05 Eylül 2020 Cumartesi günü, tüm sınav merkezlerinde Türkiye </a:t>
            </a:r>
            <a:r>
              <a:rPr lang="tr-TR" sz="2200" dirty="0" smtClean="0"/>
              <a:t>saati ile </a:t>
            </a:r>
            <a:r>
              <a:rPr lang="tr-TR" sz="2200" b="1" dirty="0"/>
              <a:t>saat 10.00’da </a:t>
            </a:r>
            <a:r>
              <a:rPr lang="tr-TR" sz="2200" dirty="0"/>
              <a:t>başlayacaktır.</a:t>
            </a:r>
            <a:endParaRPr lang="tr-TR" sz="2200" dirty="0">
              <a:solidFill>
                <a:srgbClr val="FF0000"/>
              </a:solidFill>
            </a:endParaRPr>
          </a:p>
        </p:txBody>
      </p:sp>
    </p:spTree>
    <p:extLst>
      <p:ext uri="{BB962C8B-B14F-4D97-AF65-F5344CB8AC3E}">
        <p14:creationId xmlns:p14="http://schemas.microsoft.com/office/powerpoint/2010/main" val="3521266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100" b="1" dirty="0"/>
              <a:t>2. </a:t>
            </a:r>
            <a:r>
              <a:rPr lang="tr-TR" sz="2100" dirty="0"/>
              <a:t>Sınava girmeyen öğrencilerin, salon yoklama listesinde isimlerinin karşısına silinmeyen kalemle </a:t>
            </a:r>
            <a:r>
              <a:rPr lang="tr-TR" sz="2100" b="1" dirty="0"/>
              <a:t>“GİRMEDİ” </a:t>
            </a:r>
            <a:r>
              <a:rPr lang="tr-TR" sz="2100" dirty="0"/>
              <a:t>yazar, cevap kâğıdındaki ve salon yoklama listesindeki </a:t>
            </a:r>
            <a:r>
              <a:rPr lang="tr-TR" sz="2100" b="1" dirty="0"/>
              <a:t>“SINAVA GİRMEDİ” </a:t>
            </a:r>
            <a:r>
              <a:rPr lang="tr-TR" sz="2100" dirty="0"/>
              <a:t>kutucuğunu kurşun kalemle kodlar.</a:t>
            </a:r>
          </a:p>
          <a:p>
            <a:pPr algn="l"/>
            <a:endParaRPr lang="tr-TR" sz="2100" b="1" dirty="0" smtClean="0"/>
          </a:p>
          <a:p>
            <a:pPr algn="l"/>
            <a:r>
              <a:rPr lang="tr-TR" sz="2100" b="1" dirty="0" smtClean="0"/>
              <a:t>3</a:t>
            </a:r>
            <a:r>
              <a:rPr lang="tr-TR" sz="2100" b="1" dirty="0"/>
              <a:t>. </a:t>
            </a:r>
            <a:r>
              <a:rPr lang="tr-TR" sz="2100" dirty="0"/>
              <a:t>Cevap kâğıdında öğrencinin imzasının olup olmadığını ve cevaplarını kodladığını </a:t>
            </a:r>
            <a:r>
              <a:rPr lang="tr-TR" sz="2100" dirty="0" smtClean="0"/>
              <a:t>kontrol eder. </a:t>
            </a:r>
          </a:p>
          <a:p>
            <a:pPr algn="l"/>
            <a:endParaRPr lang="tr-TR" sz="2100" dirty="0"/>
          </a:p>
          <a:p>
            <a:pPr algn="l"/>
            <a:r>
              <a:rPr lang="tr-TR" sz="2100" b="1" dirty="0"/>
              <a:t>4. </a:t>
            </a:r>
            <a:r>
              <a:rPr lang="tr-TR" sz="2100" dirty="0"/>
              <a:t>Sınav sırasında öğrencilerin sağlık sebebi dışında salondan çıkmasına izin vermez, </a:t>
            </a:r>
            <a:r>
              <a:rPr lang="tr-TR" sz="2100" dirty="0" smtClean="0"/>
              <a:t>zorunlu durumlarda </a:t>
            </a:r>
            <a:r>
              <a:rPr lang="tr-TR" sz="2100" dirty="0"/>
              <a:t>öğrenciye koridorda görevli yedek gözetmen eşlik eder. Bu durumda </a:t>
            </a:r>
            <a:r>
              <a:rPr lang="tr-TR" sz="2100" dirty="0" smtClean="0"/>
              <a:t>öğrenciye ek </a:t>
            </a:r>
            <a:r>
              <a:rPr lang="tr-TR" sz="2100" dirty="0"/>
              <a:t>süre tanımaz. Yanında yedek gözetmen olmadan salondan çıkan öğrencileri sınava almaz</a:t>
            </a:r>
            <a:r>
              <a:rPr lang="tr-TR" sz="2100" dirty="0" smtClean="0"/>
              <a:t>, soru </a:t>
            </a:r>
            <a:r>
              <a:rPr lang="tr-TR" sz="2100" dirty="0"/>
              <a:t>kitapçığı ve cevap kâğıdını beraberinde götürmesine izin vermez</a:t>
            </a:r>
            <a:r>
              <a:rPr lang="tr-TR" sz="2100" dirty="0" smtClean="0"/>
              <a:t>.</a:t>
            </a:r>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rgbClr val="FF0000"/>
                </a:solidFill>
              </a:rPr>
              <a:t>SALON GÖREVLİLERİNİN YAPACAĞI İŞLEMLER</a:t>
            </a:r>
            <a:endParaRPr lang="tr-TR" sz="2000" dirty="0">
              <a:solidFill>
                <a:srgbClr val="FF0000"/>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B) </a:t>
            </a:r>
            <a:r>
              <a:rPr lang="tr-TR" sz="2800" b="1" dirty="0">
                <a:solidFill>
                  <a:schemeClr val="accent2"/>
                </a:solidFill>
              </a:rPr>
              <a:t>Sınav </a:t>
            </a:r>
            <a:r>
              <a:rPr lang="tr-TR" sz="2800" b="1" dirty="0" smtClean="0">
                <a:solidFill>
                  <a:schemeClr val="accent2"/>
                </a:solidFill>
              </a:rPr>
              <a:t>Süresince:</a:t>
            </a:r>
            <a:endParaRPr lang="tr-TR" sz="3600" b="1" dirty="0">
              <a:solidFill>
                <a:schemeClr val="accent2"/>
              </a:solidFill>
            </a:endParaRPr>
          </a:p>
        </p:txBody>
      </p:sp>
    </p:spTree>
    <p:extLst>
      <p:ext uri="{BB962C8B-B14F-4D97-AF65-F5344CB8AC3E}">
        <p14:creationId xmlns:p14="http://schemas.microsoft.com/office/powerpoint/2010/main" val="1058177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100" b="1" dirty="0"/>
              <a:t>5. </a:t>
            </a:r>
            <a:r>
              <a:rPr lang="tr-TR" sz="2100" dirty="0"/>
              <a:t>Kopya çekmeye teşebbüs eden öğrenciyi uyarır, kopya çektiği belirlenen öğrenciyle ilgili tutanak düzenler. Bu tutanağı sınav evrakı dönüş zarfına koyar. Bu durumda olan öğrencilerin sınava devam etmelerine ve sınavın ilk 30 dakikası tamamlanmadan sınav binasından ayrılmalarına izin verilmez.</a:t>
            </a:r>
          </a:p>
          <a:p>
            <a:pPr algn="l"/>
            <a:endParaRPr lang="tr-TR" sz="2100" dirty="0" smtClean="0"/>
          </a:p>
          <a:p>
            <a:pPr algn="l"/>
            <a:r>
              <a:rPr lang="tr-TR" sz="2100" b="1" dirty="0" smtClean="0"/>
              <a:t>6</a:t>
            </a:r>
            <a:r>
              <a:rPr lang="tr-TR" sz="2100" b="1" dirty="0"/>
              <a:t>. </a:t>
            </a:r>
            <a:r>
              <a:rPr lang="tr-TR" sz="2100" dirty="0"/>
              <a:t>Öğrencileri, sınav bitimine 15 dakika kala "15 dakikanız kaldı, cevaplarınızın </a:t>
            </a:r>
            <a:r>
              <a:rPr lang="tr-TR" sz="2100" dirty="0" smtClean="0"/>
              <a:t>cevap kâğıdına </a:t>
            </a:r>
            <a:r>
              <a:rPr lang="tr-TR" sz="2100" dirty="0"/>
              <a:t>kodlanmış olmasına dikkat ediniz." şeklinde ve sınav bitimine 5 dakika kala "</a:t>
            </a:r>
            <a:r>
              <a:rPr lang="tr-TR" sz="2100" dirty="0" smtClean="0"/>
              <a:t>5 dakikanız </a:t>
            </a:r>
            <a:r>
              <a:rPr lang="tr-TR" sz="2100" dirty="0"/>
              <a:t>kaldı." şeklinde uyarır</a:t>
            </a:r>
            <a:r>
              <a:rPr lang="tr-TR" sz="2100" dirty="0" smtClean="0"/>
              <a:t>.</a:t>
            </a:r>
          </a:p>
          <a:p>
            <a:pPr algn="l"/>
            <a:endParaRPr lang="tr-TR" sz="2100" dirty="0"/>
          </a:p>
          <a:p>
            <a:pPr algn="l"/>
            <a:r>
              <a:rPr lang="tr-TR" sz="2100" b="1" dirty="0"/>
              <a:t>7. </a:t>
            </a:r>
            <a:r>
              <a:rPr lang="tr-TR" sz="2100" dirty="0"/>
              <a:t>Öğrenciye ait cevap kâğıdındaki salon başkanı ve gözetmenin kontrol ettiğine dair </a:t>
            </a:r>
            <a:r>
              <a:rPr lang="tr-TR" sz="2100" dirty="0" smtClean="0"/>
              <a:t>bölümü silinmeyen </a:t>
            </a:r>
            <a:r>
              <a:rPr lang="tr-TR" sz="2100" dirty="0"/>
              <a:t>kalemle imzalar.</a:t>
            </a:r>
            <a:endParaRPr lang="tr-TR" sz="2100" dirty="0" smtClean="0"/>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rgbClr val="FF0000"/>
                </a:solidFill>
              </a:rPr>
              <a:t>SALON GÖREVLİLERİNİN YAPACAĞI İŞLEMLER</a:t>
            </a:r>
            <a:endParaRPr lang="tr-TR" sz="2000" dirty="0">
              <a:solidFill>
                <a:srgbClr val="FF0000"/>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B) </a:t>
            </a:r>
            <a:r>
              <a:rPr lang="tr-TR" sz="2800" b="1" dirty="0">
                <a:solidFill>
                  <a:schemeClr val="accent2"/>
                </a:solidFill>
              </a:rPr>
              <a:t>Sınav </a:t>
            </a:r>
            <a:r>
              <a:rPr lang="tr-TR" sz="2800" b="1" dirty="0" smtClean="0">
                <a:solidFill>
                  <a:schemeClr val="accent2"/>
                </a:solidFill>
              </a:rPr>
              <a:t>Süresince:</a:t>
            </a:r>
            <a:endParaRPr lang="tr-TR" sz="3600" b="1" dirty="0">
              <a:solidFill>
                <a:schemeClr val="accent2"/>
              </a:solidFill>
            </a:endParaRPr>
          </a:p>
        </p:txBody>
      </p:sp>
    </p:spTree>
    <p:extLst>
      <p:ext uri="{BB962C8B-B14F-4D97-AF65-F5344CB8AC3E}">
        <p14:creationId xmlns:p14="http://schemas.microsoft.com/office/powerpoint/2010/main" val="3344060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200" b="1" dirty="0" smtClean="0"/>
              <a:t>1. </a:t>
            </a:r>
            <a:r>
              <a:rPr lang="tr-TR" sz="2200" dirty="0" smtClean="0"/>
              <a:t>Sınav </a:t>
            </a:r>
            <a:r>
              <a:rPr lang="tr-TR" sz="2200" dirty="0"/>
              <a:t>süresinin bitiminde sınavı durdurur. Cevap kâğıtlarını ve soru </a:t>
            </a:r>
            <a:r>
              <a:rPr lang="tr-TR" sz="2200" dirty="0" smtClean="0"/>
              <a:t>kitapçıklarını öğrencilerden </a:t>
            </a:r>
            <a:r>
              <a:rPr lang="tr-TR" sz="2200" dirty="0"/>
              <a:t>teslim alır, salon yoklama listesi ile karşılaştırarak eksik olup </a:t>
            </a:r>
            <a:r>
              <a:rPr lang="tr-TR" sz="2200" dirty="0" err="1" smtClean="0"/>
              <a:t>olmadığınıkontrol</a:t>
            </a:r>
            <a:r>
              <a:rPr lang="tr-TR" sz="2200" dirty="0" smtClean="0"/>
              <a:t> </a:t>
            </a:r>
            <a:r>
              <a:rPr lang="tr-TR" sz="2200" dirty="0"/>
              <a:t>eder</a:t>
            </a:r>
            <a:r>
              <a:rPr lang="tr-TR" sz="2200" dirty="0" smtClean="0"/>
              <a:t>.</a:t>
            </a:r>
          </a:p>
          <a:p>
            <a:pPr algn="l"/>
            <a:endParaRPr lang="tr-TR" sz="2200" dirty="0"/>
          </a:p>
          <a:p>
            <a:pPr algn="l"/>
            <a:r>
              <a:rPr lang="tr-TR" sz="2200" b="1" dirty="0"/>
              <a:t>2. </a:t>
            </a:r>
            <a:r>
              <a:rPr lang="tr-TR" sz="2200" dirty="0"/>
              <a:t>Sınav evrakını teslim eden öğrenciye, salon yoklama listesini kurşun kalem ile imzalatır. (</a:t>
            </a:r>
            <a:r>
              <a:rPr lang="tr-TR" sz="2200" dirty="0" smtClean="0"/>
              <a:t>Bu işlemi </a:t>
            </a:r>
            <a:r>
              <a:rPr lang="tr-TR" sz="2200" dirty="0"/>
              <a:t>sınav başlamadan önce ya da sınav sırasında yapmaz</a:t>
            </a:r>
            <a:r>
              <a:rPr lang="tr-TR" sz="2200" dirty="0" smtClean="0"/>
              <a:t>.) </a:t>
            </a:r>
          </a:p>
          <a:p>
            <a:pPr algn="l"/>
            <a:endParaRPr lang="tr-TR" sz="2200" dirty="0"/>
          </a:p>
          <a:p>
            <a:pPr algn="l"/>
            <a:r>
              <a:rPr lang="tr-TR" sz="2200" b="1" dirty="0" smtClean="0"/>
              <a:t>3</a:t>
            </a:r>
            <a:r>
              <a:rPr lang="tr-TR" sz="2200" b="1" dirty="0"/>
              <a:t>. </a:t>
            </a:r>
            <a:r>
              <a:rPr lang="tr-TR" sz="2200" dirty="0"/>
              <a:t>Cevap kâğıtlarını, salon yoklama listesini ve varsa diğer evrakını (tutanak gibi), tam ve </a:t>
            </a:r>
            <a:r>
              <a:rPr lang="tr-TR" sz="2200" dirty="0" smtClean="0"/>
              <a:t>sıralı olarak </a:t>
            </a:r>
            <a:r>
              <a:rPr lang="tr-TR" sz="2200" dirty="0"/>
              <a:t>sınav evrakı dönüş zarfına yerleştirir. (Soru kitapçıkları ve sınav giriş belgeleri dönüş</a:t>
            </a:r>
          </a:p>
          <a:p>
            <a:pPr algn="l"/>
            <a:r>
              <a:rPr lang="tr-TR" sz="2200" dirty="0"/>
              <a:t>zarfına konulmayacaktır.)</a:t>
            </a:r>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rgbClr val="00B050"/>
                </a:solidFill>
              </a:rPr>
              <a:t>SALON GÖREVLİLERİNİN YAPACAĞI İŞLEMLER</a:t>
            </a:r>
            <a:endParaRPr lang="tr-TR" sz="2000" dirty="0">
              <a:solidFill>
                <a:srgbClr val="00B050"/>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C) </a:t>
            </a:r>
            <a:r>
              <a:rPr lang="tr-TR" sz="2800" b="1" dirty="0">
                <a:solidFill>
                  <a:schemeClr val="accent2"/>
                </a:solidFill>
              </a:rPr>
              <a:t>Sınav </a:t>
            </a:r>
            <a:r>
              <a:rPr lang="tr-TR" sz="2800" b="1" dirty="0" smtClean="0">
                <a:solidFill>
                  <a:schemeClr val="accent2"/>
                </a:solidFill>
              </a:rPr>
              <a:t>Süresi Sonunda:</a:t>
            </a:r>
            <a:endParaRPr lang="tr-TR" sz="3600" b="1" dirty="0">
              <a:solidFill>
                <a:schemeClr val="accent2"/>
              </a:solidFill>
            </a:endParaRPr>
          </a:p>
        </p:txBody>
      </p:sp>
    </p:spTree>
    <p:extLst>
      <p:ext uri="{BB962C8B-B14F-4D97-AF65-F5344CB8AC3E}">
        <p14:creationId xmlns:p14="http://schemas.microsoft.com/office/powerpoint/2010/main" val="1929790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200" b="1" dirty="0"/>
              <a:t>4. </a:t>
            </a:r>
            <a:r>
              <a:rPr lang="tr-TR" sz="2200" dirty="0"/>
              <a:t>Sınav evrakı dönüş zarfını, diğer salon görevlisi ile birlikte sınav salonundan </a:t>
            </a:r>
            <a:r>
              <a:rPr lang="tr-TR" sz="2200" dirty="0" smtClean="0"/>
              <a:t>çıkarmadan kapatır.</a:t>
            </a:r>
          </a:p>
          <a:p>
            <a:pPr algn="l"/>
            <a:endParaRPr lang="tr-TR" sz="2200" dirty="0"/>
          </a:p>
          <a:p>
            <a:pPr algn="l"/>
            <a:r>
              <a:rPr lang="tr-TR" sz="2200" b="1" dirty="0"/>
              <a:t>5. </a:t>
            </a:r>
            <a:r>
              <a:rPr lang="tr-TR" sz="2200" dirty="0"/>
              <a:t>Sınav evrakı dönüş zarfını kapalı olarak ve soru kitapçıklarıyla birlikte Bina </a:t>
            </a:r>
            <a:r>
              <a:rPr lang="tr-TR" sz="2200" dirty="0" smtClean="0"/>
              <a:t>Sınav Komisyonuna </a:t>
            </a:r>
            <a:r>
              <a:rPr lang="tr-TR" sz="2200" dirty="0"/>
              <a:t>imza karşılığında teslim eder</a:t>
            </a:r>
            <a:r>
              <a:rPr lang="tr-TR" sz="2200" dirty="0" smtClean="0"/>
              <a:t>. </a:t>
            </a:r>
          </a:p>
          <a:p>
            <a:pPr algn="l"/>
            <a:endParaRPr lang="tr-TR" sz="2200" dirty="0"/>
          </a:p>
          <a:p>
            <a:pPr algn="l"/>
            <a:r>
              <a:rPr lang="tr-TR" sz="2200" b="1" dirty="0"/>
              <a:t>6. </a:t>
            </a:r>
            <a:r>
              <a:rPr lang="tr-TR" sz="2200" dirty="0"/>
              <a:t>Tüm öğrenciler çıktıktan sonra sınav salonunu kontrol ederek unutulan evrak ya da </a:t>
            </a:r>
            <a:r>
              <a:rPr lang="tr-TR" sz="2200" dirty="0" smtClean="0"/>
              <a:t>eşya varsa </a:t>
            </a:r>
            <a:r>
              <a:rPr lang="tr-TR" sz="2200" dirty="0"/>
              <a:t>Bina Sınav Komisyonuna teslim eder</a:t>
            </a:r>
            <a:r>
              <a:rPr lang="tr-TR" sz="2200" dirty="0" smtClean="0"/>
              <a:t>.</a:t>
            </a:r>
          </a:p>
          <a:p>
            <a:pPr algn="l"/>
            <a:endParaRPr lang="tr-TR" sz="2200" dirty="0"/>
          </a:p>
          <a:p>
            <a:pPr algn="l"/>
            <a:r>
              <a:rPr lang="tr-TR" sz="2200" b="1" dirty="0"/>
              <a:t>7. </a:t>
            </a:r>
            <a:r>
              <a:rPr lang="tr-TR" sz="2200" dirty="0"/>
              <a:t>Sınav salonunda unutulan, sınav evrakı dönüş zarfına konulmayan cevap kâğıtları </a:t>
            </a:r>
            <a:r>
              <a:rPr lang="tr-TR" sz="2200" dirty="0" smtClean="0"/>
              <a:t>işleme alınmayacak </a:t>
            </a:r>
            <a:r>
              <a:rPr lang="tr-TR" sz="2200" dirty="0"/>
              <a:t>olup yasal sorumluluk salon görevlilerine ait olacaktır.</a:t>
            </a:r>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rgbClr val="00B050"/>
                </a:solidFill>
              </a:rPr>
              <a:t>SALON GÖREVLİLERİNİN YAPACAĞI İŞLEMLER</a:t>
            </a:r>
            <a:endParaRPr lang="tr-TR" sz="2000" dirty="0">
              <a:solidFill>
                <a:srgbClr val="00B050"/>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smtClean="0">
                <a:solidFill>
                  <a:schemeClr val="accent2"/>
                </a:solidFill>
              </a:rPr>
              <a:t>      C) </a:t>
            </a:r>
            <a:r>
              <a:rPr lang="tr-TR" sz="2800" b="1" dirty="0">
                <a:solidFill>
                  <a:schemeClr val="accent2"/>
                </a:solidFill>
              </a:rPr>
              <a:t>Sınav </a:t>
            </a:r>
            <a:r>
              <a:rPr lang="tr-TR" sz="2800" b="1" dirty="0" smtClean="0">
                <a:solidFill>
                  <a:schemeClr val="accent2"/>
                </a:solidFill>
              </a:rPr>
              <a:t>Süresi Sonunda:</a:t>
            </a:r>
            <a:endParaRPr lang="tr-TR" sz="3600" b="1" dirty="0">
              <a:solidFill>
                <a:schemeClr val="accent2"/>
              </a:solidFill>
            </a:endParaRPr>
          </a:p>
        </p:txBody>
      </p:sp>
    </p:spTree>
    <p:extLst>
      <p:ext uri="{BB962C8B-B14F-4D97-AF65-F5344CB8AC3E}">
        <p14:creationId xmlns:p14="http://schemas.microsoft.com/office/powerpoint/2010/main" val="852012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43558"/>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tr-TR" sz="2100" dirty="0" smtClean="0"/>
              <a:t>Soru </a:t>
            </a:r>
            <a:r>
              <a:rPr lang="tr-TR" sz="2100" dirty="0"/>
              <a:t>kitapçıkları okullarda bırakılacak, sınavdan iki gün sonra isteyen </a:t>
            </a:r>
            <a:r>
              <a:rPr lang="tr-TR" sz="2100" dirty="0" smtClean="0"/>
              <a:t>öğrenciye verilebilecektir</a:t>
            </a:r>
            <a:r>
              <a:rPr lang="tr-TR" sz="2100" dirty="0"/>
              <a:t>. Talep edilmeyen soru kitapçıkları il/ilçe millî eğitim </a:t>
            </a:r>
            <a:r>
              <a:rPr lang="tr-TR" sz="2100" dirty="0" smtClean="0"/>
              <a:t>müdürlükleri tarafından </a:t>
            </a:r>
            <a:r>
              <a:rPr lang="tr-TR" sz="2100" dirty="0"/>
              <a:t>okul/kurumlarda kullanılmak üzere değerlendirilecektir</a:t>
            </a:r>
            <a:r>
              <a:rPr lang="tr-TR" sz="2100" dirty="0" smtClean="0"/>
              <a:t>. </a:t>
            </a:r>
          </a:p>
          <a:p>
            <a:pPr algn="l"/>
            <a:endParaRPr lang="tr-TR" sz="2100" dirty="0"/>
          </a:p>
          <a:p>
            <a:pPr marL="342900" indent="-342900" algn="l">
              <a:buFont typeface="Arial" panose="020B0604020202020204" pitchFamily="34" charset="0"/>
              <a:buChar char="•"/>
            </a:pPr>
            <a:r>
              <a:rPr lang="tr-TR" sz="2100" dirty="0" smtClean="0"/>
              <a:t>Yukarıda </a:t>
            </a:r>
            <a:r>
              <a:rPr lang="tr-TR" sz="2100" dirty="0"/>
              <a:t>belirtilen kurallara uymadığı herhangi bir yolla tespit edilen öğrencilerin </a:t>
            </a:r>
            <a:r>
              <a:rPr lang="tr-TR" sz="2100" dirty="0" smtClean="0"/>
              <a:t>sınavı iptal </a:t>
            </a:r>
            <a:r>
              <a:rPr lang="tr-TR" sz="2100" dirty="0"/>
              <a:t>edilecek ve devam etmelerine izin verilmeyecektir. Ancak, salon görevlileri </a:t>
            </a:r>
            <a:r>
              <a:rPr lang="tr-TR" sz="2100" dirty="0" smtClean="0"/>
              <a:t>diğer öğrencilerin </a:t>
            </a:r>
            <a:r>
              <a:rPr lang="tr-TR" sz="2100" dirty="0"/>
              <a:t>dikkatini dağıtmamak, zaman kaybetmelerine yol açmamak için gerekli </a:t>
            </a:r>
            <a:r>
              <a:rPr lang="tr-TR" sz="2100" dirty="0" smtClean="0"/>
              <a:t>görürse kural </a:t>
            </a:r>
            <a:r>
              <a:rPr lang="tr-TR" sz="2100" dirty="0"/>
              <a:t>dışı davranışlarda bulunanlara sınav sırasında uyarıda bulunmayabilecektir. </a:t>
            </a:r>
            <a:r>
              <a:rPr lang="tr-TR" sz="2100" dirty="0" smtClean="0"/>
              <a:t>Bu öğrencilerin </a:t>
            </a:r>
            <a:r>
              <a:rPr lang="tr-TR" sz="2100" dirty="0"/>
              <a:t>sınav iptal nedenleri ve kimlik bilgileri salon yoklama listesinde yer </a:t>
            </a:r>
            <a:r>
              <a:rPr lang="tr-TR" sz="2100" dirty="0" smtClean="0"/>
              <a:t>alan “</a:t>
            </a:r>
            <a:r>
              <a:rPr lang="tr-TR" sz="2100" dirty="0"/>
              <a:t>TUTANAKTIR” bölümüne yazılacak ve sınavı geçersiz sayılacaktır.</a:t>
            </a:r>
          </a:p>
        </p:txBody>
      </p:sp>
      <p:sp>
        <p:nvSpPr>
          <p:cNvPr id="8" name="Başlık 1"/>
          <p:cNvSpPr>
            <a:spLocks noGrp="1"/>
          </p:cNvSpPr>
          <p:nvPr>
            <p:ph type="title"/>
          </p:nvPr>
        </p:nvSpPr>
        <p:spPr>
          <a:xfrm>
            <a:off x="331938" y="-203213"/>
            <a:ext cx="7643192" cy="857250"/>
          </a:xfrm>
        </p:spPr>
        <p:txBody>
          <a:bodyPr>
            <a:noAutofit/>
          </a:bodyPr>
          <a:lstStyle/>
          <a:p>
            <a:r>
              <a:rPr lang="tr-TR" sz="2800" b="1" dirty="0">
                <a:solidFill>
                  <a:srgbClr val="00B050"/>
                </a:solidFill>
              </a:rPr>
              <a:t>SALON GÖREVLİLERİNİN YAPACAĞI İŞLEMLER</a:t>
            </a:r>
            <a:endParaRPr lang="tr-TR" sz="2000" dirty="0">
              <a:solidFill>
                <a:srgbClr val="00B050"/>
              </a:solidFill>
            </a:endParaRPr>
          </a:p>
        </p:txBody>
      </p:sp>
      <p:sp>
        <p:nvSpPr>
          <p:cNvPr id="9" name="Başlık 1"/>
          <p:cNvSpPr txBox="1">
            <a:spLocks/>
          </p:cNvSpPr>
          <p:nvPr/>
        </p:nvSpPr>
        <p:spPr>
          <a:xfrm>
            <a:off x="286689" y="239171"/>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smtClean="0">
                <a:solidFill>
                  <a:schemeClr val="accent2"/>
                </a:solidFill>
              </a:rPr>
              <a:t>      C) </a:t>
            </a:r>
            <a:r>
              <a:rPr lang="tr-TR" sz="2800" b="1" dirty="0">
                <a:solidFill>
                  <a:schemeClr val="accent2"/>
                </a:solidFill>
              </a:rPr>
              <a:t>Sınav </a:t>
            </a:r>
            <a:r>
              <a:rPr lang="tr-TR" sz="2800" b="1" dirty="0" smtClean="0">
                <a:solidFill>
                  <a:schemeClr val="accent2"/>
                </a:solidFill>
              </a:rPr>
              <a:t>Süresi Sonunda:</a:t>
            </a:r>
            <a:endParaRPr lang="tr-TR" sz="3600" b="1" dirty="0">
              <a:solidFill>
                <a:schemeClr val="accent2"/>
              </a:solidFill>
            </a:endParaRPr>
          </a:p>
        </p:txBody>
      </p:sp>
    </p:spTree>
    <p:extLst>
      <p:ext uri="{BB962C8B-B14F-4D97-AF65-F5344CB8AC3E}">
        <p14:creationId xmlns:p14="http://schemas.microsoft.com/office/powerpoint/2010/main" val="2603452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a:solidFill>
                  <a:schemeClr val="accent6">
                    <a:lumMod val="75000"/>
                  </a:schemeClr>
                </a:solidFill>
              </a:rPr>
              <a:t>Ayrıca, salon görevlileri;</a:t>
            </a:r>
            <a:endParaRPr lang="tr-TR" b="1" dirty="0">
              <a:solidFill>
                <a:schemeClr val="accent6">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824279" y="77155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tr-TR" sz="2000" b="1" dirty="0"/>
              <a:t>1. </a:t>
            </a:r>
            <a:r>
              <a:rPr lang="tr-TR" sz="2000" dirty="0"/>
              <a:t>Salonda soru kitapçığı, gazete, kitap vb. dokümanı okuyamaz.</a:t>
            </a:r>
          </a:p>
          <a:p>
            <a:pPr algn="just">
              <a:lnSpc>
                <a:spcPct val="150000"/>
              </a:lnSpc>
            </a:pPr>
            <a:r>
              <a:rPr lang="tr-TR" sz="2000" b="1" dirty="0"/>
              <a:t>2. </a:t>
            </a:r>
            <a:r>
              <a:rPr lang="tr-TR" sz="2000" dirty="0"/>
              <a:t>Yüksek sesle konuşamaz.</a:t>
            </a:r>
          </a:p>
          <a:p>
            <a:pPr algn="just">
              <a:lnSpc>
                <a:spcPct val="150000"/>
              </a:lnSpc>
            </a:pPr>
            <a:r>
              <a:rPr lang="tr-TR" sz="2000" b="1" dirty="0"/>
              <a:t>3. </a:t>
            </a:r>
            <a:r>
              <a:rPr lang="tr-TR" sz="2000" dirty="0"/>
              <a:t>Gürültü çıkaran ayakkabılarla sınav salonuna gelemez.</a:t>
            </a:r>
          </a:p>
          <a:p>
            <a:pPr algn="just">
              <a:lnSpc>
                <a:spcPct val="150000"/>
              </a:lnSpc>
            </a:pPr>
            <a:r>
              <a:rPr lang="tr-TR" sz="2000" b="1" dirty="0"/>
              <a:t>4. </a:t>
            </a:r>
            <a:r>
              <a:rPr lang="tr-TR" sz="2000" dirty="0"/>
              <a:t>Sınav süresince salonu terk edemez.</a:t>
            </a:r>
          </a:p>
          <a:p>
            <a:pPr algn="just">
              <a:lnSpc>
                <a:spcPct val="150000"/>
              </a:lnSpc>
            </a:pPr>
            <a:r>
              <a:rPr lang="tr-TR" sz="2000" b="1" dirty="0"/>
              <a:t>5. </a:t>
            </a:r>
            <a:r>
              <a:rPr lang="tr-TR" sz="2000" dirty="0"/>
              <a:t>Çay, kahve vb. içemez.</a:t>
            </a:r>
          </a:p>
          <a:p>
            <a:pPr algn="just">
              <a:lnSpc>
                <a:spcPct val="150000"/>
              </a:lnSpc>
            </a:pPr>
            <a:r>
              <a:rPr lang="tr-TR" sz="2000" b="1" dirty="0"/>
              <a:t>6. </a:t>
            </a:r>
            <a:r>
              <a:rPr lang="tr-TR" sz="2000" dirty="0"/>
              <a:t>Öğrencinin başında uzun süre bekleyemez.</a:t>
            </a:r>
          </a:p>
          <a:p>
            <a:pPr algn="just">
              <a:lnSpc>
                <a:spcPct val="150000"/>
              </a:lnSpc>
            </a:pPr>
            <a:r>
              <a:rPr lang="tr-TR" sz="2000" b="1" dirty="0"/>
              <a:t>7. </a:t>
            </a:r>
            <a:r>
              <a:rPr lang="tr-TR" sz="2000" dirty="0"/>
              <a:t>Öğrencilerle sınav başladıktan sonra ve sınav süresince konuşamaz. </a:t>
            </a:r>
            <a:r>
              <a:rPr lang="tr-TR" sz="2000" dirty="0" smtClean="0"/>
              <a:t>     Sorular </a:t>
            </a:r>
            <a:r>
              <a:rPr lang="tr-TR" sz="2000" dirty="0"/>
              <a:t>hakkında </a:t>
            </a:r>
            <a:r>
              <a:rPr lang="tr-TR" sz="2000" dirty="0" smtClean="0"/>
              <a:t>yorum yapamaz</a:t>
            </a:r>
            <a:r>
              <a:rPr lang="tr-TR" sz="2000" dirty="0"/>
              <a:t>.</a:t>
            </a:r>
          </a:p>
          <a:p>
            <a:pPr algn="just">
              <a:lnSpc>
                <a:spcPct val="150000"/>
              </a:lnSpc>
            </a:pPr>
            <a:r>
              <a:rPr lang="tr-TR" sz="2000" b="1" dirty="0"/>
              <a:t>8. </a:t>
            </a:r>
            <a:r>
              <a:rPr lang="tr-TR" sz="2000" dirty="0"/>
              <a:t>Öğrencilere ait sınav evrakını dikkat çekici bir şekilde inceleyemez.</a:t>
            </a:r>
            <a:endParaRPr lang="tr-TR" sz="1100" dirty="0" smtClean="0"/>
          </a:p>
        </p:txBody>
      </p:sp>
    </p:spTree>
    <p:extLst>
      <p:ext uri="{BB962C8B-B14F-4D97-AF65-F5344CB8AC3E}">
        <p14:creationId xmlns:p14="http://schemas.microsoft.com/office/powerpoint/2010/main" val="1791656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FFC000"/>
                </a:solidFill>
              </a:rPr>
              <a:t>Yedek Gözetmenin Yapacağı İşlemler </a:t>
            </a:r>
            <a:endParaRPr lang="tr-TR" sz="3600" dirty="0">
              <a:solidFill>
                <a:srgbClr val="FFC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1203598"/>
            <a:ext cx="8288639" cy="364774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dirty="0" smtClean="0"/>
              <a:t>1. Sınav </a:t>
            </a:r>
            <a:r>
              <a:rPr lang="tr-TR" sz="2400" dirty="0"/>
              <a:t>salonundaki görevliler ile Bina Sınav Komisyonu arasındaki irtibatı sağlar</a:t>
            </a:r>
            <a:r>
              <a:rPr lang="tr-TR" sz="2400" dirty="0" smtClean="0"/>
              <a:t>.</a:t>
            </a:r>
          </a:p>
          <a:p>
            <a:pPr algn="l"/>
            <a:endParaRPr lang="tr-TR" sz="2400" dirty="0"/>
          </a:p>
          <a:p>
            <a:pPr algn="l"/>
            <a:r>
              <a:rPr lang="tr-TR" sz="2400" dirty="0"/>
              <a:t>2. Sağlık nedeni ile tuvalet ihtiyacı olan öğrencilere refakat eder. (Sağlık kurulu raporu </a:t>
            </a:r>
            <a:r>
              <a:rPr lang="tr-TR" sz="2400" dirty="0" smtClean="0"/>
              <a:t>ibraz edilecektir.)</a:t>
            </a:r>
          </a:p>
          <a:p>
            <a:pPr algn="l"/>
            <a:endParaRPr lang="tr-TR" sz="2400" dirty="0"/>
          </a:p>
          <a:p>
            <a:pPr algn="l"/>
            <a:r>
              <a:rPr lang="tr-TR" sz="2400" dirty="0"/>
              <a:t>3. Sınavda görevi olmayanların bina ve katlarda bulunmamasını sağlar</a:t>
            </a:r>
            <a:r>
              <a:rPr lang="tr-TR" sz="2400" dirty="0" smtClean="0"/>
              <a:t>.</a:t>
            </a:r>
          </a:p>
          <a:p>
            <a:pPr algn="l"/>
            <a:endParaRPr lang="tr-TR" sz="2400" dirty="0"/>
          </a:p>
          <a:p>
            <a:pPr algn="l"/>
            <a:r>
              <a:rPr lang="tr-TR" sz="2400" dirty="0"/>
              <a:t>4. Bina Sınav Komisyonunun verdiği diğer görevleri yapar.</a:t>
            </a:r>
            <a:endParaRPr lang="tr-TR" sz="800" dirty="0"/>
          </a:p>
        </p:txBody>
      </p:sp>
    </p:spTree>
    <p:extLst>
      <p:ext uri="{BB962C8B-B14F-4D97-AF65-F5344CB8AC3E}">
        <p14:creationId xmlns:p14="http://schemas.microsoft.com/office/powerpoint/2010/main" val="1324873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987574"/>
            <a:ext cx="8288639" cy="40324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a:solidFill>
                  <a:srgbClr val="002060"/>
                </a:solidFill>
              </a:rPr>
              <a:t>Çalışmalarımıza verdiğiniz destek için teşekkür eder, başarılar dileriz</a:t>
            </a:r>
            <a:r>
              <a:rPr lang="tr-TR" sz="2800" b="1" i="1" dirty="0" smtClean="0">
                <a:solidFill>
                  <a:srgbClr val="002060"/>
                </a:solidFill>
              </a:rPr>
              <a:t>.</a:t>
            </a:r>
          </a:p>
          <a:p>
            <a:endParaRPr lang="tr-TR" sz="2800" b="1" i="1" dirty="0" smtClean="0">
              <a:solidFill>
                <a:srgbClr val="FF0000"/>
              </a:solidFill>
            </a:endParaRPr>
          </a:p>
          <a:p>
            <a:endParaRPr lang="tr-TR" sz="2800" b="1" i="1" dirty="0">
              <a:solidFill>
                <a:srgbClr val="FF0000"/>
              </a:solidFill>
            </a:endParaRPr>
          </a:p>
          <a:p>
            <a:r>
              <a:rPr lang="tr-TR" sz="2000" b="1" i="1" dirty="0">
                <a:solidFill>
                  <a:srgbClr val="FF0000"/>
                </a:solidFill>
              </a:rPr>
              <a:t>ÖLÇME, DEĞERLENDİRME VE SINAV HİZMETLERİ GENEL MÜDÜRLÜĞÜ</a:t>
            </a:r>
          </a:p>
          <a:p>
            <a:r>
              <a:rPr lang="pt-BR" sz="2000" b="1" i="1" dirty="0">
                <a:solidFill>
                  <a:srgbClr val="FF0000"/>
                </a:solidFill>
              </a:rPr>
              <a:t>İletişim Numaraları: 0 (312) 413 46 16 / 413 32 47/413 32 </a:t>
            </a:r>
            <a:r>
              <a:rPr lang="pt-BR" sz="2000" b="1" i="1" dirty="0" smtClean="0">
                <a:solidFill>
                  <a:srgbClr val="FF0000"/>
                </a:solidFill>
              </a:rPr>
              <a:t>48</a:t>
            </a:r>
            <a:endParaRPr lang="tr-TR" sz="2000" b="1" i="1" dirty="0" smtClean="0">
              <a:solidFill>
                <a:srgbClr val="FF0000"/>
              </a:solidFill>
            </a:endParaRPr>
          </a:p>
          <a:p>
            <a:endParaRPr lang="tr-TR" sz="2000" b="1" i="1" dirty="0">
              <a:solidFill>
                <a:srgbClr val="FF0000"/>
              </a:solidFill>
            </a:endParaRPr>
          </a:p>
          <a:p>
            <a:endParaRPr lang="pt-BR" sz="2000" b="1" i="1" dirty="0">
              <a:solidFill>
                <a:srgbClr val="FF0000"/>
              </a:solidFill>
            </a:endParaRPr>
          </a:p>
          <a:p>
            <a:r>
              <a:rPr lang="tr-TR" sz="2000" b="1" i="1" u="sng" dirty="0">
                <a:solidFill>
                  <a:srgbClr val="FF0000"/>
                </a:solidFill>
              </a:rPr>
              <a:t>Sınav Koordinasyon Merkezi İletişim Hatları:</a:t>
            </a:r>
          </a:p>
          <a:p>
            <a:r>
              <a:rPr lang="tr-TR" sz="2000" b="1" i="1" dirty="0">
                <a:solidFill>
                  <a:srgbClr val="FF0000"/>
                </a:solidFill>
              </a:rPr>
              <a:t>0 (312) 413 3280-413 3299-413 3077-413 4669-413 4723</a:t>
            </a:r>
            <a:endParaRPr lang="tr-TR" sz="500" dirty="0">
              <a:solidFill>
                <a:srgbClr val="FF0000"/>
              </a:solidFill>
            </a:endParaRPr>
          </a:p>
        </p:txBody>
      </p:sp>
    </p:spTree>
    <p:extLst>
      <p:ext uri="{BB962C8B-B14F-4D97-AF65-F5344CB8AC3E}">
        <p14:creationId xmlns:p14="http://schemas.microsoft.com/office/powerpoint/2010/main" val="3182752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1169" y="23298"/>
            <a:ext cx="8229600" cy="857250"/>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3" name="İçerik Yer Tutucusu 2"/>
          <p:cNvSpPr>
            <a:spLocks noGrp="1"/>
          </p:cNvSpPr>
          <p:nvPr>
            <p:ph idx="1"/>
          </p:nvPr>
        </p:nvSpPr>
        <p:spPr>
          <a:xfrm>
            <a:off x="5070024" y="1599742"/>
            <a:ext cx="3610745" cy="579511"/>
          </a:xfrm>
        </p:spPr>
        <p:txBody>
          <a:bodyPr>
            <a:normAutofit fontScale="85000" lnSpcReduction="10000"/>
          </a:bodyPr>
          <a:lstStyle/>
          <a:p>
            <a:pPr marL="0" indent="0" algn="ctr">
              <a:buNone/>
            </a:pPr>
            <a:r>
              <a:rPr lang="tr-TR" sz="2000" b="1" i="1" dirty="0"/>
              <a:t>Sınav paketi Bina Sınav Komisyonundan teslim alınacaktır.</a:t>
            </a:r>
            <a:endParaRPr lang="tr-TR" sz="2000" i="1" dirty="0"/>
          </a:p>
        </p:txBody>
      </p:sp>
      <p:pic>
        <p:nvPicPr>
          <p:cNvPr id="4" name="Resim 3"/>
          <p:cNvPicPr>
            <a:picLocks noChangeAspect="1"/>
          </p:cNvPicPr>
          <p:nvPr/>
        </p:nvPicPr>
        <p:blipFill>
          <a:blip r:embed="rId2"/>
          <a:stretch>
            <a:fillRect/>
          </a:stretch>
        </p:blipFill>
        <p:spPr>
          <a:xfrm>
            <a:off x="1030469" y="1319442"/>
            <a:ext cx="3842701" cy="3412548"/>
          </a:xfrm>
          <a:prstGeom prst="rect">
            <a:avLst/>
          </a:prstGeom>
        </p:spPr>
      </p:pic>
      <p:sp>
        <p:nvSpPr>
          <p:cNvPr id="5" name="İçerik Yer Tutucusu 2"/>
          <p:cNvSpPr txBox="1">
            <a:spLocks/>
          </p:cNvSpPr>
          <p:nvPr/>
        </p:nvSpPr>
        <p:spPr>
          <a:xfrm>
            <a:off x="5070024" y="2715766"/>
            <a:ext cx="3894464"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400" dirty="0" smtClean="0">
                <a:solidFill>
                  <a:srgbClr val="FF0000"/>
                </a:solidFill>
              </a:rPr>
              <a:t>Bina </a:t>
            </a:r>
            <a:r>
              <a:rPr lang="tr-TR" sz="2400" dirty="0">
                <a:solidFill>
                  <a:srgbClr val="FF0000"/>
                </a:solidFill>
              </a:rPr>
              <a:t>sınav </a:t>
            </a:r>
            <a:r>
              <a:rPr lang="tr-TR" sz="2400" dirty="0" smtClean="0">
                <a:solidFill>
                  <a:srgbClr val="FF0000"/>
                </a:solidFill>
              </a:rPr>
              <a:t> komisyonundan </a:t>
            </a:r>
            <a:r>
              <a:rPr lang="tr-TR" sz="2400" dirty="0">
                <a:solidFill>
                  <a:srgbClr val="FF0000"/>
                </a:solidFill>
              </a:rPr>
              <a:t>sınav paketini </a:t>
            </a:r>
            <a:r>
              <a:rPr lang="tr-TR" sz="2400" dirty="0" smtClean="0">
                <a:solidFill>
                  <a:srgbClr val="FF0000"/>
                </a:solidFill>
              </a:rPr>
              <a:t>Fotoğraf-1’deki </a:t>
            </a:r>
            <a:r>
              <a:rPr lang="tr-TR" sz="2400" dirty="0">
                <a:solidFill>
                  <a:srgbClr val="FF0000"/>
                </a:solidFill>
              </a:rPr>
              <a:t>gibi kapalı olarak teslim alınız.</a:t>
            </a:r>
            <a:endParaRPr lang="tr-TR" sz="1600" i="1" dirty="0">
              <a:solidFill>
                <a:srgbClr val="FF0000"/>
              </a:solidFill>
            </a:endParaRPr>
          </a:p>
        </p:txBody>
      </p:sp>
      <p:sp>
        <p:nvSpPr>
          <p:cNvPr id="6" name="İçerik Yer Tutucusu 2"/>
          <p:cNvSpPr txBox="1">
            <a:spLocks/>
          </p:cNvSpPr>
          <p:nvPr/>
        </p:nvSpPr>
        <p:spPr>
          <a:xfrm>
            <a:off x="1037576" y="4752528"/>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1 </a:t>
            </a:r>
            <a:endParaRPr lang="tr-TR" sz="1600" i="1" dirty="0"/>
          </a:p>
        </p:txBody>
      </p:sp>
    </p:spTree>
    <p:extLst>
      <p:ext uri="{BB962C8B-B14F-4D97-AF65-F5344CB8AC3E}">
        <p14:creationId xmlns:p14="http://schemas.microsoft.com/office/powerpoint/2010/main" val="1506444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1181511" y="4227934"/>
            <a:ext cx="8064896" cy="91556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Sınav paketleri üzerindeki poşetler tek kullanımlıktır. </a:t>
            </a:r>
            <a:endParaRPr lang="tr-TR" dirty="0" smtClean="0">
              <a:solidFill>
                <a:srgbClr val="FF0000"/>
              </a:solidFill>
            </a:endParaRPr>
          </a:p>
          <a:p>
            <a:pPr marL="0" indent="0" algn="ctr">
              <a:buNone/>
            </a:pPr>
            <a:r>
              <a:rPr lang="tr-TR" dirty="0" smtClean="0">
                <a:solidFill>
                  <a:srgbClr val="FF0000"/>
                </a:solidFill>
              </a:rPr>
              <a:t>Sınav </a:t>
            </a:r>
            <a:r>
              <a:rPr lang="tr-TR" dirty="0">
                <a:solidFill>
                  <a:srgbClr val="FF0000"/>
                </a:solidFill>
              </a:rPr>
              <a:t>paketi poşetlerini </a:t>
            </a:r>
            <a:r>
              <a:rPr lang="tr-TR" dirty="0" smtClean="0">
                <a:solidFill>
                  <a:srgbClr val="FF0000"/>
                </a:solidFill>
              </a:rPr>
              <a:t>Fotoğraf 2 ve Fotoğraf-3’teki </a:t>
            </a:r>
            <a:r>
              <a:rPr lang="tr-TR" dirty="0">
                <a:solidFill>
                  <a:srgbClr val="FF0000"/>
                </a:solidFill>
              </a:rPr>
              <a:t>gibi herhangi bir bölgesinden içerisindeki </a:t>
            </a:r>
            <a:r>
              <a:rPr lang="tr-TR" b="1" dirty="0">
                <a:solidFill>
                  <a:srgbClr val="FF0000"/>
                </a:solidFill>
              </a:rPr>
              <a:t>sınav evrakına zarar vermeden </a:t>
            </a:r>
            <a:r>
              <a:rPr lang="tr-TR" dirty="0">
                <a:solidFill>
                  <a:srgbClr val="FF0000"/>
                </a:solidFill>
              </a:rPr>
              <a:t>yırtarak açınız.</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2 </a:t>
            </a:r>
            <a:endParaRPr lang="tr-TR" sz="1600" i="1" dirty="0"/>
          </a:p>
        </p:txBody>
      </p:sp>
      <p:pic>
        <p:nvPicPr>
          <p:cNvPr id="8" name="Resim 7"/>
          <p:cNvPicPr>
            <a:picLocks noChangeAspect="1"/>
          </p:cNvPicPr>
          <p:nvPr/>
        </p:nvPicPr>
        <p:blipFill>
          <a:blip r:embed="rId2"/>
          <a:stretch>
            <a:fillRect/>
          </a:stretch>
        </p:blipFill>
        <p:spPr>
          <a:xfrm>
            <a:off x="1009709" y="1001769"/>
            <a:ext cx="3196225" cy="2701571"/>
          </a:xfrm>
          <a:prstGeom prst="rect">
            <a:avLst/>
          </a:prstGeom>
        </p:spPr>
      </p:pic>
      <p:pic>
        <p:nvPicPr>
          <p:cNvPr id="9" name="Resim 8"/>
          <p:cNvPicPr>
            <a:picLocks noChangeAspect="1"/>
          </p:cNvPicPr>
          <p:nvPr/>
        </p:nvPicPr>
        <p:blipFill>
          <a:blip r:embed="rId3"/>
          <a:stretch>
            <a:fillRect/>
          </a:stretch>
        </p:blipFill>
        <p:spPr>
          <a:xfrm>
            <a:off x="5364088" y="1009931"/>
            <a:ext cx="3201600" cy="2693409"/>
          </a:xfrm>
          <a:prstGeom prst="rect">
            <a:avLst/>
          </a:prstGeom>
        </p:spPr>
      </p:pic>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3 </a:t>
            </a:r>
            <a:endParaRPr lang="tr-TR" sz="1600" i="1" dirty="0"/>
          </a:p>
        </p:txBody>
      </p:sp>
    </p:spTree>
    <p:extLst>
      <p:ext uri="{BB962C8B-B14F-4D97-AF65-F5344CB8AC3E}">
        <p14:creationId xmlns:p14="http://schemas.microsoft.com/office/powerpoint/2010/main" val="114864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C000"/>
                </a:solidFill>
              </a:rPr>
              <a:t>SINAV BİLGİLERİ</a:t>
            </a:r>
            <a:endParaRPr lang="tr-TR" sz="2800" b="1" dirty="0">
              <a:solidFill>
                <a:srgbClr val="FFC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pic>
        <p:nvPicPr>
          <p:cNvPr id="3" name="Resim 2"/>
          <p:cNvPicPr>
            <a:picLocks noChangeAspect="1"/>
          </p:cNvPicPr>
          <p:nvPr/>
        </p:nvPicPr>
        <p:blipFill>
          <a:blip r:embed="rId2"/>
          <a:stretch>
            <a:fillRect/>
          </a:stretch>
        </p:blipFill>
        <p:spPr>
          <a:xfrm>
            <a:off x="786179" y="1707654"/>
            <a:ext cx="8202611" cy="1872208"/>
          </a:xfrm>
          <a:prstGeom prst="rect">
            <a:avLst/>
          </a:prstGeom>
        </p:spPr>
      </p:pic>
    </p:spTree>
    <p:extLst>
      <p:ext uri="{BB962C8B-B14F-4D97-AF65-F5344CB8AC3E}">
        <p14:creationId xmlns:p14="http://schemas.microsoft.com/office/powerpoint/2010/main" val="247476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Açılan sınav paketlerinde </a:t>
            </a:r>
            <a:r>
              <a:rPr lang="tr-TR" dirty="0" smtClean="0">
                <a:solidFill>
                  <a:srgbClr val="FF0000"/>
                </a:solidFill>
              </a:rPr>
              <a:t>Fotoğraf-4 </a:t>
            </a:r>
            <a:r>
              <a:rPr lang="tr-TR" dirty="0">
                <a:solidFill>
                  <a:srgbClr val="FF0000"/>
                </a:solidFill>
              </a:rPr>
              <a:t>ve </a:t>
            </a:r>
            <a:r>
              <a:rPr lang="tr-TR" dirty="0" smtClean="0">
                <a:solidFill>
                  <a:srgbClr val="FF0000"/>
                </a:solidFill>
              </a:rPr>
              <a:t>Fotoğraf-5’teki </a:t>
            </a:r>
            <a:r>
              <a:rPr lang="tr-TR" dirty="0">
                <a:solidFill>
                  <a:srgbClr val="FF0000"/>
                </a:solidFill>
              </a:rPr>
              <a:t>gibi sırasıyla, sınav evrakı dönüş zarfı, </a:t>
            </a:r>
            <a:r>
              <a:rPr lang="tr-TR" dirty="0" smtClean="0">
                <a:solidFill>
                  <a:srgbClr val="FF0000"/>
                </a:solidFill>
              </a:rPr>
              <a:t>salon aday </a:t>
            </a:r>
            <a:r>
              <a:rPr lang="tr-TR" dirty="0">
                <a:solidFill>
                  <a:srgbClr val="FF0000"/>
                </a:solidFill>
              </a:rPr>
              <a:t>yoklama listesi, sıralı aday cevap kâğıtları ve soru kitapçıkları yer almaktadır.</a:t>
            </a:r>
            <a:r>
              <a:rPr lang="tr-TR" dirty="0" smtClean="0">
                <a:solidFill>
                  <a:srgbClr val="FF0000"/>
                </a:solidFill>
              </a:rPr>
              <a:t>.</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4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5 </a:t>
            </a:r>
            <a:endParaRPr lang="tr-TR" sz="1600" i="1" dirty="0"/>
          </a:p>
        </p:txBody>
      </p:sp>
      <p:pic>
        <p:nvPicPr>
          <p:cNvPr id="3" name="Resim 2"/>
          <p:cNvPicPr>
            <a:picLocks noChangeAspect="1"/>
          </p:cNvPicPr>
          <p:nvPr/>
        </p:nvPicPr>
        <p:blipFill>
          <a:blip r:embed="rId2"/>
          <a:stretch>
            <a:fillRect/>
          </a:stretch>
        </p:blipFill>
        <p:spPr>
          <a:xfrm>
            <a:off x="1009708" y="888293"/>
            <a:ext cx="3196225" cy="2850177"/>
          </a:xfrm>
          <a:prstGeom prst="rect">
            <a:avLst/>
          </a:prstGeom>
        </p:spPr>
      </p:pic>
      <p:pic>
        <p:nvPicPr>
          <p:cNvPr id="4" name="Resim 3"/>
          <p:cNvPicPr>
            <a:picLocks noChangeAspect="1"/>
          </p:cNvPicPr>
          <p:nvPr/>
        </p:nvPicPr>
        <p:blipFill>
          <a:blip r:embed="rId3"/>
          <a:stretch>
            <a:fillRect/>
          </a:stretch>
        </p:blipFill>
        <p:spPr>
          <a:xfrm>
            <a:off x="5533643" y="919752"/>
            <a:ext cx="3196225" cy="2818718"/>
          </a:xfrm>
          <a:prstGeom prst="rect">
            <a:avLst/>
          </a:prstGeom>
        </p:spPr>
      </p:pic>
    </p:spTree>
    <p:extLst>
      <p:ext uri="{BB962C8B-B14F-4D97-AF65-F5344CB8AC3E}">
        <p14:creationId xmlns:p14="http://schemas.microsoft.com/office/powerpoint/2010/main" val="2951106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tamamlandıktan sonra, salon aday yoklama listesi üstte olacak şekilde aday </a:t>
            </a:r>
            <a:r>
              <a:rPr lang="tr-TR" sz="2000" dirty="0" smtClean="0">
                <a:solidFill>
                  <a:srgbClr val="FF0000"/>
                </a:solidFill>
              </a:rPr>
              <a:t>cevap kâğıtlarını </a:t>
            </a:r>
            <a:r>
              <a:rPr lang="tr-TR" sz="2000" dirty="0">
                <a:solidFill>
                  <a:srgbClr val="FF0000"/>
                </a:solidFill>
              </a:rPr>
              <a:t>tam ve sıralı olarak </a:t>
            </a:r>
            <a:r>
              <a:rPr lang="tr-TR" sz="2000" dirty="0" smtClean="0">
                <a:solidFill>
                  <a:srgbClr val="FF0000"/>
                </a:solidFill>
              </a:rPr>
              <a:t>Fotoğrag-6 </a:t>
            </a:r>
            <a:r>
              <a:rPr lang="tr-TR" sz="2000" dirty="0">
                <a:solidFill>
                  <a:srgbClr val="FF0000"/>
                </a:solidFill>
              </a:rPr>
              <a:t>ve </a:t>
            </a:r>
            <a:r>
              <a:rPr lang="tr-TR" sz="2000" dirty="0" smtClean="0">
                <a:solidFill>
                  <a:srgbClr val="FF0000"/>
                </a:solidFill>
              </a:rPr>
              <a:t>Fotoğraf-7’deki </a:t>
            </a:r>
            <a:r>
              <a:rPr lang="tr-TR" sz="2000" dirty="0">
                <a:solidFill>
                  <a:srgbClr val="FF0000"/>
                </a:solidFill>
              </a:rPr>
              <a:t>gibi sınav evrakı dönüş zarfına koyunuz.</a:t>
            </a:r>
            <a:endParaRPr lang="tr-TR" sz="20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a:t>
            </a:r>
            <a:r>
              <a:rPr lang="tr-TR" sz="2400" dirty="0" smtClean="0"/>
              <a:t>6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a:t>
            </a:r>
            <a:r>
              <a:rPr lang="tr-TR" sz="2400" dirty="0" smtClean="0"/>
              <a:t>7 </a:t>
            </a:r>
            <a:endParaRPr lang="tr-TR" sz="1600" i="1" dirty="0"/>
          </a:p>
        </p:txBody>
      </p:sp>
      <p:pic>
        <p:nvPicPr>
          <p:cNvPr id="7" name="Resim 6"/>
          <p:cNvPicPr>
            <a:picLocks noChangeAspect="1"/>
          </p:cNvPicPr>
          <p:nvPr/>
        </p:nvPicPr>
        <p:blipFill>
          <a:blip r:embed="rId2"/>
          <a:stretch>
            <a:fillRect/>
          </a:stretch>
        </p:blipFill>
        <p:spPr>
          <a:xfrm>
            <a:off x="1016126" y="880148"/>
            <a:ext cx="3183390" cy="2827040"/>
          </a:xfrm>
          <a:prstGeom prst="rect">
            <a:avLst/>
          </a:prstGeom>
        </p:spPr>
      </p:pic>
      <p:pic>
        <p:nvPicPr>
          <p:cNvPr id="8" name="Resim 7"/>
          <p:cNvPicPr>
            <a:picLocks noChangeAspect="1"/>
          </p:cNvPicPr>
          <p:nvPr/>
        </p:nvPicPr>
        <p:blipFill>
          <a:blip r:embed="rId3"/>
          <a:stretch>
            <a:fillRect/>
          </a:stretch>
        </p:blipFill>
        <p:spPr>
          <a:xfrm>
            <a:off x="5540061" y="929972"/>
            <a:ext cx="3183390" cy="2843180"/>
          </a:xfrm>
          <a:prstGeom prst="rect">
            <a:avLst/>
          </a:prstGeom>
        </p:spPr>
      </p:pic>
    </p:spTree>
    <p:extLst>
      <p:ext uri="{BB962C8B-B14F-4D97-AF65-F5344CB8AC3E}">
        <p14:creationId xmlns:p14="http://schemas.microsoft.com/office/powerpoint/2010/main" val="1495008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evrakı dönüş zarfını </a:t>
            </a:r>
            <a:r>
              <a:rPr lang="tr-TR" sz="2000" dirty="0" smtClean="0">
                <a:solidFill>
                  <a:srgbClr val="FF0000"/>
                </a:solidFill>
              </a:rPr>
              <a:t>Fotoğraf-8 </a:t>
            </a:r>
            <a:r>
              <a:rPr lang="tr-TR" sz="2000" dirty="0">
                <a:solidFill>
                  <a:srgbClr val="FF0000"/>
                </a:solidFill>
              </a:rPr>
              <a:t>ve </a:t>
            </a:r>
            <a:r>
              <a:rPr lang="tr-TR" sz="2000" dirty="0" smtClean="0">
                <a:solidFill>
                  <a:srgbClr val="FF0000"/>
                </a:solidFill>
              </a:rPr>
              <a:t>Fotoğraf-9’daki </a:t>
            </a:r>
            <a:r>
              <a:rPr lang="tr-TR" sz="2000" dirty="0">
                <a:solidFill>
                  <a:srgbClr val="FF0000"/>
                </a:solidFill>
              </a:rPr>
              <a:t>gibi, zarf kapağının üzerinde bulunan </a:t>
            </a:r>
            <a:r>
              <a:rPr lang="tr-TR" sz="2000" dirty="0" smtClean="0">
                <a:solidFill>
                  <a:srgbClr val="FF0000"/>
                </a:solidFill>
              </a:rPr>
              <a:t>beyaz koruyucu </a:t>
            </a:r>
            <a:r>
              <a:rPr lang="tr-TR" sz="2000" dirty="0">
                <a:solidFill>
                  <a:srgbClr val="FF0000"/>
                </a:solidFill>
              </a:rPr>
              <a:t>bandı kapağın sağ tarafından kaldırarak kapatınız.</a:t>
            </a:r>
            <a:endParaRPr lang="tr-TR" sz="105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8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9 </a:t>
            </a:r>
            <a:endParaRPr lang="tr-TR" sz="1600" i="1" dirty="0"/>
          </a:p>
        </p:txBody>
      </p:sp>
      <p:pic>
        <p:nvPicPr>
          <p:cNvPr id="7" name="Resim 6"/>
          <p:cNvPicPr>
            <a:picLocks noChangeAspect="1"/>
          </p:cNvPicPr>
          <p:nvPr/>
        </p:nvPicPr>
        <p:blipFill>
          <a:blip r:embed="rId2"/>
          <a:stretch>
            <a:fillRect/>
          </a:stretch>
        </p:blipFill>
        <p:spPr>
          <a:xfrm>
            <a:off x="971600" y="876898"/>
            <a:ext cx="3201454" cy="2843082"/>
          </a:xfrm>
          <a:prstGeom prst="rect">
            <a:avLst/>
          </a:prstGeom>
        </p:spPr>
      </p:pic>
      <p:pic>
        <p:nvPicPr>
          <p:cNvPr id="8" name="Resim 7"/>
          <p:cNvPicPr>
            <a:picLocks noChangeAspect="1"/>
          </p:cNvPicPr>
          <p:nvPr/>
        </p:nvPicPr>
        <p:blipFill>
          <a:blip r:embed="rId3"/>
          <a:stretch>
            <a:fillRect/>
          </a:stretch>
        </p:blipFill>
        <p:spPr>
          <a:xfrm>
            <a:off x="5525063" y="871373"/>
            <a:ext cx="3161738" cy="2807813"/>
          </a:xfrm>
          <a:prstGeom prst="rect">
            <a:avLst/>
          </a:prstGeom>
        </p:spPr>
      </p:pic>
    </p:spTree>
    <p:extLst>
      <p:ext uri="{BB962C8B-B14F-4D97-AF65-F5344CB8AC3E}">
        <p14:creationId xmlns:p14="http://schemas.microsoft.com/office/powerpoint/2010/main" val="4036506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14" y="-156"/>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23478"/>
            <a:ext cx="1560884" cy="1560884"/>
          </a:xfrm>
          <a:prstGeom prst="rect">
            <a:avLst/>
          </a:prstGeom>
        </p:spPr>
      </p:pic>
      <p:sp>
        <p:nvSpPr>
          <p:cNvPr id="3" name="Dikdörtgen 2"/>
          <p:cNvSpPr/>
          <p:nvPr/>
        </p:nvSpPr>
        <p:spPr>
          <a:xfrm>
            <a:off x="2064650" y="2110085"/>
            <a:ext cx="501470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a:t>
            </a:r>
            <a:endParaRPr lang="tr-TR"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57908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GİRİŞ</a:t>
            </a:r>
            <a:endParaRPr lang="tr-TR" sz="2800" b="1"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5" name="Başlık 1"/>
          <p:cNvSpPr txBox="1">
            <a:spLocks/>
          </p:cNvSpPr>
          <p:nvPr/>
        </p:nvSpPr>
        <p:spPr>
          <a:xfrm>
            <a:off x="755577" y="771550"/>
            <a:ext cx="8064895" cy="501765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dirty="0" smtClean="0"/>
              <a:t>	Kimlik </a:t>
            </a:r>
            <a:r>
              <a:rPr lang="tr-TR" sz="2000" dirty="0"/>
              <a:t>kontrolleri ve salonlara yerleştirmenin zamanında yapılabilmesi </a:t>
            </a:r>
            <a:r>
              <a:rPr lang="tr-TR" sz="2000" dirty="0" smtClean="0"/>
              <a:t>için </a:t>
            </a:r>
            <a:r>
              <a:rPr lang="tr-TR" sz="2000" b="1" dirty="0" smtClean="0"/>
              <a:t>öğrenciler </a:t>
            </a:r>
            <a:r>
              <a:rPr lang="tr-TR" sz="2000" b="1" dirty="0"/>
              <a:t>en geç saat 09.30'da </a:t>
            </a:r>
            <a:r>
              <a:rPr lang="tr-TR" sz="2000" dirty="0"/>
              <a:t>sınav giriş yerlerinde hazır bulunacaklardır</a:t>
            </a:r>
            <a:r>
              <a:rPr lang="tr-TR" sz="2000" dirty="0" smtClean="0"/>
              <a:t>. </a:t>
            </a:r>
          </a:p>
          <a:p>
            <a:pPr algn="just"/>
            <a:endParaRPr lang="tr-TR" sz="2000" dirty="0" smtClean="0"/>
          </a:p>
          <a:p>
            <a:pPr algn="just"/>
            <a:r>
              <a:rPr lang="tr-TR" sz="2000" dirty="0"/>
              <a:t>	</a:t>
            </a:r>
            <a:r>
              <a:rPr lang="tr-TR" sz="2000" dirty="0" smtClean="0"/>
              <a:t>Öğrenciler</a:t>
            </a:r>
            <a:r>
              <a:rPr lang="tr-TR" sz="2000" dirty="0"/>
              <a:t>, geçerli kimlik belgesi (T.C. kimlik numaralı nüfus cüzdanı/T.C. kimlik </a:t>
            </a:r>
            <a:r>
              <a:rPr lang="tr-TR" sz="2000" dirty="0" smtClean="0"/>
              <a:t>kartı veya </a:t>
            </a:r>
            <a:r>
              <a:rPr lang="tr-TR" sz="2000" dirty="0"/>
              <a:t>geçerlilik süresi devam eden pasaport, pasaportları olmayan KKTC </a:t>
            </a:r>
            <a:r>
              <a:rPr lang="tr-TR" sz="2000" dirty="0" smtClean="0"/>
              <a:t>vatandaşları için </a:t>
            </a:r>
            <a:r>
              <a:rPr lang="tr-TR" sz="2000" dirty="0"/>
              <a:t>fotoğraflı ve kimlik numaralı KKTC kimlik kartı) kontrolü yapılarak </a:t>
            </a:r>
            <a:r>
              <a:rPr lang="tr-TR" sz="2000" dirty="0" smtClean="0"/>
              <a:t>sınava alınacaklardır</a:t>
            </a:r>
            <a:r>
              <a:rPr lang="tr-TR" sz="2000" dirty="0"/>
              <a:t>. </a:t>
            </a:r>
            <a:r>
              <a:rPr lang="tr-TR" sz="2000" b="1" u="sng" dirty="0"/>
              <a:t>Geçerli kimlik belgesi yanında olmayan öğrenciler sınava alınmayacaktır</a:t>
            </a:r>
            <a:r>
              <a:rPr lang="tr-TR" sz="2000" b="1" u="sng" dirty="0" smtClean="0"/>
              <a:t>. </a:t>
            </a:r>
          </a:p>
          <a:p>
            <a:pPr algn="just"/>
            <a:endParaRPr lang="tr-TR" sz="2000" dirty="0" smtClean="0"/>
          </a:p>
          <a:p>
            <a:pPr algn="just"/>
            <a:r>
              <a:rPr lang="tr-TR" sz="2000" dirty="0" smtClean="0"/>
              <a:t>Öğrenciler</a:t>
            </a:r>
            <a:r>
              <a:rPr lang="tr-TR" sz="2000" dirty="0"/>
              <a:t>, nüfus müdürlükleri tarafından verilen fotoğraflı, </a:t>
            </a:r>
            <a:r>
              <a:rPr lang="tr-TR" sz="2000" dirty="0" smtClean="0"/>
              <a:t>imzalı mühürlü/</a:t>
            </a:r>
            <a:r>
              <a:rPr lang="tr-TR" sz="2000" dirty="0" err="1" smtClean="0"/>
              <a:t>barkodlu-karekodlu</a:t>
            </a:r>
            <a:r>
              <a:rPr lang="tr-TR" sz="2000" dirty="0" smtClean="0"/>
              <a:t> </a:t>
            </a:r>
            <a:r>
              <a:rPr lang="tr-TR" sz="2000" dirty="0"/>
              <a:t>geçici kimlik belgesi/T.C. kimlik kartı talep belgesi </a:t>
            </a:r>
            <a:r>
              <a:rPr lang="tr-TR" sz="2000" dirty="0" smtClean="0"/>
              <a:t>ile sınava </a:t>
            </a:r>
            <a:r>
              <a:rPr lang="tr-TR" sz="2000" dirty="0"/>
              <a:t>alınabileceklerdir.</a:t>
            </a:r>
            <a:endParaRPr lang="tr-TR" sz="2000" dirty="0">
              <a:solidFill>
                <a:srgbClr val="FF0000"/>
              </a:solidFill>
            </a:endParaRPr>
          </a:p>
        </p:txBody>
      </p:sp>
    </p:spTree>
    <p:extLst>
      <p:ext uri="{BB962C8B-B14F-4D97-AF65-F5344CB8AC3E}">
        <p14:creationId xmlns:p14="http://schemas.microsoft.com/office/powerpoint/2010/main" val="2750263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GİRİŞ</a:t>
            </a:r>
            <a:endParaRPr lang="tr-TR" sz="2800" b="1"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5" name="Başlık 1"/>
          <p:cNvSpPr txBox="1">
            <a:spLocks/>
          </p:cNvSpPr>
          <p:nvPr/>
        </p:nvSpPr>
        <p:spPr>
          <a:xfrm>
            <a:off x="863081" y="771550"/>
            <a:ext cx="7813375" cy="288032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200" dirty="0" smtClean="0"/>
              <a:t>	</a:t>
            </a:r>
            <a:r>
              <a:rPr lang="tr-TR" sz="2200" dirty="0"/>
              <a:t>Öğrenciler, sınav salonlarına alınırken üzerlerinde kullanımı doktor raporu ile belirlenen </a:t>
            </a:r>
            <a:r>
              <a:rPr lang="tr-TR" sz="2200" dirty="0" smtClean="0"/>
              <a:t>hasta veya </a:t>
            </a:r>
            <a:r>
              <a:rPr lang="tr-TR" sz="2200" dirty="0"/>
              <a:t>engellilere ait cihazlar (işitme cihazı, insülin pompası, şeker ölçüm cihazı ve benzeri</a:t>
            </a:r>
            <a:r>
              <a:rPr lang="tr-TR" sz="2200" dirty="0" smtClean="0"/>
              <a:t>) </a:t>
            </a:r>
            <a:r>
              <a:rPr lang="tr-TR" sz="2200" dirty="0"/>
              <a:t>hariç, çanta, cüzdan, cep telefonu, telsiz, radyo, saat, bilgisayar, kamera ve benzeri </a:t>
            </a:r>
            <a:r>
              <a:rPr lang="tr-TR" sz="2200" dirty="0" smtClean="0"/>
              <a:t>iletişim araçları </a:t>
            </a:r>
            <a:r>
              <a:rPr lang="tr-TR" sz="2200" dirty="0"/>
              <a:t>ile depolama kayıt ve veri aktarma cihazları, kablosuz iletişim sağlayan cihazlar </a:t>
            </a:r>
            <a:r>
              <a:rPr lang="tr-TR" sz="2200" dirty="0" smtClean="0"/>
              <a:t>ve kulaklık</a:t>
            </a:r>
            <a:r>
              <a:rPr lang="tr-TR" sz="2200" dirty="0"/>
              <a:t>, kolye, küpe, bilezik, yüzük, broş ve benzeri eşyalar ile her türlü elektronik </a:t>
            </a:r>
            <a:r>
              <a:rPr lang="tr-TR" sz="2200" dirty="0" smtClean="0"/>
              <a:t>ve/veya mekanik </a:t>
            </a:r>
            <a:r>
              <a:rPr lang="tr-TR" sz="2200" dirty="0"/>
              <a:t>cihazlar, </a:t>
            </a:r>
            <a:r>
              <a:rPr lang="tr-TR" sz="2200" dirty="0" err="1"/>
              <a:t>databank</a:t>
            </a:r>
            <a:r>
              <a:rPr lang="tr-TR" sz="2200" dirty="0"/>
              <a:t> sözlük, hesap makinesi, kâğıt, kitap, defter, not vb. doküman</a:t>
            </a:r>
            <a:r>
              <a:rPr lang="tr-TR" sz="2200" dirty="0" smtClean="0"/>
              <a:t>, pergel</a:t>
            </a:r>
            <a:r>
              <a:rPr lang="tr-TR" sz="2200" dirty="0"/>
              <a:t>, açıölçer, cetvel vb. araçlar, delici ve kesici aletlerle sınav binasına alınmayacaktır</a:t>
            </a:r>
            <a:r>
              <a:rPr lang="tr-TR" sz="2200" dirty="0" smtClean="0"/>
              <a:t>.</a:t>
            </a:r>
          </a:p>
        </p:txBody>
      </p:sp>
    </p:spTree>
    <p:extLst>
      <p:ext uri="{BB962C8B-B14F-4D97-AF65-F5344CB8AC3E}">
        <p14:creationId xmlns:p14="http://schemas.microsoft.com/office/powerpoint/2010/main" val="2455052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GİRİŞ</a:t>
            </a:r>
            <a:endParaRPr lang="tr-TR" sz="2800" b="1"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5" name="Başlık 1"/>
          <p:cNvSpPr txBox="1">
            <a:spLocks/>
          </p:cNvSpPr>
          <p:nvPr/>
        </p:nvSpPr>
        <p:spPr>
          <a:xfrm>
            <a:off x="863081" y="987574"/>
            <a:ext cx="8280919" cy="29523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dirty="0" smtClean="0"/>
              <a:t>Öğrencilerin </a:t>
            </a:r>
            <a:r>
              <a:rPr lang="tr-TR" sz="2400" dirty="0"/>
              <a:t>bu araçlarla sınava alınmayacağı, sınav anında yanında bulunduğu tespit </a:t>
            </a:r>
            <a:r>
              <a:rPr lang="tr-TR" sz="2400" dirty="0" smtClean="0"/>
              <a:t>edilirse sınav </a:t>
            </a:r>
            <a:r>
              <a:rPr lang="tr-TR" sz="2400" dirty="0"/>
              <a:t>kurallarını ihlal ettiği gerekçesiyle sınavının tutanakla geçersiz sayılacağı </a:t>
            </a:r>
            <a:r>
              <a:rPr lang="tr-TR" sz="2400" dirty="0" smtClean="0"/>
              <a:t>hususunun mutlaka </a:t>
            </a:r>
            <a:r>
              <a:rPr lang="tr-TR" sz="2400" b="1" dirty="0"/>
              <a:t>duyurulması gerekmektedir.</a:t>
            </a:r>
          </a:p>
          <a:p>
            <a:pPr algn="l"/>
            <a:endParaRPr lang="tr-TR" sz="2400" dirty="0" smtClean="0"/>
          </a:p>
          <a:p>
            <a:pPr algn="l"/>
            <a:r>
              <a:rPr lang="tr-TR" sz="2400" dirty="0" smtClean="0"/>
              <a:t>Öğrenciler </a:t>
            </a:r>
            <a:r>
              <a:rPr lang="tr-TR" sz="2400" dirty="0"/>
              <a:t>sınav salonlarına bandajı çıkarılmış şeffaf pet şişe içerisinde su getirebileceklerdir.</a:t>
            </a:r>
            <a:endParaRPr lang="tr-TR" sz="2400" dirty="0">
              <a:solidFill>
                <a:srgbClr val="FF0000"/>
              </a:solidFill>
            </a:endParaRPr>
          </a:p>
        </p:txBody>
      </p:sp>
    </p:spTree>
    <p:extLst>
      <p:ext uri="{BB962C8B-B14F-4D97-AF65-F5344CB8AC3E}">
        <p14:creationId xmlns:p14="http://schemas.microsoft.com/office/powerpoint/2010/main" val="828774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3600" b="1" dirty="0">
                <a:solidFill>
                  <a:srgbClr val="FF0000"/>
                </a:solidFill>
              </a:rPr>
              <a:t>1. SINAVA İLİŞKİN ÖZEL DURUMLAR</a:t>
            </a:r>
            <a:endParaRPr lang="tr-TR" sz="1800" b="1"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1" y="1059582"/>
            <a:ext cx="8215128" cy="39604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dirty="0" smtClean="0"/>
              <a:t>	Sınava </a:t>
            </a:r>
            <a:r>
              <a:rPr lang="tr-TR" sz="2000" dirty="0"/>
              <a:t>başvuran öğrencilerden, mücbir sebepten bulundukları il/ilçede sınava girmesi gereken</a:t>
            </a:r>
            <a:r>
              <a:rPr lang="tr-TR" sz="2000" dirty="0" smtClean="0"/>
              <a:t>, naklen </a:t>
            </a:r>
            <a:r>
              <a:rPr lang="tr-TR" sz="2000" dirty="0"/>
              <a:t>yer değişikliği ve benzeri hallere bağlı zorunlu ikamet değiştiren, başka </a:t>
            </a:r>
            <a:r>
              <a:rPr lang="tr-TR" sz="2000" dirty="0" smtClean="0"/>
              <a:t>il/ilçelerdeki okullara </a:t>
            </a:r>
            <a:r>
              <a:rPr lang="tr-TR" sz="2000" dirty="0"/>
              <a:t>nakil olan ya da ailesi tarım işçisi olarak çalışan öğrencilerin durumları, Bölge </a:t>
            </a:r>
            <a:r>
              <a:rPr lang="tr-TR" sz="2000" dirty="0" smtClean="0"/>
              <a:t>Sınav Yürütme </a:t>
            </a:r>
            <a:r>
              <a:rPr lang="tr-TR" sz="2000" dirty="0"/>
              <a:t>Komisyonu tarafından değerlendirilecektir. Bu öğrencilerden başvurusu </a:t>
            </a:r>
            <a:r>
              <a:rPr lang="tr-TR" sz="2000" dirty="0" smtClean="0"/>
              <a:t>kabul edilenler</a:t>
            </a:r>
            <a:r>
              <a:rPr lang="tr-TR" sz="2000" dirty="0"/>
              <a:t>, bulundukları il ve ilçelerdeki sınav binalarının öğrencinin sınıf seviyesine </a:t>
            </a:r>
            <a:r>
              <a:rPr lang="tr-TR" sz="2000" dirty="0" smtClean="0"/>
              <a:t>uygun yedek </a:t>
            </a:r>
            <a:r>
              <a:rPr lang="tr-TR" sz="2000" dirty="0"/>
              <a:t>salonlarında sınava alınacaklardır</a:t>
            </a:r>
            <a:r>
              <a:rPr lang="tr-TR" sz="2000" dirty="0" smtClean="0"/>
              <a:t>. </a:t>
            </a:r>
          </a:p>
          <a:p>
            <a:pPr algn="just"/>
            <a:endParaRPr lang="tr-TR" sz="2000" dirty="0"/>
          </a:p>
          <a:p>
            <a:pPr algn="just"/>
            <a:r>
              <a:rPr lang="tr-TR" sz="2000" b="1" dirty="0"/>
              <a:t>Sınavda, öğrenci yerleştirmeleri sınıf seviyelerine göre yapılmıştır. </a:t>
            </a:r>
            <a:r>
              <a:rPr lang="tr-TR" sz="2000" dirty="0"/>
              <a:t>Yedek salonlarda </a:t>
            </a:r>
            <a:r>
              <a:rPr lang="tr-TR" sz="2000" dirty="0" smtClean="0"/>
              <a:t>sınava girecek </a:t>
            </a:r>
            <a:r>
              <a:rPr lang="tr-TR" sz="2000" dirty="0"/>
              <a:t>öğrencilerin yerleştirilmesinde sınıf seviyelerine özellikle dikkat </a:t>
            </a:r>
            <a:r>
              <a:rPr lang="tr-TR" sz="2000" dirty="0" smtClean="0"/>
              <a:t>edilmesi gerekmektedir</a:t>
            </a:r>
            <a:r>
              <a:rPr lang="tr-TR" sz="2000" dirty="0"/>
              <a:t>.</a:t>
            </a:r>
            <a:endParaRPr lang="tr-TR" sz="600" dirty="0">
              <a:solidFill>
                <a:srgbClr val="FF0000"/>
              </a:solidFill>
            </a:endParaRPr>
          </a:p>
        </p:txBody>
      </p:sp>
    </p:spTree>
    <p:extLst>
      <p:ext uri="{BB962C8B-B14F-4D97-AF65-F5344CB8AC3E}">
        <p14:creationId xmlns:p14="http://schemas.microsoft.com/office/powerpoint/2010/main" val="1319837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3600" b="1" dirty="0">
                <a:solidFill>
                  <a:srgbClr val="FF0000"/>
                </a:solidFill>
              </a:rPr>
              <a:t>1. SINAVA İLİŞKİN ÖZEL DURUMLAR</a:t>
            </a:r>
            <a:endParaRPr lang="tr-TR" sz="1800" b="1"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1" y="1059582"/>
            <a:ext cx="8215128" cy="39604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dirty="0" smtClean="0"/>
              <a:t>	Sınav </a:t>
            </a:r>
            <a:r>
              <a:rPr lang="tr-TR" sz="2000" dirty="0"/>
              <a:t>binasında yer alan her sınıf seviyesi için </a:t>
            </a:r>
            <a:r>
              <a:rPr lang="tr-TR" sz="2000" b="1" dirty="0"/>
              <a:t>10 (on) adet yedek sınav evrakı</a:t>
            </a:r>
            <a:r>
              <a:rPr lang="tr-TR" sz="2000" dirty="0"/>
              <a:t> diğer </a:t>
            </a:r>
            <a:r>
              <a:rPr lang="tr-TR" sz="2000" dirty="0" smtClean="0"/>
              <a:t>sınav evrakı </a:t>
            </a:r>
            <a:r>
              <a:rPr lang="tr-TR" sz="2000" dirty="0"/>
              <a:t>ile beraber gönderilecektir. Bu evraklar, gerektiğinde yedek olarak sınava </a:t>
            </a:r>
            <a:r>
              <a:rPr lang="tr-TR" sz="2000" dirty="0" smtClean="0"/>
              <a:t>girecek öğrenciler </a:t>
            </a:r>
            <a:r>
              <a:rPr lang="tr-TR" sz="2000" dirty="0"/>
              <a:t>için ve baskı hatası durumunda kullanılacaktır</a:t>
            </a:r>
            <a:r>
              <a:rPr lang="tr-TR" sz="2000" dirty="0" smtClean="0"/>
              <a:t>.</a:t>
            </a:r>
          </a:p>
          <a:p>
            <a:pPr algn="just"/>
            <a:endParaRPr lang="tr-TR" sz="2000" dirty="0"/>
          </a:p>
          <a:p>
            <a:pPr algn="just"/>
            <a:r>
              <a:rPr lang="tr-TR" sz="2000" dirty="0" smtClean="0"/>
              <a:t>	Sınava </a:t>
            </a:r>
            <a:r>
              <a:rPr lang="tr-TR" sz="2000" dirty="0"/>
              <a:t>başvuran öğrencilerden, Rehberlik Araştırma Merkezleri (RAM) </a:t>
            </a:r>
            <a:r>
              <a:rPr lang="tr-TR" sz="2000" dirty="0" smtClean="0"/>
              <a:t>tarafından süresi </a:t>
            </a:r>
            <a:r>
              <a:rPr lang="tr-TR" sz="2000" dirty="0"/>
              <a:t>içinde özel eğitim ihtiyacı sisteme işlenmeyen ve büyük punto sınav evrakı ya </a:t>
            </a:r>
            <a:r>
              <a:rPr lang="tr-TR" sz="2000" dirty="0" smtClean="0"/>
              <a:t>da evde/hastanede </a:t>
            </a:r>
            <a:r>
              <a:rPr lang="tr-TR" sz="2000" dirty="0"/>
              <a:t>sınava girmesi gibi özel hizmet alması gerekenlerden, İl Millî </a:t>
            </a:r>
            <a:r>
              <a:rPr lang="tr-TR" sz="2000" dirty="0" smtClean="0"/>
              <a:t>Eğitim Müdürlükleri </a:t>
            </a:r>
            <a:r>
              <a:rPr lang="tr-TR" sz="2000" dirty="0"/>
              <a:t>tarafından Genel Müdürlüğümüze süresi içinde bildirilmiş olanlara </a:t>
            </a:r>
            <a:r>
              <a:rPr lang="tr-TR" sz="2000" dirty="0" smtClean="0"/>
              <a:t>ait yedek </a:t>
            </a:r>
            <a:r>
              <a:rPr lang="tr-TR" sz="2000" dirty="0"/>
              <a:t>sınav evrakı ayrıca gönderilecektir.</a:t>
            </a:r>
            <a:endParaRPr lang="tr-TR" sz="100" dirty="0">
              <a:solidFill>
                <a:srgbClr val="FF0000"/>
              </a:solidFill>
            </a:endParaRPr>
          </a:p>
        </p:txBody>
      </p:sp>
      <p:sp>
        <p:nvSpPr>
          <p:cNvPr id="5" name="Başlık 1"/>
          <p:cNvSpPr txBox="1">
            <a:spLocks/>
          </p:cNvSpPr>
          <p:nvPr/>
        </p:nvSpPr>
        <p:spPr>
          <a:xfrm>
            <a:off x="6305363" y="594953"/>
            <a:ext cx="1959242" cy="4646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FF0000"/>
                </a:solidFill>
              </a:rPr>
              <a:t>(Devam)</a:t>
            </a:r>
            <a:endParaRPr lang="tr-TR" sz="1200" b="1" dirty="0">
              <a:solidFill>
                <a:srgbClr val="FF0000"/>
              </a:solidFill>
            </a:endParaRPr>
          </a:p>
        </p:txBody>
      </p:sp>
    </p:spTree>
    <p:extLst>
      <p:ext uri="{BB962C8B-B14F-4D97-AF65-F5344CB8AC3E}">
        <p14:creationId xmlns:p14="http://schemas.microsoft.com/office/powerpoint/2010/main" val="4241859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3667</TotalTime>
  <Words>3107</Words>
  <Application>Microsoft Office PowerPoint</Application>
  <PresentationFormat>Ekran Gösterisi (16:9)</PresentationFormat>
  <Paragraphs>274</Paragraphs>
  <Slides>43</Slides>
  <Notes>6</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43</vt:i4>
      </vt:variant>
    </vt:vector>
  </HeadingPairs>
  <TitlesOfParts>
    <vt:vector size="47" baseType="lpstr">
      <vt:lpstr>Arial</vt:lpstr>
      <vt:lpstr>Calibri</vt:lpstr>
      <vt:lpstr>Calibri (Başlıklar)</vt:lpstr>
      <vt:lpstr>Ofis Teması</vt:lpstr>
      <vt:lpstr>PowerPoint Sunusu</vt:lpstr>
      <vt:lpstr>SINAV GÖREVLİLERİNİN DİKKATİNE</vt:lpstr>
      <vt:lpstr>SINAV GÖREVLİLERİNİN DİKKATİNE</vt:lpstr>
      <vt:lpstr>SINAV BİLGİLERİ</vt:lpstr>
      <vt:lpstr>SINAVA GİRİŞ</vt:lpstr>
      <vt:lpstr>SINAVA GİRİŞ</vt:lpstr>
      <vt:lpstr>SINAVA GİRİŞ</vt:lpstr>
      <vt:lpstr>1. SINAVA İLİŞKİN ÖZEL DURUMLAR</vt:lpstr>
      <vt:lpstr>1. SINAVA İLİŞKİN ÖZEL DURUMLAR</vt:lpstr>
      <vt:lpstr>1. SINAVA İLİŞKİN ÖZEL DURUMLAR</vt:lpstr>
      <vt:lpstr>1. SINAVA İLİŞKİN ÖZEL DURUMLAR</vt:lpstr>
      <vt:lpstr>Süreğen Hastalığı Olan Öğrenciler;</vt:lpstr>
      <vt:lpstr>PowerPoint Sunusu</vt:lpstr>
      <vt:lpstr>BİNA SINAV KOMİSYONUNUN YAPACAĞI İŞLEMLER</vt:lpstr>
      <vt:lpstr>BİNA SINAV KOMİSYONUNUN YAPACAĞI İŞLEMLER</vt:lpstr>
      <vt:lpstr>BİNA SINAV KOMİSYONUNUN YAPACAĞI İŞLEMLER</vt:lpstr>
      <vt:lpstr>BİNA SINAV KOMİSYONUNUN YAPACAĞI İŞLEMLER</vt:lpstr>
      <vt:lpstr>BİNA SINAV KOMİSYONUNUN YAPACAĞI İŞLEMLER</vt:lpstr>
      <vt:lpstr>BİNA SINAV KOMİSYONUNUN YAPACAĞI İŞLEMLER</vt:lpstr>
      <vt:lpstr>PowerPoint Sunusu</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Ayrıca, salon görevlileri;</vt:lpstr>
      <vt:lpstr>Yedek Gözetmenin Yapacağı İşlemler </vt:lpstr>
      <vt:lpstr>PowerPoint Sunusu</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Fatih Projesi</cp:lastModifiedBy>
  <cp:revision>93</cp:revision>
  <dcterms:created xsi:type="dcterms:W3CDTF">2019-03-28T13:41:51Z</dcterms:created>
  <dcterms:modified xsi:type="dcterms:W3CDTF">2020-09-04T11:53:37Z</dcterms:modified>
</cp:coreProperties>
</file>