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36" r:id="rId2"/>
    <p:sldId id="437" r:id="rId3"/>
    <p:sldId id="257" r:id="rId4"/>
    <p:sldId id="319" r:id="rId5"/>
    <p:sldId id="270" r:id="rId6"/>
    <p:sldId id="438" r:id="rId7"/>
    <p:sldId id="439" r:id="rId8"/>
    <p:sldId id="440" r:id="rId9"/>
    <p:sldId id="449" r:id="rId10"/>
    <p:sldId id="441" r:id="rId11"/>
    <p:sldId id="442" r:id="rId12"/>
    <p:sldId id="443" r:id="rId13"/>
    <p:sldId id="444" r:id="rId14"/>
    <p:sldId id="445" r:id="rId15"/>
    <p:sldId id="447" r:id="rId16"/>
    <p:sldId id="448" r:id="rId17"/>
    <p:sldId id="349" r:id="rId18"/>
    <p:sldId id="369" r:id="rId19"/>
    <p:sldId id="370" r:id="rId20"/>
    <p:sldId id="371" r:id="rId21"/>
    <p:sldId id="372" r:id="rId22"/>
    <p:sldId id="373" r:id="rId23"/>
    <p:sldId id="411" r:id="rId24"/>
    <p:sldId id="291" r:id="rId25"/>
    <p:sldId id="381" r:id="rId26"/>
    <p:sldId id="450" r:id="rId27"/>
    <p:sldId id="452" r:id="rId28"/>
    <p:sldId id="451" r:id="rId29"/>
    <p:sldId id="453" r:id="rId30"/>
    <p:sldId id="454" r:id="rId31"/>
    <p:sldId id="455" r:id="rId32"/>
    <p:sldId id="334" r:id="rId33"/>
    <p:sldId id="420" r:id="rId34"/>
    <p:sldId id="457" r:id="rId35"/>
    <p:sldId id="412" r:id="rId36"/>
    <p:sldId id="421" r:id="rId37"/>
    <p:sldId id="422" r:id="rId38"/>
    <p:sldId id="337" r:id="rId39"/>
    <p:sldId id="401" r:id="rId40"/>
    <p:sldId id="403" r:id="rId41"/>
    <p:sldId id="404" r:id="rId42"/>
    <p:sldId id="405" r:id="rId43"/>
    <p:sldId id="406" r:id="rId44"/>
    <p:sldId id="407" r:id="rId45"/>
    <p:sldId id="309" r:id="rId46"/>
    <p:sldId id="410" r:id="rId47"/>
    <p:sldId id="423" r:id="rId48"/>
    <p:sldId id="266" r:id="rId49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83204-1DE6-4AF6-9066-C91BEA98817E}" type="datetimeFigureOut">
              <a:rPr lang="tr-TR" smtClean="0"/>
              <a:t>4.06.2021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1BC28-21B4-48FB-B1F7-26CDEF2AF7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42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0875-97F6-497D-AE03-3D7E00833CF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37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1BC28-21B4-48FB-B1F7-26CDEF2AF7F9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52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4.06.2021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19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4.06.2021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09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4.06.2021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20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4.06.2021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İçerik Yer Tutucusu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112" cy="51435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23"/>
            <a:ext cx="865600" cy="8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5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4.06.2021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85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4.06.2021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2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4.06.2021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27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4.06.2021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68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4.06.2021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48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4.06.2021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19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4.06.2021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35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0617-7F7D-461C-8D8B-9DF4EBDE129B}" type="datetimeFigureOut">
              <a:rPr lang="tr-TR" smtClean="0"/>
              <a:t>4.06.2021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69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74"/>
          <a:stretch/>
        </p:blipFill>
        <p:spPr>
          <a:xfrm>
            <a:off x="-10084" y="4186237"/>
            <a:ext cx="9154083" cy="95726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" b="25422"/>
          <a:stretch/>
        </p:blipFill>
        <p:spPr>
          <a:xfrm>
            <a:off x="-1271154" y="35981"/>
            <a:ext cx="7283314" cy="179514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20676" y="1894376"/>
            <a:ext cx="78925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SINAVLA ÖĞRENCİ ALACAK ORTAÖĞRETİM KURUMLARINA</a:t>
            </a:r>
          </a:p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İLİŞKİN MERKEZÎ SINAV 2021</a:t>
            </a:r>
            <a:endParaRPr lang="tr-TR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5772"/>
            <a:ext cx="1705148" cy="170514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20676" y="3701177"/>
            <a:ext cx="78925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*DİKKAT EDİLECEK HUSUSLAR*</a:t>
            </a:r>
            <a:endParaRPr lang="tr-TR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B050"/>
                </a:solidFill>
              </a:rPr>
              <a:t>1. SINAVA İLİŞKİN ÖZEL DURUMLAR</a:t>
            </a:r>
            <a:endParaRPr lang="tr-TR" sz="3600" dirty="0">
              <a:solidFill>
                <a:srgbClr val="00B05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/>
              <a:t>Merkezî Sınavda her sınav binasına 20 (yirmi) adet yedek cevap kâğıdı ve 12 (on iki) adet </a:t>
            </a:r>
            <a:r>
              <a:rPr lang="tr-TR" sz="2000" dirty="0" smtClean="0"/>
              <a:t>soru kitapçığı </a:t>
            </a:r>
            <a:r>
              <a:rPr lang="tr-TR" sz="2000" dirty="0"/>
              <a:t>diğer sınav evrakı ile birlikte gönderilecektir. Bu evrak, gerektiğinde yedek </a:t>
            </a:r>
            <a:r>
              <a:rPr lang="tr-TR" sz="2000" dirty="0" smtClean="0"/>
              <a:t>salonda sınava </a:t>
            </a:r>
            <a:r>
              <a:rPr lang="tr-TR" sz="2000" dirty="0"/>
              <a:t>girecek öğrenciler için ve baskı hatası durumunda kullanılacaktır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/>
              <a:t>Sınava girecek öğrencilerden, Bölge Sınav Yürütme Komisyonu tarafından </a:t>
            </a:r>
            <a:r>
              <a:rPr lang="tr-TR" sz="2000" dirty="0" smtClean="0"/>
              <a:t>değerlendirilerek başvurusu </a:t>
            </a:r>
            <a:r>
              <a:rPr lang="tr-TR" sz="2000" dirty="0"/>
              <a:t>kabul </a:t>
            </a:r>
            <a:r>
              <a:rPr lang="tr-TR" sz="2000" dirty="0" smtClean="0"/>
              <a:t>edilenler </a:t>
            </a:r>
            <a:r>
              <a:rPr lang="tr-TR" sz="2000" dirty="0"/>
              <a:t>bulundukları il ve ilçelerdeki sınav binalarının yedek salonlarında </a:t>
            </a:r>
            <a:r>
              <a:rPr lang="tr-TR" sz="2000" dirty="0" smtClean="0"/>
              <a:t>sınava alınacaklardır</a:t>
            </a:r>
            <a:r>
              <a:rPr lang="tr-TR" sz="2000" dirty="0"/>
              <a:t>. Bu öğrencilerle ilgili alınacak sınav tedbir hizmetleri, il millî </a:t>
            </a:r>
            <a:r>
              <a:rPr lang="tr-TR" sz="2000" dirty="0" smtClean="0"/>
              <a:t>eğitim Müdürlüklerine </a:t>
            </a:r>
            <a:r>
              <a:rPr lang="tr-TR" sz="2000" dirty="0"/>
              <a:t>gönderilen 29.04.2021 tarihli ve 24872076 sayılı yazı ile 21.05.2021 tarihli </a:t>
            </a:r>
            <a:r>
              <a:rPr lang="tr-TR" sz="2000" dirty="0" smtClean="0"/>
              <a:t>ve 25399850 </a:t>
            </a:r>
            <a:r>
              <a:rPr lang="tr-TR" sz="2000" dirty="0"/>
              <a:t>sayılı yazı doğrultusunda Bölge Sınav Yürütme Komisyonu tarafından tespit </a:t>
            </a:r>
            <a:r>
              <a:rPr lang="tr-TR" sz="2000" dirty="0" smtClean="0"/>
              <a:t>edilecek ve </a:t>
            </a:r>
            <a:r>
              <a:rPr lang="tr-TR" sz="2000" dirty="0"/>
              <a:t>Bina Sınav Komisyonu bilgilendirilecektir.</a:t>
            </a:r>
            <a:endParaRPr lang="tr-TR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38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B050"/>
                </a:solidFill>
              </a:rPr>
              <a:t>SINAVA İLİŞKİN ÖZEL DURUMLAR</a:t>
            </a:r>
            <a:endParaRPr lang="tr-TR" sz="3600" dirty="0">
              <a:solidFill>
                <a:srgbClr val="00B05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700" dirty="0"/>
              <a:t>Sonradan ortaya çıkan sebeplerle sınav tedbir hizmeti alması gereken öğrencilerin uygun </a:t>
            </a:r>
            <a:r>
              <a:rPr lang="tr-TR" sz="1700" dirty="0" smtClean="0"/>
              <a:t>sınav tedbir </a:t>
            </a:r>
            <a:r>
              <a:rPr lang="tr-TR" sz="1700" dirty="0"/>
              <a:t>hizmetini alabilmeleri için gerekli işlemler, kılavuzun ilgili hükümlerine göre Bölge </a:t>
            </a:r>
            <a:r>
              <a:rPr lang="tr-TR" sz="1700" dirty="0" smtClean="0"/>
              <a:t>Sınav Yürütme </a:t>
            </a:r>
            <a:r>
              <a:rPr lang="tr-TR" sz="1700" dirty="0"/>
              <a:t>Komisyonunca yapılacaktır. Öğrencinin sınav süresinin değişmesi durumunda, </a:t>
            </a:r>
            <a:r>
              <a:rPr lang="tr-TR" sz="1700" dirty="0" smtClean="0"/>
              <a:t>giriş belgesinde </a:t>
            </a:r>
            <a:r>
              <a:rPr lang="tr-TR" sz="1700" dirty="0"/>
              <a:t>yazan sınav süresi dikkate alınmayacaktır. Öğrencinin tek kişilik salonda </a:t>
            </a:r>
            <a:r>
              <a:rPr lang="tr-TR" sz="1700" dirty="0" smtClean="0"/>
              <a:t>sınava alınması </a:t>
            </a:r>
            <a:r>
              <a:rPr lang="tr-TR" sz="1700" dirty="0"/>
              <a:t>gerekiyorsa, öğrenci yerleştirildiği okulun yedek salonunda yedek sınav evrakıyla </a:t>
            </a:r>
            <a:r>
              <a:rPr lang="tr-TR" sz="1700" dirty="0" smtClean="0"/>
              <a:t>sınava alınacaktır</a:t>
            </a:r>
            <a:r>
              <a:rPr lang="tr-TR" sz="1700" dirty="0"/>
              <a:t>. Öğrencinin sınava girdiği salon aday yoklama listesinin tutanak bölümüne </a:t>
            </a:r>
            <a:r>
              <a:rPr lang="tr-TR" sz="1700" dirty="0" smtClean="0"/>
              <a:t>gerekli açıklama </a:t>
            </a:r>
            <a:r>
              <a:rPr lang="tr-TR" sz="1700" dirty="0"/>
              <a:t>yazılacaktır. Tek kişilik salonda sınava katılacak öğrencinin sınava </a:t>
            </a:r>
            <a:r>
              <a:rPr lang="tr-TR" sz="1700" dirty="0" smtClean="0"/>
              <a:t>gelmemesi durumunda </a:t>
            </a:r>
            <a:r>
              <a:rPr lang="tr-TR" sz="1700" dirty="0"/>
              <a:t>sınav paketi açılmayacaktır</a:t>
            </a:r>
            <a:r>
              <a:rPr lang="tr-TR" sz="1700" dirty="0" smtClean="0"/>
              <a:t>. </a:t>
            </a:r>
          </a:p>
          <a:p>
            <a:pPr algn="l"/>
            <a:endParaRPr lang="tr-TR" sz="17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700" dirty="0" smtClean="0"/>
              <a:t>Yedek </a:t>
            </a:r>
            <a:r>
              <a:rPr lang="tr-TR" sz="1700" dirty="0"/>
              <a:t>salonda sınava alınan öğrencilerin cevap kâğıtlarına öğrenci bilgilerini yazmaları ve T.C</a:t>
            </a:r>
            <a:r>
              <a:rPr lang="tr-TR" sz="1700" dirty="0" smtClean="0"/>
              <a:t>. kimlik </a:t>
            </a:r>
            <a:r>
              <a:rPr lang="tr-TR" sz="1700" dirty="0"/>
              <a:t>numaralarını ilgili bölüme kodlamaları gerekmekte olup kodlamaların doğru yapıldığı </a:t>
            </a:r>
            <a:r>
              <a:rPr lang="tr-TR" sz="1700" dirty="0" smtClean="0"/>
              <a:t>salon görevlilerince </a:t>
            </a:r>
            <a:r>
              <a:rPr lang="tr-TR" sz="1700" dirty="0"/>
              <a:t>kontrol edilmelidir. Cevap kâğıdındaki kimlik bilgileri eksik veya hatalı </a:t>
            </a:r>
            <a:r>
              <a:rPr lang="tr-TR" sz="1700" dirty="0" smtClean="0"/>
              <a:t>olan öğrencilerin </a:t>
            </a:r>
            <a:r>
              <a:rPr lang="tr-TR" sz="1700" dirty="0"/>
              <a:t>cevap kâğıdı değerlendirmeye alınmayacaktır. Ayrıca yedek salonda sınava </a:t>
            </a:r>
            <a:r>
              <a:rPr lang="tr-TR" sz="1700" dirty="0" smtClean="0"/>
              <a:t>alınan öğrencilerin </a:t>
            </a:r>
            <a:r>
              <a:rPr lang="tr-TR" sz="1700" dirty="0"/>
              <a:t>geçerli kimlik belgesinin fotokopisi sınav evrakı dönüş zarfına konulacaktır.</a:t>
            </a:r>
            <a:endParaRPr lang="tr-TR" sz="17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48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B050"/>
                </a:solidFill>
              </a:rPr>
              <a:t>SINAVA İLİŞKİN ÖZEL DURUMLAR</a:t>
            </a:r>
            <a:endParaRPr lang="tr-TR" sz="3600" dirty="0">
              <a:solidFill>
                <a:srgbClr val="00B05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987574"/>
            <a:ext cx="8288639" cy="4052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 smtClean="0"/>
              <a:t>Bazı </a:t>
            </a:r>
            <a:r>
              <a:rPr lang="tr-TR" sz="2000" dirty="0"/>
              <a:t>binalara, o binada öğretim yapan okulun öğrencilerinin dışında Açık Öğretim </a:t>
            </a:r>
            <a:r>
              <a:rPr lang="tr-TR" sz="2000" dirty="0" smtClean="0"/>
              <a:t>Ortaokulu öğrencileri </a:t>
            </a:r>
            <a:r>
              <a:rPr lang="tr-TR" sz="2000" dirty="0"/>
              <a:t>yerleştirilmiş olabilir. Bu öğrencilere gerekli kolaylık sağlanacak, salon ve </a:t>
            </a:r>
            <a:r>
              <a:rPr lang="tr-TR" sz="2000" dirty="0" smtClean="0"/>
              <a:t>sıralarına ulaşmaları </a:t>
            </a:r>
            <a:r>
              <a:rPr lang="tr-TR" sz="2000" dirty="0"/>
              <a:t>için yardımcı olunacaktır</a:t>
            </a:r>
            <a:r>
              <a:rPr lang="tr-TR" sz="2000" dirty="0" smtClean="0"/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 smtClean="0"/>
              <a:t>Özel </a:t>
            </a:r>
            <a:r>
              <a:rPr lang="tr-TR" sz="2000" dirty="0"/>
              <a:t>eğitim ihtiyacı olan öğrencilerin sınava girecekleri merkezlerde, Ölçme-Değerlendirme </a:t>
            </a:r>
            <a:r>
              <a:rPr lang="tr-TR" sz="2000" dirty="0" smtClean="0"/>
              <a:t>ve Sınav </a:t>
            </a:r>
            <a:r>
              <a:rPr lang="tr-TR" sz="2000" dirty="0"/>
              <a:t>Hizmetleri Genel Müdürlüğü, il/ilçe millî eğitim müdürlükleri, rehberlik araştırma </a:t>
            </a:r>
            <a:r>
              <a:rPr lang="tr-TR" sz="2000" dirty="0" smtClean="0"/>
              <a:t>merkezi (</a:t>
            </a:r>
            <a:r>
              <a:rPr lang="tr-TR" sz="2000" dirty="0"/>
              <a:t>RAM) müdürlükleri ile birlikte her türlü tedbir alınacak, sınav salonlarının giriş çıkış </a:t>
            </a:r>
            <a:r>
              <a:rPr lang="tr-TR" sz="2000" dirty="0" smtClean="0"/>
              <a:t>açısından uygunluğu </a:t>
            </a:r>
            <a:r>
              <a:rPr lang="tr-TR" sz="2000" dirty="0"/>
              <a:t>ve sınav tedbir hizmetleri kapsamında okuyucu/kodlayıcı olarak </a:t>
            </a:r>
            <a:r>
              <a:rPr lang="tr-TR" sz="2000" dirty="0" smtClean="0"/>
              <a:t>görevlendirilen öğretmenlerin </a:t>
            </a:r>
            <a:r>
              <a:rPr lang="tr-TR" sz="2000" dirty="0"/>
              <a:t>bilgilendirilmesi sağlanacaktır.</a:t>
            </a:r>
            <a:endParaRPr lang="tr-TR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3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B050"/>
                </a:solidFill>
              </a:rPr>
              <a:t>SINAVA İLİŞKİN ÖZEL DURUMLAR</a:t>
            </a:r>
            <a:endParaRPr lang="tr-TR" sz="3600" dirty="0">
              <a:solidFill>
                <a:srgbClr val="00B05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 smtClean="0"/>
              <a:t>Sınavda </a:t>
            </a:r>
            <a:r>
              <a:rPr lang="tr-TR" sz="2000" dirty="0"/>
              <a:t>bu öğrencilere yardımcı olmak için görevlendirilecek okuyucu ve kodlayıcı öğretmenler</a:t>
            </a:r>
            <a:r>
              <a:rPr lang="tr-TR" sz="2000" dirty="0" smtClean="0"/>
              <a:t>, öğrencinin </a:t>
            </a:r>
            <a:r>
              <a:rPr lang="tr-TR" sz="2000" dirty="0"/>
              <a:t>yetersizlik durumuna göre, matematik dili okumayı bilen ve yabancı dil </a:t>
            </a:r>
            <a:r>
              <a:rPr lang="tr-TR" sz="2000" dirty="0" smtClean="0"/>
              <a:t>okumaya yatkın </a:t>
            </a:r>
            <a:r>
              <a:rPr lang="tr-TR" sz="2000" dirty="0"/>
              <a:t>olanlardan seçilecektir</a:t>
            </a:r>
            <a:r>
              <a:rPr lang="tr-TR" sz="20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/>
              <a:t>İşitme yetersizliği olan öğrencilerin sınavda herhangi bir olumsuzluk yaşamamaları için işaret </a:t>
            </a:r>
            <a:r>
              <a:rPr lang="tr-TR" sz="2000" dirty="0" smtClean="0"/>
              <a:t>dili bilen </a:t>
            </a:r>
            <a:r>
              <a:rPr lang="tr-TR" sz="2000" dirty="0"/>
              <a:t>öğretmenler görevlendirilecektir. Ancak bu öğretmenlerin, sınavı yapılacak ders </a:t>
            </a:r>
            <a:r>
              <a:rPr lang="tr-TR" sz="2000" dirty="0" smtClean="0"/>
              <a:t>branşından farklı </a:t>
            </a:r>
            <a:r>
              <a:rPr lang="tr-TR" sz="2000" dirty="0"/>
              <a:t>branşta olmalarına dikkat edilecektir</a:t>
            </a:r>
            <a:r>
              <a:rPr lang="tr-TR" sz="20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/>
              <a:t>Yetersizliği olan öğrenciler, engel durumları ile ilgili sürekli kullandıkları araç–gereç ve </a:t>
            </a:r>
            <a:r>
              <a:rPr lang="tr-TR" sz="2000" dirty="0" smtClean="0"/>
              <a:t>cihazları kendilerinin </a:t>
            </a:r>
            <a:r>
              <a:rPr lang="tr-TR" sz="2000" dirty="0"/>
              <a:t>getirmesi kaydıyla sınavda kullanabilecektir.</a:t>
            </a:r>
            <a:endParaRPr lang="tr-TR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7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7030A0"/>
                </a:solidFill>
              </a:rPr>
              <a:t>Süreğen Hastalığı Olan Öğrenciler;</a:t>
            </a:r>
            <a:endParaRPr lang="tr-TR" sz="3600" dirty="0">
              <a:solidFill>
                <a:srgbClr val="7030A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b="1" dirty="0" smtClean="0"/>
              <a:t>a. </a:t>
            </a:r>
            <a:r>
              <a:rPr lang="tr-TR" sz="2000" dirty="0" smtClean="0"/>
              <a:t>Sağlık </a:t>
            </a:r>
            <a:r>
              <a:rPr lang="tr-TR" sz="2000" dirty="0"/>
              <a:t>problemlerinin zorunlu kıldığı durumlarda süreğen hastalığı olan öğrenciler tek </a:t>
            </a:r>
            <a:r>
              <a:rPr lang="tr-TR" sz="2000" dirty="0" smtClean="0"/>
              <a:t>kişilik salonlarda </a:t>
            </a:r>
            <a:r>
              <a:rPr lang="tr-TR" sz="2000" dirty="0"/>
              <a:t>sınava alınacaktır. Bu durumda olan öğrencilere ek süre verilmeyecektir</a:t>
            </a:r>
            <a:r>
              <a:rPr lang="tr-TR" sz="2000" dirty="0" smtClean="0"/>
              <a:t>. 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b="1" dirty="0" smtClean="0"/>
              <a:t>b. </a:t>
            </a:r>
            <a:r>
              <a:rPr lang="tr-TR" sz="2000" dirty="0" smtClean="0"/>
              <a:t>Tip </a:t>
            </a:r>
            <a:r>
              <a:rPr lang="tr-TR" sz="2000" dirty="0"/>
              <a:t>1 diyabet (şeker hastası), astım, hipertansiyon ve epilepsi hastalıklarından dolayı </a:t>
            </a:r>
            <a:r>
              <a:rPr lang="tr-TR" sz="2000" dirty="0" smtClean="0"/>
              <a:t>sürekli ilaç </a:t>
            </a:r>
            <a:r>
              <a:rPr lang="tr-TR" sz="2000" dirty="0"/>
              <a:t>kullanan öğrenciler diğer öğrencilerle aynı salona yerleştirilecektir. Tip 1 diyabet </a:t>
            </a:r>
            <a:r>
              <a:rPr lang="tr-TR" sz="2000" dirty="0" smtClean="0"/>
              <a:t>hastalığı olan </a:t>
            </a:r>
            <a:r>
              <a:rPr lang="tr-TR" sz="2000" dirty="0"/>
              <a:t>öğrencilerin yanlarında kutu meyve suyu veya paket içindeki karbonhidrat içeren </a:t>
            </a:r>
            <a:r>
              <a:rPr lang="tr-TR" sz="2000" dirty="0" smtClean="0"/>
              <a:t>gıdaları bulundurmalarına</a:t>
            </a:r>
            <a:r>
              <a:rPr lang="tr-TR" sz="2000" dirty="0"/>
              <a:t>, hipoglisemi (ani kan şekeri düşmesi) durumunda bunları tüketmelerine ve </a:t>
            </a:r>
            <a:r>
              <a:rPr lang="tr-TR" sz="2000" dirty="0" smtClean="0"/>
              <a:t>kan şekeri </a:t>
            </a:r>
            <a:r>
              <a:rPr lang="tr-TR" sz="2000" dirty="0"/>
              <a:t>ölçüm cihazı ile kan şekerini ölçmelerine izin verilecektir.</a:t>
            </a:r>
            <a:endParaRPr lang="tr-TR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85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7030A0"/>
                </a:solidFill>
              </a:rPr>
              <a:t>Süreğen Hastalığı Olan Öğrenciler;</a:t>
            </a:r>
            <a:endParaRPr lang="tr-TR" sz="3600" dirty="0">
              <a:solidFill>
                <a:srgbClr val="7030A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Ayrıca </a:t>
            </a:r>
            <a:r>
              <a:rPr lang="tr-TR" sz="2000" dirty="0"/>
              <a:t>bu </a:t>
            </a:r>
            <a:r>
              <a:rPr lang="tr-TR" sz="2000" dirty="0" smtClean="0"/>
              <a:t>öğrencilerin </a:t>
            </a:r>
            <a:r>
              <a:rPr lang="tr-TR" sz="2000" dirty="0" err="1" smtClean="0"/>
              <a:t>hiperglisemi</a:t>
            </a:r>
            <a:r>
              <a:rPr lang="tr-TR" sz="2000" dirty="0" smtClean="0"/>
              <a:t> </a:t>
            </a:r>
            <a:r>
              <a:rPr lang="tr-TR" sz="2000" dirty="0"/>
              <a:t>(ani kan şekeri yükselmesi) durumunda oluşabilecek tuvalet ihtiyacının </a:t>
            </a:r>
            <a:r>
              <a:rPr lang="tr-TR" sz="2000" dirty="0" smtClean="0"/>
              <a:t>yedek gözetmen </a:t>
            </a:r>
            <a:r>
              <a:rPr lang="tr-TR" sz="2000" dirty="0"/>
              <a:t>eşliğinde giderilebilmesi için izin verilecektir. Bu durumda olan öğrencilerle ilgili </a:t>
            </a:r>
            <a:r>
              <a:rPr lang="tr-TR" sz="2000" dirty="0" smtClean="0"/>
              <a:t>olarak Bölge </a:t>
            </a:r>
            <a:r>
              <a:rPr lang="tr-TR" sz="2000" dirty="0"/>
              <a:t>Sınav Yürütme Komisyonları bilgilendirilecektir</a:t>
            </a:r>
            <a:r>
              <a:rPr lang="tr-TR" sz="2000" dirty="0" smtClean="0"/>
              <a:t>.</a:t>
            </a:r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Astım hastası olan öğrenciler, doktor raporlarında yer alan astım spreylerini </a:t>
            </a:r>
            <a:r>
              <a:rPr lang="tr-TR" sz="2000" dirty="0" smtClean="0"/>
              <a:t>yanlarında getirebileceklerdir</a:t>
            </a:r>
            <a:r>
              <a:rPr lang="tr-TR" sz="2000" dirty="0"/>
              <a:t>. Ayrıca, bu öğrencilerin sınav binasına girişte diğer öğrencilerden ayrı </a:t>
            </a:r>
            <a:r>
              <a:rPr lang="tr-TR" sz="2000" dirty="0" smtClean="0"/>
              <a:t>olarak giriş </a:t>
            </a:r>
            <a:r>
              <a:rPr lang="tr-TR" sz="2000" dirty="0"/>
              <a:t>yapması için gerekli önlemler alınacaktır.</a:t>
            </a:r>
            <a:endParaRPr lang="tr-TR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07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83"/>
            <a:ext cx="9124786" cy="5176083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1674"/>
            <a:ext cx="1272852" cy="1272852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-30801" y="1493235"/>
            <a:ext cx="901975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</a:rPr>
              <a:t>2. GENEL HUSUSLAR</a:t>
            </a:r>
          </a:p>
          <a:p>
            <a:endParaRPr lang="tr-TR" sz="3600" b="1" dirty="0">
              <a:solidFill>
                <a:srgbClr val="FF0000"/>
              </a:solidFill>
            </a:endParaRPr>
          </a:p>
          <a:p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</a:rPr>
              <a:t>BİNA SINAV KOMİSYONUN </a:t>
            </a:r>
          </a:p>
          <a:p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</a:rPr>
              <a:t>YAPACAĞI İŞLEMLER</a:t>
            </a:r>
            <a:endParaRPr lang="tr-TR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Bina </a:t>
            </a:r>
            <a:r>
              <a:rPr lang="tr-TR" sz="3000" b="1" dirty="0">
                <a:solidFill>
                  <a:srgbClr val="FF0000"/>
                </a:solidFill>
              </a:rPr>
              <a:t>Sınav Komisyonunun Yapacağı </a:t>
            </a:r>
            <a:r>
              <a:rPr lang="tr-TR" sz="3000" b="1" dirty="0" smtClean="0">
                <a:solidFill>
                  <a:srgbClr val="FF0000"/>
                </a:solidFill>
              </a:rPr>
              <a:t>İşlemler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tr-TR" sz="1800" dirty="0" smtClean="0"/>
              <a:t>Bina </a:t>
            </a:r>
            <a:r>
              <a:rPr lang="tr-TR" sz="1800" dirty="0"/>
              <a:t>sınav komisyonu başkanı, Bölge Sınav Yürütme Komisyonunun sınavla ilgili </a:t>
            </a:r>
            <a:r>
              <a:rPr lang="tr-TR" sz="1800" dirty="0" smtClean="0"/>
              <a:t>yapacağı  toplantıya </a:t>
            </a:r>
            <a:r>
              <a:rPr lang="tr-TR" sz="1800" dirty="0"/>
              <a:t>katılır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2. Toplantıda alınan kararlara göre sınav planlamasını yapar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3. Sınava girecek öğrencilerin, salon aday yoklama listelerini Bölge Sınav </a:t>
            </a:r>
            <a:r>
              <a:rPr lang="tr-TR" sz="1800" dirty="0" smtClean="0"/>
              <a:t>Yürütme Komisyonundan </a:t>
            </a:r>
            <a:r>
              <a:rPr lang="tr-TR" sz="1800" dirty="0"/>
              <a:t>alarak, sınavdan en az 2 (iki) gün önce öğrencilerin görebilecekleri uygun </a:t>
            </a:r>
            <a:r>
              <a:rPr lang="tr-TR" sz="1800" dirty="0" smtClean="0"/>
              <a:t>bir yerde </a:t>
            </a:r>
            <a:r>
              <a:rPr lang="tr-TR" sz="1800" dirty="0"/>
              <a:t>ilan eder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/>
              <a:t>4. Sınav salonlarını (*) ve salondaki sıraları, sınav oturma planı (**) </a:t>
            </a:r>
            <a:r>
              <a:rPr lang="tr-TR" sz="1800" dirty="0" smtClean="0"/>
              <a:t>doğrultusunda numaralandırarak </a:t>
            </a:r>
            <a:r>
              <a:rPr lang="tr-TR" sz="1800" dirty="0"/>
              <a:t>sınavdan 1 (bir) gün önce hazır duruma gelmesini sağlar ve sınav </a:t>
            </a:r>
            <a:r>
              <a:rPr lang="tr-TR" sz="1800" dirty="0" smtClean="0"/>
              <a:t>süresince salonları </a:t>
            </a:r>
            <a:r>
              <a:rPr lang="tr-TR" sz="1800" dirty="0"/>
              <a:t>kontrol eder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700" b="1" dirty="0"/>
              <a:t>*1 </a:t>
            </a:r>
            <a:r>
              <a:rPr lang="tr-TR" sz="1700" b="1" dirty="0" err="1"/>
              <a:t>nolu</a:t>
            </a:r>
            <a:r>
              <a:rPr lang="tr-TR" sz="1700" b="1" dirty="0"/>
              <a:t> salon zemin kattan başlamak suretiyle üst katlara doğru artarak devam eder.</a:t>
            </a:r>
          </a:p>
          <a:p>
            <a:pPr algn="l"/>
            <a:r>
              <a:rPr lang="tr-TR" sz="1700" b="1" dirty="0"/>
              <a:t>**1 </a:t>
            </a:r>
            <a:r>
              <a:rPr lang="tr-TR" sz="1700" b="1" dirty="0" err="1"/>
              <a:t>nolu</a:t>
            </a:r>
            <a:r>
              <a:rPr lang="tr-TR" sz="1700" b="1" dirty="0"/>
              <a:t> sıra öğretmen masasının önünden başlayacaktır. “S” kuralı gereğince devam eder.</a:t>
            </a:r>
            <a:endParaRPr lang="tr-TR" sz="1700" b="1" dirty="0" smtClean="0"/>
          </a:p>
          <a:p>
            <a:pPr algn="l"/>
            <a:endParaRPr lang="tr-TR" sz="1800" dirty="0"/>
          </a:p>
          <a:p>
            <a:pPr algn="l"/>
            <a:endParaRPr lang="tr-TR" sz="500" dirty="0"/>
          </a:p>
        </p:txBody>
      </p:sp>
    </p:spTree>
    <p:extLst>
      <p:ext uri="{BB962C8B-B14F-4D97-AF65-F5344CB8AC3E}">
        <p14:creationId xmlns:p14="http://schemas.microsoft.com/office/powerpoint/2010/main" val="24503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Bina </a:t>
            </a:r>
            <a:r>
              <a:rPr lang="tr-TR" sz="3000" b="1" dirty="0">
                <a:solidFill>
                  <a:srgbClr val="FF0000"/>
                </a:solidFill>
              </a:rPr>
              <a:t>Sınav Komisyonunun Yapacağı </a:t>
            </a:r>
            <a:r>
              <a:rPr lang="tr-TR" sz="3000" b="1" dirty="0" smtClean="0">
                <a:solidFill>
                  <a:srgbClr val="FF0000"/>
                </a:solidFill>
              </a:rPr>
              <a:t>İşlemler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771550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5. Salon görevlilerinin sınav salonlarına cep telefonu ve benzeri iletişim araçları ile </a:t>
            </a:r>
            <a:r>
              <a:rPr lang="tr-TR" sz="2000" dirty="0" smtClean="0"/>
              <a:t>girmemesini sağlar</a:t>
            </a:r>
            <a:r>
              <a:rPr lang="tr-TR" sz="2000" dirty="0"/>
              <a:t>. Sınav öncesinde yapılacak toplantılarda bu hususu özellikle belirtir</a:t>
            </a:r>
            <a:r>
              <a:rPr lang="tr-TR" sz="2000" dirty="0" smtClean="0"/>
              <a:t>. 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 smtClean="0"/>
              <a:t>6</a:t>
            </a:r>
            <a:r>
              <a:rPr lang="tr-TR" sz="2000" dirty="0"/>
              <a:t>. Salon görevlileri ile sınav başlamadan en az bir saat önce toplantı yaparak görev </a:t>
            </a:r>
            <a:r>
              <a:rPr lang="tr-TR" sz="2000" dirty="0" smtClean="0"/>
              <a:t>ve sorumluluklarını </a:t>
            </a:r>
            <a:r>
              <a:rPr lang="tr-TR" sz="2000" dirty="0"/>
              <a:t>açıklar. Toplantıya katılmayan salon görevlisinin yerine </a:t>
            </a:r>
            <a:r>
              <a:rPr lang="tr-TR" sz="2000" dirty="0" smtClean="0"/>
              <a:t>yedek gözetmenlerden </a:t>
            </a:r>
            <a:r>
              <a:rPr lang="tr-TR" sz="2000" dirty="0"/>
              <a:t>görevlendirme yapar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7. Toplantıya katılmayan ya da sınav kurallarına uymayan personele sınav görevi vermez. </a:t>
            </a:r>
            <a:r>
              <a:rPr lang="tr-TR" sz="2000" dirty="0" smtClean="0"/>
              <a:t>Sınav kurallarına </a:t>
            </a:r>
            <a:r>
              <a:rPr lang="tr-TR" sz="2000" dirty="0"/>
              <a:t>uymayan personeli gerekli durumlarda tutanakla belirleyerek Bölge Sınav </a:t>
            </a:r>
            <a:r>
              <a:rPr lang="tr-TR" sz="2000" dirty="0" smtClean="0"/>
              <a:t>Yürütme Komisyonuna </a:t>
            </a:r>
            <a:r>
              <a:rPr lang="tr-TR" sz="2000" dirty="0"/>
              <a:t>bildirir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8. Sınav görevlilerine ait ad, </a:t>
            </a:r>
            <a:r>
              <a:rPr lang="tr-TR" sz="2000" dirty="0" err="1"/>
              <a:t>soyad</a:t>
            </a:r>
            <a:r>
              <a:rPr lang="tr-TR" sz="2000" dirty="0"/>
              <a:t> ve görevlerini gösterir yaka kartının sınav </a:t>
            </a:r>
            <a:r>
              <a:rPr lang="tr-TR" sz="2000" dirty="0" smtClean="0"/>
              <a:t>süresince görevlilerin </a:t>
            </a:r>
            <a:r>
              <a:rPr lang="tr-TR" sz="2000" dirty="0"/>
              <a:t>üzerinde bulunmasını sağlar.</a:t>
            </a:r>
            <a:endParaRPr lang="tr-TR" sz="200" dirty="0"/>
          </a:p>
        </p:txBody>
      </p:sp>
    </p:spTree>
    <p:extLst>
      <p:ext uri="{BB962C8B-B14F-4D97-AF65-F5344CB8AC3E}">
        <p14:creationId xmlns:p14="http://schemas.microsoft.com/office/powerpoint/2010/main" val="29085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Bina </a:t>
            </a:r>
            <a:r>
              <a:rPr lang="tr-TR" sz="3000" b="1" dirty="0">
                <a:solidFill>
                  <a:srgbClr val="FF0000"/>
                </a:solidFill>
              </a:rPr>
              <a:t>Sınav Komisyonunun Yapacağı </a:t>
            </a:r>
            <a:r>
              <a:rPr lang="tr-TR" sz="3000" b="1" dirty="0" smtClean="0">
                <a:solidFill>
                  <a:srgbClr val="FF0000"/>
                </a:solidFill>
              </a:rPr>
              <a:t>İşlemler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900" dirty="0"/>
              <a:t>9. Sınav günü, sınav kutularını/çantalarını il/ilçe sınav evrakı nakil koruma </a:t>
            </a:r>
            <a:r>
              <a:rPr lang="tr-TR" sz="1900" dirty="0" smtClean="0"/>
              <a:t>görevlilerinden tutanakla </a:t>
            </a:r>
            <a:r>
              <a:rPr lang="tr-TR" sz="1900" dirty="0"/>
              <a:t>teslim alır. Teslim alınan sınav kutularının/çantalarının etiket bilgilerini kontrol </a:t>
            </a:r>
            <a:r>
              <a:rPr lang="tr-TR" sz="1900" dirty="0" smtClean="0"/>
              <a:t>eder ve </a:t>
            </a:r>
            <a:r>
              <a:rPr lang="tr-TR" sz="1900" dirty="0"/>
              <a:t>ilgili oturumlara ait olduğunu teyit eder. Sınavın başlamasına yarım saat kala sınav </a:t>
            </a:r>
            <a:r>
              <a:rPr lang="tr-TR" sz="1900" dirty="0" smtClean="0"/>
              <a:t>kutularını açıp </a:t>
            </a:r>
            <a:r>
              <a:rPr lang="tr-TR" sz="1900" dirty="0"/>
              <a:t>içindeki sınav paketlerini sayarak kontrol eder, sorun varsa Bölge Sınav </a:t>
            </a:r>
            <a:r>
              <a:rPr lang="tr-TR" sz="1900" dirty="0" smtClean="0"/>
              <a:t>Yürütme Komisyonunun </a:t>
            </a:r>
            <a:r>
              <a:rPr lang="tr-TR" sz="1900" dirty="0"/>
              <a:t>talimatına göre işlem yapar</a:t>
            </a:r>
            <a:r>
              <a:rPr lang="tr-TR" sz="1900" dirty="0" smtClean="0"/>
              <a:t>. </a:t>
            </a:r>
          </a:p>
          <a:p>
            <a:pPr algn="l"/>
            <a:endParaRPr lang="tr-TR" sz="1900" dirty="0"/>
          </a:p>
          <a:p>
            <a:pPr algn="l"/>
            <a:r>
              <a:rPr lang="tr-TR" sz="1900" dirty="0" smtClean="0"/>
              <a:t>10</a:t>
            </a:r>
            <a:r>
              <a:rPr lang="tr-TR" sz="1900" dirty="0"/>
              <a:t>. Sınav evrakı dönüş zarfı, cevap kâğıtları, soru kitapçıkları ve salon aday yoklama </a:t>
            </a:r>
            <a:r>
              <a:rPr lang="tr-TR" sz="1900" dirty="0" smtClean="0"/>
              <a:t>listesinin bulunduğu </a:t>
            </a:r>
            <a:r>
              <a:rPr lang="tr-TR" sz="1900" dirty="0"/>
              <a:t>sınav paketlerini salon başkanlarına imza karşılığında teslim eder</a:t>
            </a:r>
            <a:r>
              <a:rPr lang="tr-TR" sz="1900" dirty="0" smtClean="0"/>
              <a:t>. </a:t>
            </a:r>
          </a:p>
          <a:p>
            <a:pPr algn="l"/>
            <a:endParaRPr lang="tr-TR" sz="1900" dirty="0"/>
          </a:p>
          <a:p>
            <a:pPr algn="l"/>
            <a:r>
              <a:rPr lang="tr-TR" sz="1900" dirty="0"/>
              <a:t>11. Geçerli kimlik belgesi yanında olmayan öğrencilerin sınava alınmaması için gerekli </a:t>
            </a:r>
            <a:r>
              <a:rPr lang="tr-TR" sz="1900" dirty="0" smtClean="0"/>
              <a:t>önlemleri alır.</a:t>
            </a: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8492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39552" y="771550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SINAV GÖREVLİLERİNİN </a:t>
            </a:r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DİKKATİNE !</a:t>
            </a:r>
            <a:endParaRPr lang="tr-T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27584" y="1563638"/>
            <a:ext cx="799288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09/12/2016 Tarih 29913 Resmi </a:t>
            </a:r>
            <a:r>
              <a:rPr lang="tr-TR" dirty="0" err="1"/>
              <a:t>Gazete’de</a:t>
            </a:r>
            <a:r>
              <a:rPr lang="tr-TR" dirty="0"/>
              <a:t> yayımlanan 02/12/2016 tarih ve 6764 sayılı Millî </a:t>
            </a:r>
            <a:r>
              <a:rPr lang="tr-TR" dirty="0" smtClean="0"/>
              <a:t>Eğitim Bakanlığının </a:t>
            </a:r>
            <a:r>
              <a:rPr lang="tr-TR" dirty="0"/>
              <a:t>Teşkilat Ve Görevleri Hakkında Kanun Hükmünde Kararname ile Bazı Kanun </a:t>
            </a:r>
            <a:r>
              <a:rPr lang="tr-TR" dirty="0" smtClean="0"/>
              <a:t>ve Kanun </a:t>
            </a:r>
            <a:r>
              <a:rPr lang="tr-TR" dirty="0"/>
              <a:t>Hükmünde Kararnamelerde Değişiklik Yapılmasına Dair Kanunun, 12. Maddesi, 2</a:t>
            </a:r>
            <a:r>
              <a:rPr lang="tr-TR" dirty="0" smtClean="0"/>
              <a:t>. Fıkrası </a:t>
            </a:r>
            <a:r>
              <a:rPr lang="tr-TR" dirty="0"/>
              <a:t>gereğince, sınav uygulamaları kapsamındaki fiilleri işleyen görevlilere işlediği </a:t>
            </a:r>
            <a:r>
              <a:rPr lang="tr-TR" dirty="0" smtClean="0"/>
              <a:t>fiilin türüne </a:t>
            </a:r>
            <a:r>
              <a:rPr lang="tr-TR" dirty="0"/>
              <a:t>göre cezai müeyyideler getirilmiştir</a:t>
            </a:r>
            <a:r>
              <a:rPr lang="tr-TR" dirty="0" smtClean="0"/>
              <a:t>.</a:t>
            </a:r>
          </a:p>
          <a:p>
            <a:pPr algn="ctr"/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FF0000"/>
                </a:solidFill>
              </a:rPr>
              <a:t>Sınav binasına cep telefonu ya da diğer iletişim araçları ile girilmesi kesinlikle yasaktır.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FF0000"/>
                </a:solidFill>
              </a:rPr>
              <a:t>Sınav paketlerinin açılması ve sınav evrakı dönüş zarfının </a:t>
            </a:r>
            <a:r>
              <a:rPr lang="tr-TR" sz="2000" dirty="0" smtClean="0">
                <a:solidFill>
                  <a:srgbClr val="FF0000"/>
                </a:solidFill>
              </a:rPr>
              <a:t>talimatlara </a:t>
            </a:r>
            <a:r>
              <a:rPr lang="tr-TR" sz="2000" dirty="0">
                <a:solidFill>
                  <a:srgbClr val="FF0000"/>
                </a:solidFill>
              </a:rPr>
              <a:t>göre yapılacaktır.</a:t>
            </a:r>
          </a:p>
        </p:txBody>
      </p:sp>
    </p:spTree>
    <p:extLst>
      <p:ext uri="{BB962C8B-B14F-4D97-AF65-F5344CB8AC3E}">
        <p14:creationId xmlns:p14="http://schemas.microsoft.com/office/powerpoint/2010/main" val="24799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Bina </a:t>
            </a:r>
            <a:r>
              <a:rPr lang="tr-TR" sz="3000" b="1" dirty="0">
                <a:solidFill>
                  <a:srgbClr val="FF0000"/>
                </a:solidFill>
              </a:rPr>
              <a:t>Sınav Komisyonunun Yapacağı </a:t>
            </a:r>
            <a:r>
              <a:rPr lang="tr-TR" sz="3000" b="1" dirty="0" smtClean="0">
                <a:solidFill>
                  <a:srgbClr val="FF0000"/>
                </a:solidFill>
              </a:rPr>
              <a:t>İşlemler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/>
              <a:t>12. </a:t>
            </a:r>
            <a:r>
              <a:rPr lang="tr-TR" sz="1800" b="1" dirty="0"/>
              <a:t>Sınavın başlamasından itibaren ilk 15 dakika içerisinde sınav binasına gelen öğrencilerin </a:t>
            </a:r>
            <a:r>
              <a:rPr lang="tr-TR" sz="1800" b="1" dirty="0" smtClean="0"/>
              <a:t>sınava katılmalarını </a:t>
            </a:r>
            <a:r>
              <a:rPr lang="tr-TR" sz="1800" b="1" dirty="0"/>
              <a:t>sağlar</a:t>
            </a:r>
            <a:r>
              <a:rPr lang="tr-TR" sz="1800" dirty="0"/>
              <a:t>. Bu öğrencilere ek süre verilmez. </a:t>
            </a:r>
            <a:r>
              <a:rPr lang="tr-TR" sz="1800" b="1" dirty="0">
                <a:solidFill>
                  <a:srgbClr val="FF0000"/>
                </a:solidFill>
              </a:rPr>
              <a:t>İlk 15 dakikadan sonra gelen </a:t>
            </a:r>
            <a:r>
              <a:rPr lang="tr-TR" sz="1800" b="1" dirty="0" smtClean="0">
                <a:solidFill>
                  <a:srgbClr val="FF0000"/>
                </a:solidFill>
              </a:rPr>
              <a:t>öğrencileri sınav </a:t>
            </a:r>
            <a:r>
              <a:rPr lang="tr-TR" sz="1800" b="1" dirty="0">
                <a:solidFill>
                  <a:srgbClr val="FF0000"/>
                </a:solidFill>
              </a:rPr>
              <a:t>binasına almaz</a:t>
            </a:r>
            <a:r>
              <a:rPr lang="tr-TR" sz="18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13. Sınavın </a:t>
            </a:r>
            <a:r>
              <a:rPr lang="tr-TR" sz="1800" b="1" dirty="0"/>
              <a:t>ilk 30 ve son 15 dakikasında öğrencilerin sınav salonundan </a:t>
            </a:r>
            <a:r>
              <a:rPr lang="tr-TR" sz="1800" b="1" dirty="0" smtClean="0"/>
              <a:t>çıkamayacaklarını duyurur.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14. Sınav binasına görevliler haricinde giriş yapılmamasını sağlar</a:t>
            </a:r>
            <a:r>
              <a:rPr lang="tr-TR" sz="1800" dirty="0" smtClean="0"/>
              <a:t>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15. Tüm sınav salonlarında sınavın aynı saatte başlamasını sağlar</a:t>
            </a:r>
            <a:r>
              <a:rPr lang="tr-TR" sz="1800" dirty="0" smtClean="0"/>
              <a:t>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16. Fotoğraflı ve onaylı sınav giriş belgelerinin, öğrencilerin sınava girecekleri salon ve sırada </a:t>
            </a:r>
            <a:r>
              <a:rPr lang="tr-TR" sz="1800" dirty="0" smtClean="0"/>
              <a:t>hazır bulundurulmasını </a:t>
            </a:r>
            <a:r>
              <a:rPr lang="tr-TR" sz="1800" dirty="0"/>
              <a:t>sağlar.</a:t>
            </a:r>
            <a:endParaRPr lang="tr-TR" sz="100" dirty="0"/>
          </a:p>
        </p:txBody>
      </p:sp>
    </p:spTree>
    <p:extLst>
      <p:ext uri="{BB962C8B-B14F-4D97-AF65-F5344CB8AC3E}">
        <p14:creationId xmlns:p14="http://schemas.microsoft.com/office/powerpoint/2010/main" val="36186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Bina </a:t>
            </a:r>
            <a:r>
              <a:rPr lang="tr-TR" sz="3000" b="1" dirty="0">
                <a:solidFill>
                  <a:srgbClr val="FF0000"/>
                </a:solidFill>
              </a:rPr>
              <a:t>Sınav Komisyonunun Yapacağı </a:t>
            </a:r>
            <a:r>
              <a:rPr lang="tr-TR" sz="3000" b="1" dirty="0" smtClean="0">
                <a:solidFill>
                  <a:srgbClr val="FF0000"/>
                </a:solidFill>
              </a:rPr>
              <a:t>İşlemler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/>
              <a:t>17. Öğrencilerin sınav süreleri sınav giriş belgesinde ve salon aday yoklama </a:t>
            </a:r>
            <a:r>
              <a:rPr lang="tr-TR" sz="1800" dirty="0" smtClean="0"/>
              <a:t>listesinde belirtilmiştir</a:t>
            </a:r>
            <a:r>
              <a:rPr lang="tr-TR" sz="1800" dirty="0"/>
              <a:t>. Salon görevlilerinin sınav uygulaması sırasında bu sürelere dikkat </a:t>
            </a:r>
            <a:r>
              <a:rPr lang="tr-TR" sz="1800" dirty="0" smtClean="0"/>
              <a:t>etmesini sağlar</a:t>
            </a:r>
            <a:r>
              <a:rPr lang="tr-TR" sz="1800" dirty="0"/>
              <a:t>. Yedek Salonda sınava alınacak öğrenci olması durumunda, sınav süresinin ve </a:t>
            </a:r>
            <a:r>
              <a:rPr lang="tr-TR" sz="1800" dirty="0" smtClean="0"/>
              <a:t>varsa sınav </a:t>
            </a:r>
            <a:r>
              <a:rPr lang="tr-TR" sz="1800" dirty="0"/>
              <a:t>tedbir hizmetinin tespiti için bu öğrencilere ait sınav giriş belgelerini, e-Okul </a:t>
            </a:r>
            <a:r>
              <a:rPr lang="tr-TR" sz="1800" dirty="0" smtClean="0"/>
              <a:t>sisteminde açılacak </a:t>
            </a:r>
            <a:r>
              <a:rPr lang="tr-TR" sz="1800" dirty="0"/>
              <a:t>olan </a:t>
            </a:r>
            <a:r>
              <a:rPr lang="tr-TR" sz="1800" dirty="0">
                <a:solidFill>
                  <a:srgbClr val="FF0000"/>
                </a:solidFill>
              </a:rPr>
              <a:t>“Yedek Salonda Sınava Girecek Öğrencilerin Sınavla Öğrenci </a:t>
            </a:r>
            <a:r>
              <a:rPr lang="tr-TR" sz="1800" dirty="0" smtClean="0">
                <a:solidFill>
                  <a:srgbClr val="FF0000"/>
                </a:solidFill>
              </a:rPr>
              <a:t>Alacak Ortaöğretim </a:t>
            </a:r>
            <a:r>
              <a:rPr lang="tr-TR" sz="1800" dirty="0">
                <a:solidFill>
                  <a:srgbClr val="FF0000"/>
                </a:solidFill>
              </a:rPr>
              <a:t>Kurumlarına İlişkin Merkezi Sınav Giriş Belgesi” </a:t>
            </a:r>
            <a:r>
              <a:rPr lang="tr-TR" sz="1800" dirty="0"/>
              <a:t>raporundan alarak </a:t>
            </a:r>
            <a:r>
              <a:rPr lang="tr-TR" sz="1800" dirty="0" smtClean="0"/>
              <a:t>salon görevlilerine </a:t>
            </a:r>
            <a:r>
              <a:rPr lang="tr-TR" sz="1800" dirty="0"/>
              <a:t>verir</a:t>
            </a:r>
            <a:r>
              <a:rPr lang="tr-TR" sz="1800" dirty="0" smtClean="0"/>
              <a:t>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18. Sınav sırasında gerekmedikçe yedek sınav paketini kesinlikle açmaz ve yedek sınav </a:t>
            </a:r>
            <a:r>
              <a:rPr lang="tr-TR" sz="1800" dirty="0" smtClean="0"/>
              <a:t>paketini Bina </a:t>
            </a:r>
            <a:r>
              <a:rPr lang="tr-TR" sz="1800" dirty="0"/>
              <a:t>Sınav Komisyonunun bulunduğu yerde muhafaza eder. Bina Sınav Komisyonu </a:t>
            </a:r>
            <a:r>
              <a:rPr lang="tr-TR" sz="1800" dirty="0" smtClean="0"/>
              <a:t>tarafından zaruri </a:t>
            </a:r>
            <a:r>
              <a:rPr lang="tr-TR" sz="1800" dirty="0"/>
              <a:t>durumlarda açılacak yedek paketi için tutanak düzenler. Düzenlenecek tutanakta; </a:t>
            </a:r>
            <a:r>
              <a:rPr lang="tr-TR" sz="1800" dirty="0" smtClean="0"/>
              <a:t>bina bilgileri</a:t>
            </a:r>
            <a:r>
              <a:rPr lang="tr-TR" sz="1800" dirty="0"/>
              <a:t>, açılan yedek sınav paketinin açılış saati, paketin açılma nedeni ve kaç adet sınav </a:t>
            </a:r>
            <a:r>
              <a:rPr lang="tr-TR" sz="1800" dirty="0" smtClean="0"/>
              <a:t>evrakı kullanıldığı </a:t>
            </a:r>
            <a:r>
              <a:rPr lang="tr-TR" sz="1800" dirty="0"/>
              <a:t>açıkça belirtilir. Bina Sınav Komisyonu tarafından imza altına alınan tutanak</a:t>
            </a:r>
            <a:r>
              <a:rPr lang="tr-TR" sz="1800" dirty="0" smtClean="0"/>
              <a:t>, kullanılan </a:t>
            </a:r>
            <a:r>
              <a:rPr lang="tr-TR" sz="1800" dirty="0"/>
              <a:t>ve kullanılmayan sınav evrakı ile birlikte yedek sınav evrakı dönüş zarfına konulur.</a:t>
            </a:r>
          </a:p>
        </p:txBody>
      </p:sp>
    </p:spTree>
    <p:extLst>
      <p:ext uri="{BB962C8B-B14F-4D97-AF65-F5344CB8AC3E}">
        <p14:creationId xmlns:p14="http://schemas.microsoft.com/office/powerpoint/2010/main" val="10404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Bina </a:t>
            </a:r>
            <a:r>
              <a:rPr lang="tr-TR" sz="3000" b="1" dirty="0">
                <a:solidFill>
                  <a:srgbClr val="FF0000"/>
                </a:solidFill>
              </a:rPr>
              <a:t>Sınav Komisyonunun Yapacağı </a:t>
            </a:r>
            <a:r>
              <a:rPr lang="tr-TR" sz="3000" b="1" dirty="0" smtClean="0">
                <a:solidFill>
                  <a:srgbClr val="FF0000"/>
                </a:solidFill>
              </a:rPr>
              <a:t>İşlemler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900" dirty="0"/>
              <a:t>19. Sınav sırasında, sınavın akışını bozmayacak şekilde salon görevlilerini kontrol eder</a:t>
            </a:r>
            <a:r>
              <a:rPr lang="tr-TR" sz="1900" dirty="0" smtClean="0"/>
              <a:t>, gerektiğinde </a:t>
            </a:r>
            <a:r>
              <a:rPr lang="tr-TR" sz="1900" dirty="0"/>
              <a:t>uyarır, sınavın sorunsuz yapılmasını sağlar</a:t>
            </a:r>
            <a:r>
              <a:rPr lang="tr-TR" sz="1900" dirty="0" smtClean="0"/>
              <a:t>. </a:t>
            </a:r>
          </a:p>
          <a:p>
            <a:pPr algn="l"/>
            <a:r>
              <a:rPr lang="tr-TR" sz="1900" dirty="0" smtClean="0"/>
              <a:t>20</a:t>
            </a:r>
            <a:r>
              <a:rPr lang="tr-TR" sz="1900" dirty="0"/>
              <a:t>. Sınav bittikten sonra, salon başkanları tarafından getirilen ve içinde cevap kâğıtları, salon </a:t>
            </a:r>
            <a:r>
              <a:rPr lang="tr-TR" sz="1900" dirty="0" smtClean="0"/>
              <a:t>aday yoklama </a:t>
            </a:r>
            <a:r>
              <a:rPr lang="tr-TR" sz="1900" dirty="0"/>
              <a:t>listeleri ve varsa diğer evrakın (tutanak vb.) bulunduğu ağzı kapatılmış sınav </a:t>
            </a:r>
            <a:r>
              <a:rPr lang="tr-TR" sz="1900" dirty="0" smtClean="0"/>
              <a:t>evrakı dönüş </a:t>
            </a:r>
            <a:r>
              <a:rPr lang="tr-TR" sz="1900" dirty="0"/>
              <a:t>zarfı ile soru kitapçıklarını imza karşılığı teslim alır. (Soru kitapçıkları sınav evrakı </a:t>
            </a:r>
            <a:r>
              <a:rPr lang="tr-TR" sz="1900" dirty="0" smtClean="0"/>
              <a:t>dönüş zarfına </a:t>
            </a:r>
            <a:r>
              <a:rPr lang="tr-TR" sz="1900" dirty="0"/>
              <a:t>konulmayacaktır</a:t>
            </a:r>
            <a:r>
              <a:rPr lang="tr-TR" sz="1900" dirty="0" smtClean="0"/>
              <a:t>.)</a:t>
            </a:r>
          </a:p>
          <a:p>
            <a:pPr algn="l"/>
            <a:r>
              <a:rPr lang="tr-TR" sz="1900" dirty="0" smtClean="0"/>
              <a:t>21</a:t>
            </a:r>
            <a:r>
              <a:rPr lang="tr-TR" sz="1900" dirty="0"/>
              <a:t>. Sınav evrakı dönüş zarflarını salon sıralı olarak ait oldukları sınav </a:t>
            </a:r>
            <a:r>
              <a:rPr lang="tr-TR" sz="1900" dirty="0" smtClean="0"/>
              <a:t>kutularına/çantalarına koyarak </a:t>
            </a:r>
            <a:r>
              <a:rPr lang="tr-TR" sz="1900" dirty="0"/>
              <a:t>seri numaralı güvenlik kilidi ile kilitleyip il/ilçe sınav evrakı nakil koruma </a:t>
            </a:r>
            <a:r>
              <a:rPr lang="tr-TR" sz="1900" dirty="0" smtClean="0"/>
              <a:t>görevlilerine tutanakla </a:t>
            </a:r>
            <a:r>
              <a:rPr lang="tr-TR" sz="1900" dirty="0"/>
              <a:t>teslim eder</a:t>
            </a:r>
            <a:r>
              <a:rPr lang="tr-TR" sz="1900" dirty="0" smtClean="0"/>
              <a:t>. </a:t>
            </a:r>
          </a:p>
          <a:p>
            <a:pPr algn="l"/>
            <a:r>
              <a:rPr lang="tr-TR" sz="1900" dirty="0" smtClean="0"/>
              <a:t>22</a:t>
            </a:r>
            <a:r>
              <a:rPr lang="tr-TR" sz="1900" dirty="0"/>
              <a:t>. Bölge Sınav Komisyonunun vereceği diğer görevleri yapar</a:t>
            </a:r>
            <a:r>
              <a:rPr lang="tr-TR" sz="1900" dirty="0" smtClean="0"/>
              <a:t>.</a:t>
            </a:r>
          </a:p>
          <a:p>
            <a:pPr algn="l"/>
            <a:r>
              <a:rPr lang="tr-TR" sz="1900" dirty="0" smtClean="0"/>
              <a:t>23</a:t>
            </a:r>
            <a:r>
              <a:rPr lang="tr-TR" sz="1900" dirty="0"/>
              <a:t>. EK-1 COVİD-19 Önlemleri kapsamında ilgilileri bilgilendirir ve gerekli tedbirleri alır</a:t>
            </a:r>
            <a:r>
              <a:rPr lang="tr-TR" sz="1900" dirty="0" smtClean="0"/>
              <a:t>.</a:t>
            </a:r>
          </a:p>
          <a:p>
            <a:pPr algn="l"/>
            <a:r>
              <a:rPr lang="tr-TR" sz="1900" dirty="0" smtClean="0"/>
              <a:t>24</a:t>
            </a:r>
            <a:r>
              <a:rPr lang="tr-TR" sz="1900" dirty="0"/>
              <a:t>. EK-2 Salon Görevlileri Sınav Uygulama </a:t>
            </a:r>
            <a:r>
              <a:rPr lang="tr-TR" sz="1900" dirty="0" err="1"/>
              <a:t>Formu’nu</a:t>
            </a:r>
            <a:r>
              <a:rPr lang="tr-TR" sz="1900" dirty="0"/>
              <a:t> her salon için oturum sayısı </a:t>
            </a:r>
            <a:r>
              <a:rPr lang="tr-TR" sz="1900" dirty="0" smtClean="0"/>
              <a:t>kadar çoğaltarak </a:t>
            </a:r>
            <a:r>
              <a:rPr lang="tr-TR" sz="1900" dirty="0"/>
              <a:t>salon görevlilerine teslim eder.</a:t>
            </a:r>
          </a:p>
        </p:txBody>
      </p:sp>
    </p:spTree>
    <p:extLst>
      <p:ext uri="{BB962C8B-B14F-4D97-AF65-F5344CB8AC3E}">
        <p14:creationId xmlns:p14="http://schemas.microsoft.com/office/powerpoint/2010/main" val="42353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83"/>
            <a:ext cx="9124786" cy="5176083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1674"/>
            <a:ext cx="1272852" cy="1272852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-30801" y="1493235"/>
            <a:ext cx="901975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</a:rPr>
              <a:t>SALON GÖREVLİLERİNİN YAPACAĞI İŞLEMLER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SALON GÖREVLİLERİNİN YAPACAĞI İŞLEMLER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59" y="1203598"/>
            <a:ext cx="8288639" cy="583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/>
              <a:t>1. Sınav başlamadan en geç 1 (bir) saat önce sınav yerinde hazır bulunur ve sınav öncesi </a:t>
            </a:r>
            <a:r>
              <a:rPr lang="tr-TR" sz="1800" dirty="0" smtClean="0"/>
              <a:t>Bina Sınav </a:t>
            </a:r>
            <a:r>
              <a:rPr lang="tr-TR" sz="1800" dirty="0"/>
              <a:t>Komisyonu başkanı tarafından yapılacak toplantıya katılır</a:t>
            </a:r>
            <a:r>
              <a:rPr lang="tr-TR" sz="1800" dirty="0" smtClean="0"/>
              <a:t>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2. Salon başkanı görevli olduğu salona ait sınav paketini ve öğrencilerin sınav sürelerinin </a:t>
            </a:r>
            <a:r>
              <a:rPr lang="tr-TR" sz="1800" dirty="0" smtClean="0"/>
              <a:t>yer aldığı </a:t>
            </a:r>
            <a:r>
              <a:rPr lang="tr-TR" sz="1800" dirty="0"/>
              <a:t>salon aday yoklama listesini tutanakla teslim alır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3. Gözetmen görevli olduğu salona giderek öğrencileri karşılar</a:t>
            </a:r>
            <a:r>
              <a:rPr lang="tr-TR" sz="1800" dirty="0" smtClean="0"/>
              <a:t>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4. </a:t>
            </a:r>
            <a:r>
              <a:rPr lang="tr-TR" sz="1800" b="1" dirty="0"/>
              <a:t>Öğrencileri sınava, geçerli kimlik belgesini </a:t>
            </a:r>
            <a:r>
              <a:rPr lang="tr-TR" sz="1800" dirty="0"/>
              <a:t>(T.C. kimlik numaralı nüfus cüzdanı veya T.C</a:t>
            </a:r>
            <a:r>
              <a:rPr lang="tr-TR" sz="1800" dirty="0" smtClean="0"/>
              <a:t>. kimlik </a:t>
            </a:r>
            <a:r>
              <a:rPr lang="tr-TR" sz="1800" dirty="0"/>
              <a:t>kartı veya geçerlilik süresi devam eden pasaport, yabancı uyruklu öğrenciler için </a:t>
            </a:r>
            <a:r>
              <a:rPr lang="tr-TR" sz="1800" dirty="0" smtClean="0"/>
              <a:t>İçişleri Bakanlığı </a:t>
            </a:r>
            <a:r>
              <a:rPr lang="tr-TR" sz="1800" dirty="0"/>
              <a:t>Göç İdaresi Genel Müdürlüğü tarafından verilen resimli, mühürlü kimlik belgesi</a:t>
            </a:r>
            <a:r>
              <a:rPr lang="tr-TR" sz="1800" dirty="0" smtClean="0"/>
              <a:t>) </a:t>
            </a:r>
            <a:r>
              <a:rPr lang="tr-TR" sz="1800" b="1" dirty="0" smtClean="0"/>
              <a:t>kontrol </a:t>
            </a:r>
            <a:r>
              <a:rPr lang="tr-TR" sz="1800" b="1" dirty="0"/>
              <a:t>ederek alır, geçerli kimlik belgesi yanında olmayan öğrencileri sınava almaz</a:t>
            </a:r>
            <a:r>
              <a:rPr lang="tr-TR" sz="1800" b="1" dirty="0" smtClean="0"/>
              <a:t>.</a:t>
            </a:r>
            <a:r>
              <a:rPr lang="tr-TR" sz="1800" dirty="0" smtClean="0"/>
              <a:t> Kimlik </a:t>
            </a:r>
            <a:r>
              <a:rPr lang="tr-TR" sz="1800" dirty="0"/>
              <a:t>kontrollerini kimliklere dokunmadan yapar</a:t>
            </a:r>
            <a:r>
              <a:rPr lang="tr-TR" sz="1800" dirty="0" smtClean="0"/>
              <a:t>.</a:t>
            </a:r>
            <a:endParaRPr lang="tr-TR" sz="900" dirty="0" smtClean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76164" y="473266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A- Sınav </a:t>
            </a:r>
            <a:r>
              <a:rPr lang="tr-TR" sz="2800" b="1" dirty="0">
                <a:solidFill>
                  <a:schemeClr val="accent2"/>
                </a:solidFill>
              </a:rPr>
              <a:t>Başlamadan </a:t>
            </a:r>
            <a:r>
              <a:rPr lang="tr-TR" sz="2800" b="1" dirty="0" smtClean="0">
                <a:solidFill>
                  <a:schemeClr val="accent2"/>
                </a:solidFill>
              </a:rPr>
              <a:t>Önce;</a:t>
            </a:r>
            <a:endParaRPr lang="tr-TR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SALON GÖREVLİLERİNİN YAPACAĞI İŞLEMLER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1131590"/>
            <a:ext cx="8288639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5. Öğrencilerin fotoğraflı ve onaylı sınav giriş belgelerinin, öğrencilerin sınava girecekleri </a:t>
            </a:r>
            <a:r>
              <a:rPr lang="tr-TR" sz="2000" dirty="0" smtClean="0"/>
              <a:t>sırada  hazır </a:t>
            </a:r>
            <a:r>
              <a:rPr lang="tr-TR" sz="2000" dirty="0"/>
              <a:t>bulunmasını sağlar, gerekli kontrolleri yapar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6. Cevap kâğıdındaki ve sınav giriş belgesindeki fotoğrafların aynı olması gerektiğinden, </a:t>
            </a:r>
            <a:r>
              <a:rPr lang="tr-TR" sz="2000" dirty="0" smtClean="0"/>
              <a:t>farklı fotoğrafların </a:t>
            </a:r>
            <a:r>
              <a:rPr lang="tr-TR" sz="2000" dirty="0"/>
              <a:t>veya cevap kâğıdında fotoğrafı bulunmayan öğrencilerin kimlik </a:t>
            </a:r>
            <a:r>
              <a:rPr lang="tr-TR" sz="2000" dirty="0" smtClean="0"/>
              <a:t>kontrolünü ayrıntılı </a:t>
            </a:r>
            <a:r>
              <a:rPr lang="tr-TR" sz="2000" dirty="0"/>
              <a:t>bir şekilde yapar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7. Öğrencilerin, fotoğraflı ve onaylı sınav giriş belgesinde belirtilen salonda kendi </a:t>
            </a:r>
            <a:r>
              <a:rPr lang="tr-TR" sz="2000" dirty="0" smtClean="0"/>
              <a:t>sıra numarasında </a:t>
            </a:r>
            <a:r>
              <a:rPr lang="tr-TR" sz="2000" dirty="0"/>
              <a:t>oturmasını sağlar. (Gerektiğinde öğrencinin yerini değiştirme yetkisi </a:t>
            </a:r>
            <a:r>
              <a:rPr lang="tr-TR" sz="2000" dirty="0" smtClean="0"/>
              <a:t>salon başkanına </a:t>
            </a:r>
            <a:r>
              <a:rPr lang="tr-TR" sz="2000" dirty="0"/>
              <a:t>aittir</a:t>
            </a:r>
            <a:r>
              <a:rPr lang="tr-TR" sz="2000" dirty="0" smtClean="0"/>
              <a:t>.)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8. Sınavın başlamasından itibaren </a:t>
            </a:r>
            <a:r>
              <a:rPr lang="tr-TR" sz="2000" b="1" dirty="0"/>
              <a:t>ilk 15 dakika içerisinde salona gelen öğrencilerin </a:t>
            </a:r>
            <a:r>
              <a:rPr lang="tr-TR" sz="2000" b="1" dirty="0" smtClean="0"/>
              <a:t>sınava katılmalarını </a:t>
            </a:r>
            <a:r>
              <a:rPr lang="tr-TR" sz="2000" b="1" dirty="0"/>
              <a:t>sağlar. </a:t>
            </a:r>
            <a:r>
              <a:rPr lang="tr-TR" sz="2000" dirty="0"/>
              <a:t>Bu öğrencilere ek süre verilmez</a:t>
            </a:r>
            <a:r>
              <a:rPr lang="tr-TR" sz="2000" dirty="0" smtClean="0"/>
              <a:t>.</a:t>
            </a:r>
            <a:endParaRPr lang="tr-TR" sz="1050" dirty="0" smtClean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76164" y="473266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Sınav </a:t>
            </a:r>
            <a:r>
              <a:rPr lang="tr-TR" sz="2800" b="1" dirty="0">
                <a:solidFill>
                  <a:schemeClr val="accent2"/>
                </a:solidFill>
              </a:rPr>
              <a:t>Başlamadan </a:t>
            </a:r>
            <a:r>
              <a:rPr lang="tr-TR" sz="2800" b="1" dirty="0" smtClean="0">
                <a:solidFill>
                  <a:schemeClr val="accent2"/>
                </a:solidFill>
              </a:rPr>
              <a:t>Önce:</a:t>
            </a:r>
            <a:endParaRPr lang="tr-TR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SALON GÖREVLİLERİNİN YAPACAĞI İŞLEMLER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1131590"/>
            <a:ext cx="8288639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 smtClean="0"/>
              <a:t>9</a:t>
            </a:r>
            <a:r>
              <a:rPr lang="tr-TR" sz="1800" dirty="0"/>
              <a:t>. Sınavın başlama ve bitiş saatlerini öğrencilerin görebileceği şekilde tahtaya yazar. </a:t>
            </a:r>
            <a:r>
              <a:rPr lang="tr-TR" sz="1800" b="1" dirty="0"/>
              <a:t>Sınavın </a:t>
            </a:r>
            <a:r>
              <a:rPr lang="tr-TR" sz="1800" b="1" dirty="0" smtClean="0"/>
              <a:t>ilk 30 </a:t>
            </a:r>
            <a:r>
              <a:rPr lang="tr-TR" sz="1800" b="1" dirty="0"/>
              <a:t>ve son 15 dakikasında sınav salonundan çıkamayacaklarını, öğrencilere duyurur</a:t>
            </a:r>
            <a:r>
              <a:rPr lang="tr-TR" sz="1800" b="1" dirty="0" smtClean="0"/>
              <a:t>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10. Öğrencinin sınav giriş belgesinde ve Bina Sınav Komisyonundan alınan salon aday </a:t>
            </a:r>
            <a:r>
              <a:rPr lang="tr-TR" sz="1800" dirty="0" smtClean="0"/>
              <a:t>yoklama listesinde </a:t>
            </a:r>
            <a:r>
              <a:rPr lang="tr-TR" sz="1800" dirty="0"/>
              <a:t>belirtilen süreleri dikkate alarak, öğrencilerin sınav salonunda bu süreden </a:t>
            </a:r>
            <a:r>
              <a:rPr lang="tr-TR" sz="1800" dirty="0" smtClean="0"/>
              <a:t>fazla bulunmamasına </a:t>
            </a:r>
            <a:r>
              <a:rPr lang="tr-TR" sz="1800" dirty="0"/>
              <a:t>dikkat eder. Yedek salon görevlileri, yedek salonda sınava girecek </a:t>
            </a:r>
            <a:r>
              <a:rPr lang="tr-TR" sz="1800" dirty="0" smtClean="0"/>
              <a:t>öğrencinin sınav </a:t>
            </a:r>
            <a:r>
              <a:rPr lang="tr-TR" sz="1800" dirty="0"/>
              <a:t>süresi ve varsa sınav tedbir hizmetinin tespiti için öğrenciye ait sınav giriş belgesini </a:t>
            </a:r>
            <a:r>
              <a:rPr lang="tr-TR" sz="1800" dirty="0" smtClean="0"/>
              <a:t>Bina Sınav </a:t>
            </a:r>
            <a:r>
              <a:rPr lang="tr-TR" sz="1800" dirty="0"/>
              <a:t>Yürütme Komisyonundan talep eder</a:t>
            </a:r>
            <a:r>
              <a:rPr lang="tr-TR" sz="1800" dirty="0" smtClean="0"/>
              <a:t>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11. Gerekli kimlik kontrolleri ve yerleştirme işlemlerinden sonra salon başkanı </a:t>
            </a:r>
            <a:r>
              <a:rPr lang="tr-TR" sz="1800" b="1" dirty="0"/>
              <a:t>sınav </a:t>
            </a:r>
            <a:r>
              <a:rPr lang="tr-TR" sz="1800" b="1" dirty="0" smtClean="0"/>
              <a:t>paketini</a:t>
            </a:r>
            <a:r>
              <a:rPr lang="tr-TR" sz="1800" dirty="0" smtClean="0"/>
              <a:t> öğrencilerin </a:t>
            </a:r>
            <a:r>
              <a:rPr lang="tr-TR" sz="1800" dirty="0"/>
              <a:t>gözü önünde ve </a:t>
            </a:r>
            <a:r>
              <a:rPr lang="tr-TR" sz="1800" b="1" dirty="0"/>
              <a:t>sınavın başlamasına yaklaşık 15 dakika kala </a:t>
            </a:r>
            <a:r>
              <a:rPr lang="tr-TR" sz="1800" b="1" dirty="0" smtClean="0"/>
              <a:t>açar.</a:t>
            </a:r>
          </a:p>
          <a:p>
            <a:pPr algn="l"/>
            <a:endParaRPr lang="tr-TR" sz="1800" dirty="0" smtClean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76164" y="473266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Sınav </a:t>
            </a:r>
            <a:r>
              <a:rPr lang="tr-TR" sz="2800" b="1" dirty="0">
                <a:solidFill>
                  <a:schemeClr val="accent2"/>
                </a:solidFill>
              </a:rPr>
              <a:t>Başlamadan </a:t>
            </a:r>
            <a:r>
              <a:rPr lang="tr-TR" sz="2800" b="1" dirty="0" smtClean="0">
                <a:solidFill>
                  <a:schemeClr val="accent2"/>
                </a:solidFill>
              </a:rPr>
              <a:t>Önce:</a:t>
            </a:r>
            <a:endParaRPr lang="tr-TR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SALON GÖREVLİLERİNİN YAPACAĞI İŞLEMLER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1131590"/>
            <a:ext cx="8288639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12. Sınav paketinden çıkan soru kitapçıklarının ve cevap kâğıtlarının kontrolünü yapar, eksik </a:t>
            </a:r>
            <a:r>
              <a:rPr lang="tr-TR" sz="2000" dirty="0" smtClean="0"/>
              <a:t>veya fazla </a:t>
            </a:r>
            <a:r>
              <a:rPr lang="tr-TR" sz="2000" dirty="0"/>
              <a:t>olması halinde bunu tutanakla belgeler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13. Kitapçığın ön ya da arka sayfasında bulunan açıklamaları yüksek sesle okur, </a:t>
            </a:r>
            <a:r>
              <a:rPr lang="tr-TR" sz="2000" dirty="0" smtClean="0"/>
              <a:t>öğrencilerin sorularını </a:t>
            </a:r>
            <a:r>
              <a:rPr lang="tr-TR" sz="2000" dirty="0"/>
              <a:t>cevaplar ve öğrencilerle sınav süresince gerekmedikçe konuşmaz</a:t>
            </a:r>
            <a:r>
              <a:rPr lang="tr-TR" sz="2000" dirty="0" smtClean="0"/>
              <a:t>. 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 smtClean="0"/>
              <a:t>14</a:t>
            </a:r>
            <a:r>
              <a:rPr lang="tr-TR" sz="2000" dirty="0"/>
              <a:t>. Öğrencilere, soru kitapçığındaki boş yerleri müsvedde olarak kullanabileceklerini, </a:t>
            </a:r>
            <a:r>
              <a:rPr lang="tr-TR" sz="2000" dirty="0" smtClean="0"/>
              <a:t>sınav sonunda </a:t>
            </a:r>
            <a:r>
              <a:rPr lang="tr-TR" sz="2000" dirty="0"/>
              <a:t>soru kitapçıklarında eksik veya yırtık sayfa olması halinde sınavlarının </a:t>
            </a:r>
            <a:r>
              <a:rPr lang="tr-TR" sz="2000" dirty="0" smtClean="0"/>
              <a:t>geçersiz olacağını </a:t>
            </a:r>
            <a:r>
              <a:rPr lang="tr-TR" sz="2000" dirty="0"/>
              <a:t>bildirir</a:t>
            </a:r>
            <a:r>
              <a:rPr lang="tr-TR" sz="2000" dirty="0" smtClean="0"/>
              <a:t>.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76164" y="473266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Sınav </a:t>
            </a:r>
            <a:r>
              <a:rPr lang="tr-TR" sz="2800" b="1" dirty="0">
                <a:solidFill>
                  <a:schemeClr val="accent2"/>
                </a:solidFill>
              </a:rPr>
              <a:t>Başlamadan </a:t>
            </a:r>
            <a:r>
              <a:rPr lang="tr-TR" sz="2800" b="1" dirty="0" smtClean="0">
                <a:solidFill>
                  <a:schemeClr val="accent2"/>
                </a:solidFill>
              </a:rPr>
              <a:t>Önce:</a:t>
            </a:r>
            <a:endParaRPr lang="tr-TR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SALON GÖREVLİLERİNİN YAPACAĞI İŞLEMLER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1131590"/>
            <a:ext cx="8288639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/>
              <a:t>15</a:t>
            </a:r>
            <a:r>
              <a:rPr lang="tr-TR" sz="2000" dirty="0"/>
              <a:t>. Salon aday yoklama listesinde yazılı sıraya göre yerleştirilen öğrencilere, kendi isimlerine göre basılmış olan cevap kâğıtlarını dağıtır. Öğrencinin kendine ait </a:t>
            </a:r>
            <a:r>
              <a:rPr lang="tr-TR" sz="2000" b="1" dirty="0">
                <a:solidFill>
                  <a:srgbClr val="FF0000"/>
                </a:solidFill>
              </a:rPr>
              <a:t>cevap kâğıdında yer alan bilgilerini kontrol ettirir ve cevap kâğıdında yer alan imza bölümünü öğrenciye kurşun kalem ile imzalatır</a:t>
            </a:r>
            <a:r>
              <a:rPr lang="tr-TR" sz="20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/>
              <a:t>16. Öğrencinin cevap kâğıdında yazılı olan bilgilerinde hata varsa, cevap kâğıdı </a:t>
            </a:r>
            <a:r>
              <a:rPr lang="tr-TR" sz="2000" dirty="0" smtClean="0"/>
              <a:t>kullanılamayacak durumdaysa</a:t>
            </a:r>
            <a:r>
              <a:rPr lang="tr-TR" sz="2000" dirty="0"/>
              <a:t>, cevap kâğıdında baskı hatası varsa ya da öğrencinin adına düzenlenmiş </a:t>
            </a:r>
            <a:r>
              <a:rPr lang="tr-TR" sz="2000" dirty="0" smtClean="0"/>
              <a:t>cevap kâğıdı </a:t>
            </a:r>
            <a:r>
              <a:rPr lang="tr-TR" sz="2000" dirty="0"/>
              <a:t>bulunmuyorsa, sınav başlamadan önce salon görevlileri tarafından tutanak hazırlanır. </a:t>
            </a:r>
            <a:r>
              <a:rPr lang="tr-TR" sz="2000" dirty="0" smtClean="0"/>
              <a:t>Bu öğrenciye </a:t>
            </a:r>
            <a:r>
              <a:rPr lang="tr-TR" sz="2000" dirty="0"/>
              <a:t>yedek cevap kâğıdı verilir. Öğrenci bilgileri, yedek cevap kâğıdında boş </a:t>
            </a:r>
            <a:r>
              <a:rPr lang="tr-TR" sz="2000" dirty="0" smtClean="0"/>
              <a:t>olarak gönderileceği </a:t>
            </a:r>
            <a:r>
              <a:rPr lang="tr-TR" sz="2000" dirty="0"/>
              <a:t>için bu bilgiler öğrenci tarafından tam ve eksiksiz olarak kodlanır. Kullanılan</a:t>
            </a:r>
          </a:p>
          <a:p>
            <a:pPr algn="l"/>
            <a:r>
              <a:rPr lang="tr-TR" sz="2000" dirty="0"/>
              <a:t>yedek cevap kâğıdının doğru ve eksiksiz olarak kodlandığı salon görevlilerince kontrol </a:t>
            </a:r>
            <a:r>
              <a:rPr lang="tr-TR" sz="2000" dirty="0" smtClean="0"/>
              <a:t>edilir.</a:t>
            </a:r>
            <a:endParaRPr lang="tr-TR" sz="1050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76164" y="473266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Sınav </a:t>
            </a:r>
            <a:r>
              <a:rPr lang="tr-TR" sz="2800" b="1" dirty="0">
                <a:solidFill>
                  <a:schemeClr val="accent2"/>
                </a:solidFill>
              </a:rPr>
              <a:t>Başlamadan </a:t>
            </a:r>
            <a:r>
              <a:rPr lang="tr-TR" sz="2800" b="1" dirty="0" smtClean="0">
                <a:solidFill>
                  <a:schemeClr val="accent2"/>
                </a:solidFill>
              </a:rPr>
              <a:t>Önce:</a:t>
            </a:r>
            <a:endParaRPr lang="tr-TR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SALON GÖREVLİLERİNİN YAPACAĞI İŞLEMLER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1131590"/>
            <a:ext cx="8288639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/>
              <a:t>17. Öğrenciye verilen yedek cevap kâğıdında öğrenci bilgisinin yer aldığı bölümde yapılan </a:t>
            </a:r>
            <a:r>
              <a:rPr lang="tr-TR" sz="1800" dirty="0" smtClean="0"/>
              <a:t>hatalı veya </a:t>
            </a:r>
            <a:r>
              <a:rPr lang="tr-TR" sz="1800" dirty="0"/>
              <a:t>eksik kodlamadan, öğrenci ile birlikte salon görevlileri de sorumlu olacaklardır</a:t>
            </a:r>
            <a:r>
              <a:rPr lang="tr-TR" sz="1800" dirty="0" smtClean="0"/>
              <a:t>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18. Öğrencilere;</a:t>
            </a:r>
          </a:p>
          <a:p>
            <a:pPr algn="l"/>
            <a:r>
              <a:rPr lang="tr-TR" sz="1800" dirty="0"/>
              <a:t>a. Soru kitapçığı ve cevap kâğıdı üzerinde yapacakları yazma/işaretleme/silme işlemleri </a:t>
            </a:r>
            <a:r>
              <a:rPr lang="tr-TR" sz="1800" dirty="0" smtClean="0"/>
              <a:t>için koyu </a:t>
            </a:r>
            <a:r>
              <a:rPr lang="tr-TR" sz="1800" dirty="0"/>
              <a:t>siyah ve yumuşak uçlu kurşun kalem ile leke bırakmayan yumuşak silgi kullanmalarını,</a:t>
            </a:r>
          </a:p>
          <a:p>
            <a:pPr algn="l"/>
            <a:r>
              <a:rPr lang="tr-TR" sz="1800" dirty="0"/>
              <a:t>b. Her sorunun dört cevap seçeneği bulunduğunu ve bu seçeneklerin içinde sadece bir </a:t>
            </a:r>
            <a:r>
              <a:rPr lang="tr-TR" sz="1800" dirty="0" smtClean="0"/>
              <a:t>doğru cevap </a:t>
            </a:r>
            <a:r>
              <a:rPr lang="tr-TR" sz="1800" dirty="0"/>
              <a:t>olduğunu, ayrıca üç yanlış cevabın bir doğru cevabı götüreceğini,</a:t>
            </a:r>
          </a:p>
          <a:p>
            <a:pPr algn="l"/>
            <a:r>
              <a:rPr lang="tr-TR" sz="1800" dirty="0"/>
              <a:t>c. Çift işaretlenmiş ya da iyi silinmemiş cevapların optik okuyucular tarafından yanlış </a:t>
            </a:r>
            <a:r>
              <a:rPr lang="tr-TR" sz="1800" dirty="0" smtClean="0"/>
              <a:t>cevap olarak </a:t>
            </a:r>
            <a:r>
              <a:rPr lang="tr-TR" sz="1800" dirty="0"/>
              <a:t>değerlendirileceğini,</a:t>
            </a:r>
          </a:p>
          <a:p>
            <a:pPr algn="l"/>
            <a:r>
              <a:rPr lang="tr-TR" sz="1800" dirty="0"/>
              <a:t>ç. Soru kitapçığına işaretlenen cevapların, cevap kâğıdına işaretlenmediği </a:t>
            </a:r>
            <a:r>
              <a:rPr lang="tr-TR" sz="1800" dirty="0" smtClean="0"/>
              <a:t>takdirde değerlendirme </a:t>
            </a:r>
            <a:r>
              <a:rPr lang="tr-TR" sz="1800" dirty="0"/>
              <a:t>işlemine </a:t>
            </a:r>
            <a:r>
              <a:rPr lang="tr-TR" sz="1800" dirty="0" smtClean="0"/>
              <a:t>alınmayacağını açıklar</a:t>
            </a:r>
            <a:r>
              <a:rPr lang="tr-TR" sz="1800" dirty="0"/>
              <a:t>.</a:t>
            </a:r>
            <a:endParaRPr lang="tr-TR" sz="1000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76164" y="473266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Sınav </a:t>
            </a:r>
            <a:r>
              <a:rPr lang="tr-TR" sz="2800" b="1" dirty="0">
                <a:solidFill>
                  <a:schemeClr val="accent2"/>
                </a:solidFill>
              </a:rPr>
              <a:t>Başlamadan </a:t>
            </a:r>
            <a:r>
              <a:rPr lang="tr-TR" sz="2800" b="1" dirty="0" smtClean="0">
                <a:solidFill>
                  <a:schemeClr val="accent2"/>
                </a:solidFill>
              </a:rPr>
              <a:t>Önce:</a:t>
            </a:r>
            <a:endParaRPr lang="tr-TR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323528" y="555526"/>
            <a:ext cx="8288639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FF0000"/>
                </a:solidFill>
              </a:rPr>
              <a:t>SINAVLA ÖĞRENCİ ALACAK ORTAÖĞRETİM KURUMLARINA İLİŞKİN MERKEZÎ SINAV 2021</a:t>
            </a:r>
          </a:p>
          <a:p>
            <a:endParaRPr lang="tr-TR" sz="1200" b="1" u="sng" dirty="0" smtClean="0">
              <a:solidFill>
                <a:srgbClr val="FF0000"/>
              </a:solidFill>
            </a:endParaRPr>
          </a:p>
          <a:p>
            <a:r>
              <a:rPr lang="tr-TR" sz="3600" b="1" u="sng" dirty="0"/>
              <a:t>SINAV TARİHİ VE </a:t>
            </a:r>
            <a:r>
              <a:rPr lang="tr-TR" sz="3600" b="1" u="sng" dirty="0" smtClean="0"/>
              <a:t>SAATLERİ</a:t>
            </a:r>
          </a:p>
          <a:p>
            <a:endParaRPr lang="tr-TR" sz="1600" b="1" dirty="0" smtClean="0"/>
          </a:p>
          <a:p>
            <a:r>
              <a:rPr lang="tr-TR" sz="2000" b="1" u="sng" dirty="0" smtClean="0">
                <a:solidFill>
                  <a:srgbClr val="FF0000"/>
                </a:solidFill>
              </a:rPr>
              <a:t>6 </a:t>
            </a:r>
            <a:r>
              <a:rPr lang="tr-TR" sz="2000" b="1" u="sng" dirty="0">
                <a:solidFill>
                  <a:srgbClr val="FF0000"/>
                </a:solidFill>
              </a:rPr>
              <a:t>Haziran 2021 Pazar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b="1" dirty="0"/>
              <a:t>günü tüm sınav merkezlerinde Türkiye</a:t>
            </a:r>
          </a:p>
          <a:p>
            <a:r>
              <a:rPr lang="tr-TR" sz="2000" b="1" dirty="0"/>
              <a:t>saati ile saat </a:t>
            </a:r>
            <a:r>
              <a:rPr lang="tr-TR" sz="2000" b="1" u="sng" dirty="0">
                <a:solidFill>
                  <a:schemeClr val="accent6">
                    <a:lumMod val="75000"/>
                  </a:schemeClr>
                </a:solidFill>
              </a:rPr>
              <a:t>09.30</a:t>
            </a:r>
            <a:r>
              <a:rPr lang="tr-TR" sz="2000" b="1" dirty="0"/>
              <a:t> ve </a:t>
            </a:r>
            <a:r>
              <a:rPr lang="tr-TR" sz="2000" b="1" u="sng" dirty="0" smtClean="0">
                <a:solidFill>
                  <a:srgbClr val="00B050"/>
                </a:solidFill>
              </a:rPr>
              <a:t>11.30 </a:t>
            </a:r>
            <a:r>
              <a:rPr lang="tr-TR" sz="2000" b="1" dirty="0" smtClean="0"/>
              <a:t>’da </a:t>
            </a:r>
            <a:r>
              <a:rPr lang="tr-TR" sz="2000" b="1" dirty="0"/>
              <a:t>başlayacaktır</a:t>
            </a:r>
            <a:r>
              <a:rPr lang="tr-TR" sz="2000" b="1" dirty="0" smtClean="0"/>
              <a:t>.</a:t>
            </a:r>
          </a:p>
          <a:p>
            <a:endParaRPr lang="tr-TR" sz="2000" b="1" dirty="0"/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Merkezî Sınavda birinci oturum, </a:t>
            </a:r>
            <a:endParaRPr lang="tr-T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50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soruluk sözel alandan oluşacak ve süresi 75 dakika; </a:t>
            </a:r>
            <a:endParaRPr lang="tr-T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000" b="1" dirty="0" smtClean="0">
                <a:solidFill>
                  <a:srgbClr val="00B050"/>
                </a:solidFill>
              </a:rPr>
              <a:t>İkinci oturum </a:t>
            </a:r>
            <a:r>
              <a:rPr lang="tr-TR" sz="2000" b="1" dirty="0">
                <a:solidFill>
                  <a:srgbClr val="00B050"/>
                </a:solidFill>
              </a:rPr>
              <a:t>ise </a:t>
            </a:r>
            <a:endParaRPr lang="tr-TR" sz="2000" b="1" dirty="0" smtClean="0">
              <a:solidFill>
                <a:srgbClr val="00B050"/>
              </a:solidFill>
            </a:endParaRPr>
          </a:p>
          <a:p>
            <a:r>
              <a:rPr lang="tr-TR" sz="2000" b="1" dirty="0" smtClean="0">
                <a:solidFill>
                  <a:srgbClr val="00B050"/>
                </a:solidFill>
              </a:rPr>
              <a:t>40 </a:t>
            </a:r>
            <a:r>
              <a:rPr lang="tr-TR" sz="2000" b="1" dirty="0">
                <a:solidFill>
                  <a:srgbClr val="00B050"/>
                </a:solidFill>
              </a:rPr>
              <a:t>soruluk sayısal alandan oluşacak ve süresi 80 dakika olacaktır.</a:t>
            </a:r>
            <a:endParaRPr lang="tr-TR" sz="20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SALON GÖREVLİLERİNİN YAPACAĞI İŞLEMLER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1131590"/>
            <a:ext cx="8288639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19. Öğrenciye ait fotoğraflı ve onaylı sınav giriş belgesi ile cevap kâğıdındaki basılı </a:t>
            </a:r>
            <a:r>
              <a:rPr lang="tr-TR" sz="2000" dirty="0" smtClean="0"/>
              <a:t>öğrenci bilgilerini </a:t>
            </a:r>
            <a:r>
              <a:rPr lang="tr-TR" sz="2000" dirty="0"/>
              <a:t>kontrol eder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20. Soru kitapçıklarını öğrencilere dağıtır. Farklı kitapçık alması gereken </a:t>
            </a:r>
            <a:r>
              <a:rPr lang="tr-TR" sz="2000" dirty="0" smtClean="0"/>
              <a:t>öğrencilerin kitapçıklarını </a:t>
            </a:r>
            <a:r>
              <a:rPr lang="tr-TR" sz="2000" dirty="0"/>
              <a:t>kontrol eder.</a:t>
            </a:r>
          </a:p>
          <a:p>
            <a:pPr algn="l"/>
            <a:r>
              <a:rPr lang="tr-TR" sz="2000" dirty="0"/>
              <a:t>a. Az Gören Kitapçığı</a:t>
            </a:r>
          </a:p>
          <a:p>
            <a:pPr algn="l"/>
            <a:r>
              <a:rPr lang="tr-TR" sz="2000" dirty="0"/>
              <a:t>b. Hiç Görmeyen Kitapçığı</a:t>
            </a:r>
          </a:p>
          <a:p>
            <a:pPr algn="l"/>
            <a:r>
              <a:rPr lang="tr-TR" sz="2000" dirty="0"/>
              <a:t>c. Normal Kitapçık ile beraber Farklı Dersler Kitapçığı </a:t>
            </a:r>
            <a:endParaRPr lang="tr-TR" sz="2000" dirty="0" smtClean="0"/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21</a:t>
            </a:r>
            <a:r>
              <a:rPr lang="tr-TR" sz="2000" dirty="0"/>
              <a:t>. Öğrenci tarafından kontrol edilen soru kitapçığında, eksik sayfa ya da baskı hatası varsa </a:t>
            </a:r>
            <a:r>
              <a:rPr lang="tr-TR" sz="2000" dirty="0" smtClean="0"/>
              <a:t>bu kitapçığı </a:t>
            </a:r>
            <a:r>
              <a:rPr lang="tr-TR" sz="2000" dirty="0"/>
              <a:t>yedeği ile değiştirir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22. Öğrencilere sınav başlamadan önce soru kitapçıklarını açmamalarını söyler.</a:t>
            </a:r>
          </a:p>
          <a:p>
            <a:pPr algn="l"/>
            <a:endParaRPr lang="tr-TR" sz="2000" dirty="0" smtClean="0"/>
          </a:p>
          <a:p>
            <a:pPr algn="l"/>
            <a:endParaRPr lang="tr-TR" sz="1050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76164" y="473266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Sınav </a:t>
            </a:r>
            <a:r>
              <a:rPr lang="tr-TR" sz="2800" b="1" dirty="0">
                <a:solidFill>
                  <a:schemeClr val="accent2"/>
                </a:solidFill>
              </a:rPr>
              <a:t>Başlamadan </a:t>
            </a:r>
            <a:r>
              <a:rPr lang="tr-TR" sz="2800" b="1" dirty="0" smtClean="0">
                <a:solidFill>
                  <a:schemeClr val="accent2"/>
                </a:solidFill>
              </a:rPr>
              <a:t>Önce:</a:t>
            </a:r>
            <a:endParaRPr lang="tr-TR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SALON GÖREVLİLERİNİN YAPACAĞI İŞLEMLER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1131590"/>
            <a:ext cx="8288639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23. Öğrencilere soru kitapçığının ön yüzüne adını, soyadını ve T.C. kimlik numarasını </a:t>
            </a:r>
            <a:r>
              <a:rPr lang="tr-TR" sz="2000" dirty="0" smtClean="0"/>
              <a:t>yazmalarını söyler. 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24. Soru kitapçığının A, B, C ve D olmak üzere dört ayrı türü olup öğrencilere, A </a:t>
            </a:r>
            <a:r>
              <a:rPr lang="tr-TR" sz="2000" dirty="0" smtClean="0"/>
              <a:t>kitapçığını kullanıyorsa </a:t>
            </a:r>
            <a:r>
              <a:rPr lang="tr-TR" sz="2000" dirty="0"/>
              <a:t>cevap kâğıdında kitapçık türü bölümünün “A” yuvarlağını, B </a:t>
            </a:r>
            <a:r>
              <a:rPr lang="tr-TR" sz="2000" dirty="0" smtClean="0"/>
              <a:t>kitapçığını kullanıyorsa </a:t>
            </a:r>
            <a:r>
              <a:rPr lang="tr-TR" sz="2000" dirty="0"/>
              <a:t>“B” yuvarlağını, C kitapçığını kullanıyorsa “C” yuvarlağını ve D </a:t>
            </a:r>
            <a:r>
              <a:rPr lang="tr-TR" sz="2000" dirty="0" smtClean="0"/>
              <a:t>kitapçığını kullanıyorsa </a:t>
            </a:r>
            <a:r>
              <a:rPr lang="tr-TR" sz="2000" dirty="0"/>
              <a:t>“D” yuvarlağını işaretlemelerini söyler. Doğru işaretlemenin yapılıp </a:t>
            </a:r>
            <a:r>
              <a:rPr lang="tr-TR" sz="2000" dirty="0" smtClean="0"/>
              <a:t>yapılmadığını soru </a:t>
            </a:r>
            <a:r>
              <a:rPr lang="tr-TR" sz="2000" dirty="0"/>
              <a:t>kitapçığı ve cevap kâğıtları üzerinden kontrol eder ve salon aday yoklama listesine gerekli</a:t>
            </a:r>
          </a:p>
          <a:p>
            <a:pPr algn="l"/>
            <a:r>
              <a:rPr lang="tr-TR" sz="2000" dirty="0"/>
              <a:t>kodlamaları yapar.</a:t>
            </a:r>
            <a:endParaRPr lang="tr-TR" sz="1050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76164" y="473266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Sınav </a:t>
            </a:r>
            <a:r>
              <a:rPr lang="tr-TR" sz="2800" b="1" dirty="0">
                <a:solidFill>
                  <a:schemeClr val="accent2"/>
                </a:solidFill>
              </a:rPr>
              <a:t>Başlamadan </a:t>
            </a:r>
            <a:r>
              <a:rPr lang="tr-TR" sz="2800" b="1" dirty="0" smtClean="0">
                <a:solidFill>
                  <a:schemeClr val="accent2"/>
                </a:solidFill>
              </a:rPr>
              <a:t>Önce:</a:t>
            </a:r>
            <a:endParaRPr lang="tr-TR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</a:rPr>
              <a:t>B) Sınav Süresince;</a:t>
            </a:r>
            <a:endParaRPr lang="tr-TR" sz="3600" dirty="0">
              <a:solidFill>
                <a:srgbClr val="00B05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987574"/>
            <a:ext cx="8288639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 smtClean="0"/>
              <a:t>1. Sınav </a:t>
            </a:r>
            <a:r>
              <a:rPr lang="tr-TR" sz="1800" dirty="0"/>
              <a:t>anında kullanımı doktor raporu ile belirlenen hasta veya engellilere ait cihazlar (</a:t>
            </a:r>
            <a:r>
              <a:rPr lang="tr-TR" sz="1800" dirty="0" smtClean="0"/>
              <a:t>işitme cihazı</a:t>
            </a:r>
            <a:r>
              <a:rPr lang="tr-TR" sz="1800" dirty="0"/>
              <a:t>, insülin pompası, şeker ölçüm cihazı ve benzeri) hariç, çanta, cüzdan, cep telefonu, telsiz</a:t>
            </a:r>
            <a:r>
              <a:rPr lang="tr-TR" sz="1800" dirty="0" smtClean="0"/>
              <a:t>, radyo</a:t>
            </a:r>
            <a:r>
              <a:rPr lang="tr-TR" sz="1800" dirty="0"/>
              <a:t>, saat, bilgisayar, kamera ve benzeri iletişim araçları ile depolama kayıt ve veri </a:t>
            </a:r>
            <a:r>
              <a:rPr lang="tr-TR" sz="1800" dirty="0" smtClean="0"/>
              <a:t>aktarma cihazları</a:t>
            </a:r>
            <a:r>
              <a:rPr lang="tr-TR" sz="1800" dirty="0"/>
              <a:t>, kablosuz iletişim sağlayan cihazlar ve kulaklık, kolye, küpe, bilezik, yüzük, broş </a:t>
            </a:r>
            <a:r>
              <a:rPr lang="tr-TR" sz="1800" dirty="0" smtClean="0"/>
              <a:t>ve benzeri </a:t>
            </a:r>
            <a:r>
              <a:rPr lang="tr-TR" sz="1800" dirty="0"/>
              <a:t>eşyalar ile her türlü elektronik ya da mekanik cihazlar, </a:t>
            </a:r>
            <a:r>
              <a:rPr lang="tr-TR" sz="1800" dirty="0" err="1"/>
              <a:t>databank</a:t>
            </a:r>
            <a:r>
              <a:rPr lang="tr-TR" sz="1800" dirty="0"/>
              <a:t> sözlük, hesap makinesi</a:t>
            </a:r>
            <a:r>
              <a:rPr lang="tr-TR" sz="1800" dirty="0" smtClean="0"/>
              <a:t>, kâğıt</a:t>
            </a:r>
            <a:r>
              <a:rPr lang="tr-TR" sz="1800" dirty="0"/>
              <a:t>, kitap, defter, not vb. dokümanlar, pergel, açıölçer, cetvel vb. araçlar, delici ve </a:t>
            </a:r>
            <a:r>
              <a:rPr lang="tr-TR" sz="1800" dirty="0" smtClean="0"/>
              <a:t>kesici aletlerden </a:t>
            </a:r>
            <a:r>
              <a:rPr lang="tr-TR" sz="1800" dirty="0"/>
              <a:t>herhangi birini bulunduranlar hakkında, sınav kurallarını ihlal ettiği </a:t>
            </a:r>
            <a:r>
              <a:rPr lang="tr-TR" sz="1800" dirty="0" smtClean="0"/>
              <a:t>gerekçesiyle sınavın </a:t>
            </a:r>
            <a:r>
              <a:rPr lang="tr-TR" sz="1800" dirty="0"/>
              <a:t>geçersiz sayılacağına dair tutanak düzenler. (Hazırlanan tutanakta sınavın </a:t>
            </a:r>
            <a:r>
              <a:rPr lang="tr-TR" sz="1800" dirty="0" smtClean="0"/>
              <a:t>iptal edileceğine </a:t>
            </a:r>
            <a:r>
              <a:rPr lang="tr-TR" sz="1800" dirty="0"/>
              <a:t>dair ibare mutlaka bulunacaktır</a:t>
            </a:r>
            <a:r>
              <a:rPr lang="tr-TR" sz="1800" dirty="0" smtClean="0"/>
              <a:t>.) 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2</a:t>
            </a:r>
            <a:r>
              <a:rPr lang="tr-TR" sz="1800" dirty="0"/>
              <a:t>. </a:t>
            </a:r>
            <a:r>
              <a:rPr lang="tr-TR" sz="1800" b="1" dirty="0"/>
              <a:t>Sınava girmeyen öğrencilerin, salon yoklama listesinde isimlerinin karşısına </a:t>
            </a:r>
            <a:r>
              <a:rPr lang="tr-TR" sz="1800" b="1" dirty="0" smtClean="0"/>
              <a:t>silinmeyen kalemle </a:t>
            </a:r>
            <a:r>
              <a:rPr lang="tr-TR" sz="1800" b="1" dirty="0"/>
              <a:t>“GİRMEDİ” yazar, cevap kâğıdındaki ve salon yoklama listesindeki “</a:t>
            </a:r>
            <a:r>
              <a:rPr lang="tr-TR" sz="1800" b="1" dirty="0" smtClean="0"/>
              <a:t>SINAVA GİRMEDİ</a:t>
            </a:r>
            <a:r>
              <a:rPr lang="tr-TR" sz="1800" b="1" dirty="0"/>
              <a:t>” kutucuğunu kurşun kalemle kodlar.</a:t>
            </a:r>
            <a:endParaRPr lang="tr-TR" sz="3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</a:rPr>
              <a:t>Sınav Süresince;</a:t>
            </a:r>
            <a:endParaRPr lang="tr-TR" sz="3600" dirty="0">
              <a:solidFill>
                <a:srgbClr val="00B05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987574"/>
            <a:ext cx="8288639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3. Cevap kâğıdında öğrencinin imzasının olup olmadığını ve cevaplarını kodladığını kontrol eder</a:t>
            </a:r>
            <a:r>
              <a:rPr lang="tr-TR" sz="2000" dirty="0" smtClean="0"/>
              <a:t>. 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 smtClean="0"/>
              <a:t>4</a:t>
            </a:r>
            <a:r>
              <a:rPr lang="tr-TR" sz="2000" dirty="0"/>
              <a:t>. Sınav sırasında öğrencilerin sağlık sebebi dışında salondan çıkmasına izin vermez, </a:t>
            </a:r>
            <a:r>
              <a:rPr lang="tr-TR" sz="2000" dirty="0" smtClean="0"/>
              <a:t>zorunlu durumlarda </a:t>
            </a:r>
            <a:r>
              <a:rPr lang="tr-TR" sz="2000" dirty="0"/>
              <a:t>öğrenciye koridorda görevli yedek gözetmen eşlik eder. Bu durumda öğrenciye </a:t>
            </a:r>
            <a:r>
              <a:rPr lang="tr-TR" sz="2000" dirty="0" smtClean="0"/>
              <a:t>ek süre </a:t>
            </a:r>
            <a:r>
              <a:rPr lang="tr-TR" sz="2000" dirty="0"/>
              <a:t>tanımaz. Yanında yedek gözetmen olmadan salondan çıkan öğrencileri sınava almaz, </a:t>
            </a:r>
            <a:r>
              <a:rPr lang="tr-TR" sz="2000" dirty="0" smtClean="0"/>
              <a:t>soru kitapçığı </a:t>
            </a:r>
            <a:r>
              <a:rPr lang="tr-TR" sz="2000" dirty="0"/>
              <a:t>ve cevap kâğıdını beraberinde götürmesine izin vermez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5. Kopya çekmeye teşebbüs eden öğrenciyi uyarır, kopya çektiği belirlenen öğrenciyle </a:t>
            </a:r>
            <a:r>
              <a:rPr lang="tr-TR" sz="2000" dirty="0" smtClean="0"/>
              <a:t>ilgili tutanak </a:t>
            </a:r>
            <a:r>
              <a:rPr lang="tr-TR" sz="2000" dirty="0"/>
              <a:t>düzenler. Bu tutanağı sınav evrakı dönüş zarfına koyar. Bu durumda olan </a:t>
            </a:r>
            <a:r>
              <a:rPr lang="tr-TR" sz="2000" dirty="0" smtClean="0"/>
              <a:t>öğrencilerin sınava </a:t>
            </a:r>
            <a:r>
              <a:rPr lang="tr-TR" sz="2000" dirty="0"/>
              <a:t>devam etmelerine ve sınavın ilk 30 dakikası tamamlanmadan sınav </a:t>
            </a:r>
            <a:r>
              <a:rPr lang="tr-TR" sz="2000" dirty="0" smtClean="0"/>
              <a:t>binasından ayrılmalarına </a:t>
            </a:r>
            <a:r>
              <a:rPr lang="tr-TR" sz="2000" dirty="0"/>
              <a:t>izin verilmez.</a:t>
            </a:r>
            <a:endParaRPr lang="tr-TR" sz="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</a:rPr>
              <a:t>Sınav Süresince;</a:t>
            </a:r>
            <a:endParaRPr lang="tr-TR" sz="3600" dirty="0">
              <a:solidFill>
                <a:srgbClr val="00B05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987574"/>
            <a:ext cx="8288639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6. Öğrencileri, sınav bitimine 15 dakika kala </a:t>
            </a:r>
            <a:r>
              <a:rPr lang="tr-TR" sz="2000" b="1" dirty="0">
                <a:solidFill>
                  <a:srgbClr val="FF0000"/>
                </a:solidFill>
              </a:rPr>
              <a:t>"15 dakikanız kaldı, cevaplarınızın </a:t>
            </a:r>
            <a:r>
              <a:rPr lang="tr-TR" sz="2000" b="1" dirty="0" smtClean="0">
                <a:solidFill>
                  <a:srgbClr val="FF0000"/>
                </a:solidFill>
              </a:rPr>
              <a:t>cevap kâğıdına </a:t>
            </a:r>
            <a:r>
              <a:rPr lang="tr-TR" sz="2000" b="1" dirty="0">
                <a:solidFill>
                  <a:srgbClr val="FF0000"/>
                </a:solidFill>
              </a:rPr>
              <a:t>kodlanmış olmasına dikkat ediniz." </a:t>
            </a:r>
            <a:r>
              <a:rPr lang="tr-TR" sz="2000" dirty="0"/>
              <a:t>şeklinde ve sınav bitimine 5 dakika kala "</a:t>
            </a:r>
            <a:r>
              <a:rPr lang="tr-TR" sz="2000" dirty="0" smtClean="0"/>
              <a:t>5 dakikanız </a:t>
            </a:r>
            <a:r>
              <a:rPr lang="tr-TR" sz="2000" dirty="0"/>
              <a:t>kaldı." şeklinde uyarır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7. Öğrenciye ait cevap kâğıdındaki salon başkanı ve gözetmenin kontrol ettiğine dair </a:t>
            </a:r>
            <a:r>
              <a:rPr lang="tr-TR" sz="2000" dirty="0" smtClean="0"/>
              <a:t>bölümü silinmeyen </a:t>
            </a:r>
            <a:r>
              <a:rPr lang="tr-TR" sz="2000" dirty="0"/>
              <a:t>kalemle imzalar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8. Sınav evrakını imzalamak için kendine ait tükenmez kalemi kullanır. Görevliler arasında </a:t>
            </a:r>
            <a:r>
              <a:rPr lang="tr-TR" sz="2000" dirty="0" smtClean="0"/>
              <a:t>kalem alışverişi </a:t>
            </a:r>
            <a:r>
              <a:rPr lang="tr-TR" sz="2000" dirty="0"/>
              <a:t>yapılmamalıdır.</a:t>
            </a:r>
            <a:endParaRPr lang="tr-TR" sz="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</a:rPr>
              <a:t>C) Sınav Süresi Sonunda;</a:t>
            </a:r>
            <a:endParaRPr lang="tr-T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699542"/>
            <a:ext cx="8288639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/>
              <a:t>1. Sınav </a:t>
            </a:r>
            <a:r>
              <a:rPr lang="tr-TR" sz="2000" dirty="0"/>
              <a:t>süresinin sonunda sınavı durdurur. Cevap kâğıtlarını ve soru kitapçıklarını </a:t>
            </a:r>
            <a:r>
              <a:rPr lang="tr-TR" sz="2000" dirty="0" smtClean="0"/>
              <a:t>öğrencilerden teslim </a:t>
            </a:r>
            <a:r>
              <a:rPr lang="tr-TR" sz="2000" dirty="0"/>
              <a:t>alır, salon aday yoklama listesi ile karşılaştırarak eksik olup olmadığını kontrol eder</a:t>
            </a:r>
            <a:r>
              <a:rPr lang="tr-TR" sz="2000" dirty="0" smtClean="0"/>
              <a:t>. 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2. Sınav evrakını teslim eden öğrenciye, salon aday yoklama listesini kurşun kalem ile imzalatır</a:t>
            </a:r>
            <a:r>
              <a:rPr lang="tr-TR" sz="2000" dirty="0" smtClean="0"/>
              <a:t>. </a:t>
            </a:r>
          </a:p>
          <a:p>
            <a:pPr algn="l"/>
            <a:r>
              <a:rPr lang="tr-TR" sz="2000" dirty="0" smtClean="0"/>
              <a:t>(</a:t>
            </a:r>
            <a:r>
              <a:rPr lang="tr-TR" sz="2000" dirty="0"/>
              <a:t>Bu işlemi sınav başlamadan önce ya da sınav sırasında yapmaz</a:t>
            </a:r>
            <a:r>
              <a:rPr lang="tr-TR" sz="2000" dirty="0" smtClean="0"/>
              <a:t>.)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3. Cevap kâğıtlarını, salon aday yoklama listesini ve varsa diğer evrakını (tutanak gibi), tam </a:t>
            </a:r>
            <a:r>
              <a:rPr lang="tr-TR" sz="2000" dirty="0" smtClean="0"/>
              <a:t>ve sıralı </a:t>
            </a:r>
            <a:r>
              <a:rPr lang="tr-TR" sz="2000" dirty="0"/>
              <a:t>olarak sınav evrakı dönüş zarfına yerleştirir. (Soru kitapçıkları ve sınav giriş </a:t>
            </a:r>
            <a:r>
              <a:rPr lang="tr-TR" sz="2000" dirty="0" smtClean="0"/>
              <a:t>belgeleri dönüş </a:t>
            </a:r>
            <a:r>
              <a:rPr lang="tr-TR" sz="2000" dirty="0"/>
              <a:t>zarfına konulmayacaktır</a:t>
            </a:r>
            <a:r>
              <a:rPr lang="tr-TR" sz="2000" dirty="0" smtClean="0"/>
              <a:t>.)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4. Sınav evrakı dönüş zarfını, diğer salon görevlisi ile birlikte sınav salonundan </a:t>
            </a:r>
            <a:r>
              <a:rPr lang="tr-TR" sz="2000" dirty="0" smtClean="0"/>
              <a:t>çıkarmadan kapatır</a:t>
            </a:r>
            <a:r>
              <a:rPr lang="tr-TR" sz="2000" dirty="0"/>
              <a:t>.</a:t>
            </a:r>
            <a:endParaRPr lang="tr-TR" sz="105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</a:rPr>
              <a:t>C) Sınav Süresi Sonunda;</a:t>
            </a:r>
            <a:endParaRPr lang="tr-T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1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5. Sınav evrakı dönüş zarfını kapalı olarak ve soru kitapçıklarıyla birlikte Bina </a:t>
            </a:r>
            <a:r>
              <a:rPr lang="tr-TR" sz="2000" dirty="0" smtClean="0"/>
              <a:t>Sınav Komisyonuna </a:t>
            </a:r>
            <a:r>
              <a:rPr lang="tr-TR" sz="2000" dirty="0"/>
              <a:t>imza karşılığında teslim eder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6. Tüm öğrenciler çıktıktan sonra sınav salonunu kontrol ederek unutulan evrak ya da eşya </a:t>
            </a:r>
            <a:r>
              <a:rPr lang="tr-TR" sz="2000" dirty="0" smtClean="0"/>
              <a:t>varsa Bina </a:t>
            </a:r>
            <a:r>
              <a:rPr lang="tr-TR" sz="2000" dirty="0"/>
              <a:t>Sınav Komisyonuna teslim eder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7. Sınav salonunda unutulan, sınav evrakı dönüş zarfına konulmayan cevap kâğıtları </a:t>
            </a:r>
            <a:r>
              <a:rPr lang="tr-TR" sz="2000" dirty="0" smtClean="0"/>
              <a:t>işleme alınmayacak </a:t>
            </a:r>
            <a:r>
              <a:rPr lang="tr-TR" sz="2000" dirty="0"/>
              <a:t>olup yasal sorumluluk salon görevlilerine ait olacaktır</a:t>
            </a:r>
            <a:r>
              <a:rPr lang="tr-TR" sz="2000" dirty="0" smtClean="0"/>
              <a:t>. 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8. Bina Sınav Komisyonu tarafından </a:t>
            </a:r>
            <a:r>
              <a:rPr lang="tr-TR" sz="2000" b="1" dirty="0"/>
              <a:t>verilen EK-2 Salon Görevlileri Sınav </a:t>
            </a:r>
            <a:r>
              <a:rPr lang="tr-TR" sz="2000" b="1" dirty="0" smtClean="0"/>
              <a:t>Uygulama </a:t>
            </a:r>
            <a:r>
              <a:rPr lang="tr-TR" sz="2000" b="1" dirty="0" err="1" smtClean="0"/>
              <a:t>Formu</a:t>
            </a:r>
            <a:r>
              <a:rPr lang="tr-TR" sz="2000" dirty="0" err="1" smtClean="0"/>
              <a:t>’nu</a:t>
            </a:r>
            <a:r>
              <a:rPr lang="tr-TR" sz="2000" dirty="0" smtClean="0"/>
              <a:t> </a:t>
            </a:r>
            <a:r>
              <a:rPr lang="tr-TR" sz="2000" dirty="0"/>
              <a:t>doldurup, Bina Sınav Komisyonuna teslim eder.</a:t>
            </a:r>
            <a:endParaRPr lang="tr-TR" sz="5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</a:rPr>
              <a:t>C) Sınav Süresi Sonunda;</a:t>
            </a:r>
            <a:endParaRPr lang="tr-T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987574"/>
            <a:ext cx="8288639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000" dirty="0" smtClean="0"/>
              <a:t>Soru </a:t>
            </a:r>
            <a:r>
              <a:rPr lang="tr-TR" sz="2000" dirty="0"/>
              <a:t>kitapçıkları okullarda bırakılacak, </a:t>
            </a:r>
            <a:r>
              <a:rPr lang="tr-TR" sz="2000" b="1" dirty="0">
                <a:solidFill>
                  <a:srgbClr val="FF0000"/>
                </a:solidFill>
              </a:rPr>
              <a:t>07 Haziran 2021 Pazartesi gününden </a:t>
            </a:r>
            <a:r>
              <a:rPr lang="tr-TR" sz="2000" b="1" dirty="0" smtClean="0">
                <a:solidFill>
                  <a:srgbClr val="FF0000"/>
                </a:solidFill>
              </a:rPr>
              <a:t>itibaren isteyen </a:t>
            </a:r>
            <a:r>
              <a:rPr lang="tr-TR" sz="2000" b="1" dirty="0">
                <a:solidFill>
                  <a:srgbClr val="FF0000"/>
                </a:solidFill>
              </a:rPr>
              <a:t>öğrenciye verilecektir. </a:t>
            </a:r>
            <a:r>
              <a:rPr lang="tr-TR" sz="2000" dirty="0"/>
              <a:t>Talep edilmeyen soru kitapçıkları il/ilçe millî </a:t>
            </a:r>
            <a:r>
              <a:rPr lang="tr-TR" sz="2000" dirty="0" smtClean="0"/>
              <a:t>eğitim müdürlükleri </a:t>
            </a:r>
            <a:r>
              <a:rPr lang="tr-TR" sz="2000" dirty="0"/>
              <a:t>tarafından okul/kurumlarda kullanılmak üzere değerlendirilecektir</a:t>
            </a:r>
            <a:r>
              <a:rPr lang="tr-TR" sz="2000" dirty="0" smtClean="0"/>
              <a:t>. </a:t>
            </a:r>
          </a:p>
          <a:p>
            <a:pPr algn="l"/>
            <a:endParaRPr lang="tr-T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000" dirty="0" smtClean="0"/>
              <a:t>Yukarıda </a:t>
            </a:r>
            <a:r>
              <a:rPr lang="tr-TR" sz="2000" dirty="0"/>
              <a:t>belirtilen kurallara uymadığı herhangi bir yolla tespit edilen öğrencilerin sınavı </a:t>
            </a:r>
            <a:r>
              <a:rPr lang="tr-TR" sz="2000" dirty="0" smtClean="0"/>
              <a:t>iptal edilecek </a:t>
            </a:r>
            <a:r>
              <a:rPr lang="tr-TR" sz="2000" dirty="0"/>
              <a:t>ve devam etmelerine izin verilmeyecektir. Ancak, salon görevlileri diğer </a:t>
            </a:r>
            <a:r>
              <a:rPr lang="tr-TR" sz="2000" dirty="0" err="1" smtClean="0"/>
              <a:t>öğrencilerindikkatini</a:t>
            </a:r>
            <a:r>
              <a:rPr lang="tr-TR" sz="2000" dirty="0" smtClean="0"/>
              <a:t> </a:t>
            </a:r>
            <a:r>
              <a:rPr lang="tr-TR" sz="2000" dirty="0"/>
              <a:t>dağıtmamak, zaman kaybetmelerine yol açmamak için gerekli görürse kural </a:t>
            </a:r>
            <a:r>
              <a:rPr lang="tr-TR" sz="2000" dirty="0" err="1" smtClean="0"/>
              <a:t>dışıdavranışlarda</a:t>
            </a:r>
            <a:r>
              <a:rPr lang="tr-TR" sz="2000" dirty="0" smtClean="0"/>
              <a:t> </a:t>
            </a:r>
            <a:r>
              <a:rPr lang="tr-TR" sz="2000" dirty="0"/>
              <a:t>bulunanlara sınav sırasında uyarıda bulunmayabilecektir. Bu öğrencilerin </a:t>
            </a:r>
            <a:r>
              <a:rPr lang="tr-TR" sz="2000" dirty="0" smtClean="0"/>
              <a:t>sınav iptal </a:t>
            </a:r>
            <a:r>
              <a:rPr lang="tr-TR" sz="2000" dirty="0"/>
              <a:t>nedenleri ve kimlik bilgileri salon yoklama listesinde yer alan TUTANAKTIR </a:t>
            </a:r>
            <a:r>
              <a:rPr lang="tr-TR" sz="2000" dirty="0" smtClean="0"/>
              <a:t>bölümüne yazılacak </a:t>
            </a:r>
            <a:r>
              <a:rPr lang="tr-TR" sz="2000" dirty="0"/>
              <a:t>ve sınavı geçersiz sayılacaktır.</a:t>
            </a:r>
            <a:endParaRPr lang="tr-TR" sz="5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Ayrıca, salon görevlileri;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824279" y="771550"/>
            <a:ext cx="8288639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1. Salonda soru kitapçığı, gazete, kitap vb. dokümanı okuyamaz.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2. Yüksek sesle konuşamaz.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3. Gürültü çıkaran ayakkabılarla sınav salonuna gelemez.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4. Sınav süresince salonu terk edemez.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5. Çay, kahve vb. içemez.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6. Öğrencinin başında uzun süre bekleyemez.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7. Öğrencilerle sınav başladıktan sonra ve sınav süresince konuşamaz. Sorular </a:t>
            </a:r>
            <a:r>
              <a:rPr lang="tr-TR" sz="2000"/>
              <a:t>hakkında </a:t>
            </a:r>
            <a:r>
              <a:rPr lang="tr-TR" sz="2000" smtClean="0"/>
              <a:t>yorum yapamaz</a:t>
            </a:r>
            <a:r>
              <a:rPr lang="tr-TR" sz="2000" dirty="0"/>
              <a:t>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8. Öğrencilere ait sınav evrakını dikkat çekici bir şekilde inceleyemez.</a:t>
            </a:r>
            <a:endParaRPr lang="tr-TR" sz="600" dirty="0" smtClean="0"/>
          </a:p>
        </p:txBody>
      </p:sp>
    </p:spTree>
    <p:extLst>
      <p:ext uri="{BB962C8B-B14F-4D97-AF65-F5344CB8AC3E}">
        <p14:creationId xmlns:p14="http://schemas.microsoft.com/office/powerpoint/2010/main" val="17916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Yedek Gözetmenin Yapacağı İşlemler </a:t>
            </a:r>
            <a:endParaRPr lang="tr-TR" sz="3600" dirty="0">
              <a:solidFill>
                <a:srgbClr val="FFC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60" y="1203598"/>
            <a:ext cx="8288639" cy="3647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/>
              <a:t>1. Sınav </a:t>
            </a:r>
            <a:r>
              <a:rPr lang="tr-TR" sz="2000" dirty="0"/>
              <a:t>salonundaki görevliler ile Bina Sınav Komisyonu arasındaki irtibatı sağlar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2. Sağlık nedeni ile tuvalet ihtiyacı olan öğrencilere refakat eder. (Sağlık kurulu raporu </a:t>
            </a:r>
            <a:r>
              <a:rPr lang="tr-TR" sz="2000" dirty="0" smtClean="0"/>
              <a:t>ibraz edilecektir.)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3. Sınavda görevi olmayanların bina ve katlarda bulunmamasını sağlar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4. Bina Sınav Komisyonunun verdiği diğer görevleri yapar.</a:t>
            </a:r>
            <a:endParaRPr lang="tr-TR" sz="700" dirty="0"/>
          </a:p>
        </p:txBody>
      </p:sp>
    </p:spTree>
    <p:extLst>
      <p:ext uri="{BB962C8B-B14F-4D97-AF65-F5344CB8AC3E}">
        <p14:creationId xmlns:p14="http://schemas.microsoft.com/office/powerpoint/2010/main" val="13248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61" y="868222"/>
            <a:ext cx="7515244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u="sng" dirty="0" smtClean="0">
                <a:solidFill>
                  <a:schemeClr val="accent2">
                    <a:lumMod val="75000"/>
                  </a:schemeClr>
                </a:solidFill>
              </a:rPr>
              <a:t>Birinci oturumda </a:t>
            </a:r>
          </a:p>
          <a:p>
            <a:r>
              <a:rPr lang="tr-TR" sz="2400" dirty="0" smtClean="0"/>
              <a:t>8’inci </a:t>
            </a:r>
            <a:r>
              <a:rPr lang="tr-TR" sz="2400" dirty="0"/>
              <a:t>sınıf Türkçe, </a:t>
            </a:r>
            <a:endParaRPr lang="tr-TR" sz="2400" dirty="0" smtClean="0"/>
          </a:p>
          <a:p>
            <a:r>
              <a:rPr lang="tr-TR" sz="2400" dirty="0" smtClean="0"/>
              <a:t>T.C</a:t>
            </a:r>
            <a:r>
              <a:rPr lang="tr-TR" sz="2400" dirty="0"/>
              <a:t>. İnkılap Tarihi ve Atatürkçülük</a:t>
            </a:r>
            <a:r>
              <a:rPr lang="tr-TR" sz="2400" dirty="0" smtClean="0"/>
              <a:t>, </a:t>
            </a:r>
          </a:p>
          <a:p>
            <a:r>
              <a:rPr lang="tr-TR" sz="2400" dirty="0" smtClean="0"/>
              <a:t>Din </a:t>
            </a:r>
            <a:r>
              <a:rPr lang="tr-TR" sz="2400" dirty="0"/>
              <a:t>Kültürü ve Ahlak Bilgisi </a:t>
            </a:r>
            <a:endParaRPr lang="tr-TR" sz="2400" dirty="0" smtClean="0"/>
          </a:p>
          <a:p>
            <a:r>
              <a:rPr lang="tr-TR" sz="2400" dirty="0" smtClean="0"/>
              <a:t>Yabancı </a:t>
            </a:r>
            <a:r>
              <a:rPr lang="tr-TR" sz="2400" dirty="0"/>
              <a:t>Dil,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b="1" u="sng" dirty="0" smtClean="0">
                <a:solidFill>
                  <a:schemeClr val="accent2">
                    <a:lumMod val="75000"/>
                  </a:schemeClr>
                </a:solidFill>
              </a:rPr>
              <a:t>ikinci </a:t>
            </a:r>
            <a:r>
              <a:rPr lang="tr-TR" sz="2400" b="1" u="sng" dirty="0">
                <a:solidFill>
                  <a:schemeClr val="accent2">
                    <a:lumMod val="75000"/>
                  </a:schemeClr>
                </a:solidFill>
              </a:rPr>
              <a:t>oturumda ise </a:t>
            </a:r>
            <a:endParaRPr lang="tr-TR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400" dirty="0" smtClean="0"/>
              <a:t>Matematik </a:t>
            </a:r>
            <a:r>
              <a:rPr lang="tr-TR" sz="2400" dirty="0"/>
              <a:t>ve </a:t>
            </a:r>
            <a:endParaRPr lang="tr-TR" sz="2400" dirty="0" smtClean="0"/>
          </a:p>
          <a:p>
            <a:r>
              <a:rPr lang="tr-TR" sz="2400" dirty="0" smtClean="0"/>
              <a:t>Fen Bilimleri derslerinden </a:t>
            </a:r>
            <a:r>
              <a:rPr lang="tr-TR" sz="2400" dirty="0"/>
              <a:t>sorular yöneltilecektir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621413" y="30882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smtClean="0">
                <a:solidFill>
                  <a:schemeClr val="accent1">
                    <a:lumMod val="50000"/>
                  </a:schemeClr>
                </a:solidFill>
              </a:rPr>
              <a:t>SINAV BİLGİLERİ</a:t>
            </a:r>
            <a:endParaRPr lang="tr-T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1169" y="23298"/>
            <a:ext cx="8229600" cy="8572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7030A0"/>
                </a:solidFill>
              </a:rPr>
              <a:t>SINAV PAKETİNİN AÇILMASI VE </a:t>
            </a:r>
            <a:r>
              <a:rPr lang="tr-TR" sz="2800" b="1" dirty="0" smtClean="0">
                <a:solidFill>
                  <a:srgbClr val="7030A0"/>
                </a:solidFill>
              </a:rPr>
              <a:t/>
            </a:r>
            <a:br>
              <a:rPr lang="tr-TR" sz="2800" b="1" dirty="0" smtClean="0">
                <a:solidFill>
                  <a:srgbClr val="7030A0"/>
                </a:solidFill>
              </a:rPr>
            </a:br>
            <a:r>
              <a:rPr lang="tr-TR" sz="2800" b="1" dirty="0" smtClean="0">
                <a:solidFill>
                  <a:srgbClr val="7030A0"/>
                </a:solidFill>
              </a:rPr>
              <a:t>SINAV </a:t>
            </a:r>
            <a:r>
              <a:rPr lang="tr-TR" sz="2800" b="1" dirty="0">
                <a:solidFill>
                  <a:srgbClr val="7030A0"/>
                </a:solidFill>
              </a:rPr>
              <a:t>EVRAKI DÖNÜŞ </a:t>
            </a:r>
            <a:r>
              <a:rPr lang="tr-TR" sz="2800" b="1" dirty="0" smtClean="0">
                <a:solidFill>
                  <a:srgbClr val="7030A0"/>
                </a:solidFill>
              </a:rPr>
              <a:t>ZARFININ KAPATILMASI</a:t>
            </a:r>
            <a:endParaRPr lang="tr-TR" sz="2800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0024" y="1599742"/>
            <a:ext cx="3610745" cy="57951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tr-TR" sz="2000" b="1" i="1" dirty="0"/>
              <a:t>Sınav paketi Bina Sınav Komisyonundan teslim alınacaktır.</a:t>
            </a:r>
            <a:endParaRPr lang="tr-TR" sz="2000" i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69" y="1319442"/>
            <a:ext cx="3842701" cy="3412548"/>
          </a:xfrm>
          <a:prstGeom prst="rect">
            <a:avLst/>
          </a:prstGeo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5070024" y="2715766"/>
            <a:ext cx="389446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Bina </a:t>
            </a:r>
            <a:r>
              <a:rPr lang="tr-TR" sz="2400" dirty="0">
                <a:solidFill>
                  <a:srgbClr val="FF0000"/>
                </a:solidFill>
              </a:rPr>
              <a:t>sınav </a:t>
            </a:r>
            <a:r>
              <a:rPr lang="tr-TR" sz="2400" dirty="0" smtClean="0">
                <a:solidFill>
                  <a:srgbClr val="FF0000"/>
                </a:solidFill>
              </a:rPr>
              <a:t> komisyonundan </a:t>
            </a:r>
            <a:r>
              <a:rPr lang="tr-TR" sz="2400" dirty="0">
                <a:solidFill>
                  <a:srgbClr val="FF0000"/>
                </a:solidFill>
              </a:rPr>
              <a:t>sınav paketini </a:t>
            </a:r>
            <a:r>
              <a:rPr lang="tr-TR" sz="2400" dirty="0" smtClean="0">
                <a:solidFill>
                  <a:srgbClr val="FF0000"/>
                </a:solidFill>
              </a:rPr>
              <a:t>Fotoğraf-1’deki </a:t>
            </a:r>
            <a:r>
              <a:rPr lang="tr-TR" sz="2400" dirty="0">
                <a:solidFill>
                  <a:srgbClr val="FF0000"/>
                </a:solidFill>
              </a:rPr>
              <a:t>gibi kapalı olarak teslim alınız.</a:t>
            </a:r>
            <a:endParaRPr lang="tr-TR" sz="1600" i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37576" y="4752528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1 </a:t>
            </a:r>
            <a:endParaRPr lang="tr-TR" sz="1600" i="1" dirty="0"/>
          </a:p>
        </p:txBody>
      </p:sp>
    </p:spTree>
    <p:extLst>
      <p:ext uri="{BB962C8B-B14F-4D97-AF65-F5344CB8AC3E}">
        <p14:creationId xmlns:p14="http://schemas.microsoft.com/office/powerpoint/2010/main" val="1506444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7030A0"/>
                </a:solidFill>
              </a:rPr>
              <a:t>SINAV PAKETİNİN AÇILMASI VE </a:t>
            </a:r>
            <a:r>
              <a:rPr lang="tr-TR" sz="2800" b="1" dirty="0" smtClean="0">
                <a:solidFill>
                  <a:srgbClr val="7030A0"/>
                </a:solidFill>
              </a:rPr>
              <a:t/>
            </a:r>
            <a:br>
              <a:rPr lang="tr-TR" sz="2800" b="1" dirty="0" smtClean="0">
                <a:solidFill>
                  <a:srgbClr val="7030A0"/>
                </a:solidFill>
              </a:rPr>
            </a:br>
            <a:r>
              <a:rPr lang="tr-TR" sz="2800" b="1" dirty="0" smtClean="0">
                <a:solidFill>
                  <a:srgbClr val="7030A0"/>
                </a:solidFill>
              </a:rPr>
              <a:t>SINAV </a:t>
            </a:r>
            <a:r>
              <a:rPr lang="tr-TR" sz="2800" b="1" dirty="0">
                <a:solidFill>
                  <a:srgbClr val="7030A0"/>
                </a:solidFill>
              </a:rPr>
              <a:t>EVRAKI DÖNÜŞ </a:t>
            </a:r>
            <a:r>
              <a:rPr lang="tr-TR" sz="2800" b="1" dirty="0" smtClean="0">
                <a:solidFill>
                  <a:srgbClr val="7030A0"/>
                </a:solidFill>
              </a:rPr>
              <a:t>ZARFININ KAPATILMASI</a:t>
            </a:r>
            <a:endParaRPr lang="tr-TR" sz="2800" dirty="0">
              <a:solidFill>
                <a:srgbClr val="7030A0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181511" y="4227934"/>
            <a:ext cx="8064896" cy="915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rgbClr val="FF0000"/>
                </a:solidFill>
              </a:rPr>
              <a:t>Sınav paketleri üzerindeki poşetler tek kullanımlıktır. 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Sınav </a:t>
            </a:r>
            <a:r>
              <a:rPr lang="tr-TR" dirty="0">
                <a:solidFill>
                  <a:srgbClr val="FF0000"/>
                </a:solidFill>
              </a:rPr>
              <a:t>paketi poşetlerini </a:t>
            </a:r>
            <a:r>
              <a:rPr lang="tr-TR" dirty="0" smtClean="0">
                <a:solidFill>
                  <a:srgbClr val="FF0000"/>
                </a:solidFill>
              </a:rPr>
              <a:t>Fotoğraf 2 ve Fotoğraf-3’teki </a:t>
            </a:r>
            <a:r>
              <a:rPr lang="tr-TR" dirty="0">
                <a:solidFill>
                  <a:srgbClr val="FF0000"/>
                </a:solidFill>
              </a:rPr>
              <a:t>gibi herhangi bir bölgesinden içerisindeki </a:t>
            </a:r>
            <a:r>
              <a:rPr lang="tr-TR" b="1" dirty="0">
                <a:solidFill>
                  <a:srgbClr val="FF0000"/>
                </a:solidFill>
              </a:rPr>
              <a:t>sınav evrakına zarar vermeden </a:t>
            </a:r>
            <a:r>
              <a:rPr lang="tr-TR" dirty="0">
                <a:solidFill>
                  <a:srgbClr val="FF0000"/>
                </a:solidFill>
              </a:rPr>
              <a:t>yırtarak açınız.</a:t>
            </a:r>
            <a:endParaRPr lang="tr-TR" sz="1600" i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90024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2 </a:t>
            </a:r>
            <a:endParaRPr lang="tr-TR" sz="1600" i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09" y="1001769"/>
            <a:ext cx="3196225" cy="270157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009931"/>
            <a:ext cx="3201600" cy="2693409"/>
          </a:xfrm>
          <a:prstGeom prst="rect">
            <a:avLst/>
          </a:prstGeom>
        </p:spPr>
      </p:pic>
      <p:sp>
        <p:nvSpPr>
          <p:cNvPr id="10" name="İçerik Yer Tutucusu 2"/>
          <p:cNvSpPr txBox="1">
            <a:spLocks/>
          </p:cNvSpPr>
          <p:nvPr/>
        </p:nvSpPr>
        <p:spPr>
          <a:xfrm>
            <a:off x="5213959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3 </a:t>
            </a:r>
            <a:endParaRPr lang="tr-TR" sz="1600" i="1" dirty="0"/>
          </a:p>
        </p:txBody>
      </p:sp>
    </p:spTree>
    <p:extLst>
      <p:ext uri="{BB962C8B-B14F-4D97-AF65-F5344CB8AC3E}">
        <p14:creationId xmlns:p14="http://schemas.microsoft.com/office/powerpoint/2010/main" val="1148643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7030A0"/>
                </a:solidFill>
              </a:rPr>
              <a:t>SINAV PAKETİNİN AÇILMASI VE </a:t>
            </a:r>
            <a:r>
              <a:rPr lang="tr-TR" sz="2800" b="1" dirty="0" smtClean="0">
                <a:solidFill>
                  <a:srgbClr val="7030A0"/>
                </a:solidFill>
              </a:rPr>
              <a:t/>
            </a:r>
            <a:br>
              <a:rPr lang="tr-TR" sz="2800" b="1" dirty="0" smtClean="0">
                <a:solidFill>
                  <a:srgbClr val="7030A0"/>
                </a:solidFill>
              </a:rPr>
            </a:br>
            <a:r>
              <a:rPr lang="tr-TR" sz="2800" b="1" dirty="0" smtClean="0">
                <a:solidFill>
                  <a:srgbClr val="7030A0"/>
                </a:solidFill>
              </a:rPr>
              <a:t>SINAV </a:t>
            </a:r>
            <a:r>
              <a:rPr lang="tr-TR" sz="2800" b="1" dirty="0">
                <a:solidFill>
                  <a:srgbClr val="7030A0"/>
                </a:solidFill>
              </a:rPr>
              <a:t>EVRAKI DÖNÜŞ </a:t>
            </a:r>
            <a:r>
              <a:rPr lang="tr-TR" sz="2800" b="1" dirty="0" smtClean="0">
                <a:solidFill>
                  <a:srgbClr val="7030A0"/>
                </a:solidFill>
              </a:rPr>
              <a:t>ZARFININ KAPATILMASI</a:t>
            </a:r>
            <a:endParaRPr lang="tr-TR" sz="2800" dirty="0">
              <a:solidFill>
                <a:srgbClr val="7030A0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7341" y="4114850"/>
            <a:ext cx="8064896" cy="915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rgbClr val="FF0000"/>
                </a:solidFill>
              </a:rPr>
              <a:t>Açılan sınav paketlerinde </a:t>
            </a:r>
            <a:r>
              <a:rPr lang="tr-TR" dirty="0" smtClean="0">
                <a:solidFill>
                  <a:srgbClr val="FF0000"/>
                </a:solidFill>
              </a:rPr>
              <a:t>Fotoğraf-4 </a:t>
            </a:r>
            <a:r>
              <a:rPr lang="tr-TR" dirty="0">
                <a:solidFill>
                  <a:srgbClr val="FF0000"/>
                </a:solidFill>
              </a:rPr>
              <a:t>ve </a:t>
            </a:r>
            <a:r>
              <a:rPr lang="tr-TR" dirty="0" smtClean="0">
                <a:solidFill>
                  <a:srgbClr val="FF0000"/>
                </a:solidFill>
              </a:rPr>
              <a:t>Fotoğraf-5’teki </a:t>
            </a:r>
            <a:r>
              <a:rPr lang="tr-TR" dirty="0">
                <a:solidFill>
                  <a:srgbClr val="FF0000"/>
                </a:solidFill>
              </a:rPr>
              <a:t>gibi sırasıyla, sınav evrakı dönüş zarfı, </a:t>
            </a:r>
            <a:r>
              <a:rPr lang="tr-TR" dirty="0" smtClean="0">
                <a:solidFill>
                  <a:srgbClr val="FF0000"/>
                </a:solidFill>
              </a:rPr>
              <a:t>salon aday </a:t>
            </a:r>
            <a:r>
              <a:rPr lang="tr-TR" dirty="0">
                <a:solidFill>
                  <a:srgbClr val="FF0000"/>
                </a:solidFill>
              </a:rPr>
              <a:t>yoklama listesi, sıralı aday cevap kâğıtları ve soru kitapçıkları yer almaktadır.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  <a:endParaRPr lang="tr-TR" sz="1600" i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90024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4 </a:t>
            </a:r>
            <a:endParaRPr lang="tr-TR" sz="1600" i="1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213959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5 </a:t>
            </a:r>
            <a:endParaRPr lang="tr-TR" sz="1600" i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08" y="888293"/>
            <a:ext cx="3196225" cy="285017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43" y="919752"/>
            <a:ext cx="3196225" cy="28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06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7030A0"/>
                </a:solidFill>
              </a:rPr>
              <a:t>SINAV PAKETİNİN AÇILMASI VE </a:t>
            </a:r>
            <a:r>
              <a:rPr lang="tr-TR" sz="2800" b="1" dirty="0" smtClean="0">
                <a:solidFill>
                  <a:srgbClr val="7030A0"/>
                </a:solidFill>
              </a:rPr>
              <a:t/>
            </a:r>
            <a:br>
              <a:rPr lang="tr-TR" sz="2800" b="1" dirty="0" smtClean="0">
                <a:solidFill>
                  <a:srgbClr val="7030A0"/>
                </a:solidFill>
              </a:rPr>
            </a:br>
            <a:r>
              <a:rPr lang="tr-TR" sz="2800" b="1" dirty="0" smtClean="0">
                <a:solidFill>
                  <a:srgbClr val="7030A0"/>
                </a:solidFill>
              </a:rPr>
              <a:t>SINAV </a:t>
            </a:r>
            <a:r>
              <a:rPr lang="tr-TR" sz="2800" b="1" dirty="0">
                <a:solidFill>
                  <a:srgbClr val="7030A0"/>
                </a:solidFill>
              </a:rPr>
              <a:t>EVRAKI DÖNÜŞ </a:t>
            </a:r>
            <a:r>
              <a:rPr lang="tr-TR" sz="2800" b="1" dirty="0" smtClean="0">
                <a:solidFill>
                  <a:srgbClr val="7030A0"/>
                </a:solidFill>
              </a:rPr>
              <a:t>ZARFININ KAPATILMASI</a:t>
            </a:r>
            <a:endParaRPr lang="tr-TR" sz="2800" dirty="0">
              <a:solidFill>
                <a:srgbClr val="7030A0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7341" y="4114850"/>
            <a:ext cx="8064896" cy="915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dirty="0">
                <a:solidFill>
                  <a:srgbClr val="FF0000"/>
                </a:solidFill>
              </a:rPr>
              <a:t>Sınav tamamlandıktan sonra, salon aday yoklama listesi üstte olacak şekilde aday </a:t>
            </a:r>
            <a:r>
              <a:rPr lang="tr-TR" sz="2000" dirty="0" smtClean="0">
                <a:solidFill>
                  <a:srgbClr val="FF0000"/>
                </a:solidFill>
              </a:rPr>
              <a:t>cevap kâğıtlarını </a:t>
            </a:r>
            <a:r>
              <a:rPr lang="tr-TR" sz="2000" dirty="0">
                <a:solidFill>
                  <a:srgbClr val="FF0000"/>
                </a:solidFill>
              </a:rPr>
              <a:t>tam ve sıralı olarak </a:t>
            </a:r>
            <a:r>
              <a:rPr lang="tr-TR" sz="2000" dirty="0" smtClean="0">
                <a:solidFill>
                  <a:srgbClr val="FF0000"/>
                </a:solidFill>
              </a:rPr>
              <a:t>Fotoğrag-6 </a:t>
            </a:r>
            <a:r>
              <a:rPr lang="tr-TR" sz="2000" dirty="0">
                <a:solidFill>
                  <a:srgbClr val="FF0000"/>
                </a:solidFill>
              </a:rPr>
              <a:t>ve </a:t>
            </a:r>
            <a:r>
              <a:rPr lang="tr-TR" sz="2000" dirty="0" smtClean="0">
                <a:solidFill>
                  <a:srgbClr val="FF0000"/>
                </a:solidFill>
              </a:rPr>
              <a:t>Fotoğraf-7’deki </a:t>
            </a:r>
            <a:r>
              <a:rPr lang="tr-TR" sz="2000" dirty="0">
                <a:solidFill>
                  <a:srgbClr val="FF0000"/>
                </a:solidFill>
              </a:rPr>
              <a:t>gibi sınav evrakı dönüş zarfına koyunuz.</a:t>
            </a:r>
            <a:endParaRPr lang="tr-TR" sz="2000" i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90024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6 </a:t>
            </a:r>
            <a:endParaRPr lang="tr-TR" sz="1600" i="1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213959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7 </a:t>
            </a:r>
            <a:endParaRPr lang="tr-TR" sz="1600" i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26" y="880148"/>
            <a:ext cx="3183390" cy="282704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061" y="929972"/>
            <a:ext cx="3183390" cy="28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08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7030A0"/>
                </a:solidFill>
              </a:rPr>
              <a:t>SINAV PAKETİNİN AÇILMASI VE </a:t>
            </a:r>
            <a:r>
              <a:rPr lang="tr-TR" sz="2800" b="1" dirty="0" smtClean="0">
                <a:solidFill>
                  <a:srgbClr val="7030A0"/>
                </a:solidFill>
              </a:rPr>
              <a:t/>
            </a:r>
            <a:br>
              <a:rPr lang="tr-TR" sz="2800" b="1" dirty="0" smtClean="0">
                <a:solidFill>
                  <a:srgbClr val="7030A0"/>
                </a:solidFill>
              </a:rPr>
            </a:br>
            <a:r>
              <a:rPr lang="tr-TR" sz="2800" b="1" dirty="0" smtClean="0">
                <a:solidFill>
                  <a:srgbClr val="7030A0"/>
                </a:solidFill>
              </a:rPr>
              <a:t>SINAV </a:t>
            </a:r>
            <a:r>
              <a:rPr lang="tr-TR" sz="2800" b="1" dirty="0">
                <a:solidFill>
                  <a:srgbClr val="7030A0"/>
                </a:solidFill>
              </a:rPr>
              <a:t>EVRAKI DÖNÜŞ </a:t>
            </a:r>
            <a:r>
              <a:rPr lang="tr-TR" sz="2800" b="1" dirty="0" smtClean="0">
                <a:solidFill>
                  <a:srgbClr val="7030A0"/>
                </a:solidFill>
              </a:rPr>
              <a:t>ZARFININ KAPATILMASI</a:t>
            </a:r>
            <a:endParaRPr lang="tr-TR" sz="2800" dirty="0">
              <a:solidFill>
                <a:srgbClr val="7030A0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7341" y="4114850"/>
            <a:ext cx="8064896" cy="915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dirty="0">
                <a:solidFill>
                  <a:srgbClr val="FF0000"/>
                </a:solidFill>
              </a:rPr>
              <a:t>Sınav evrakı dönüş zarfını </a:t>
            </a:r>
            <a:r>
              <a:rPr lang="tr-TR" sz="2000" dirty="0" smtClean="0">
                <a:solidFill>
                  <a:srgbClr val="FF0000"/>
                </a:solidFill>
              </a:rPr>
              <a:t>Fotoğraf-8 </a:t>
            </a:r>
            <a:r>
              <a:rPr lang="tr-TR" sz="2000" dirty="0">
                <a:solidFill>
                  <a:srgbClr val="FF0000"/>
                </a:solidFill>
              </a:rPr>
              <a:t>ve </a:t>
            </a:r>
            <a:r>
              <a:rPr lang="tr-TR" sz="2000" dirty="0" smtClean="0">
                <a:solidFill>
                  <a:srgbClr val="FF0000"/>
                </a:solidFill>
              </a:rPr>
              <a:t>Fotoğraf-9’daki </a:t>
            </a:r>
            <a:r>
              <a:rPr lang="tr-TR" sz="2000" dirty="0">
                <a:solidFill>
                  <a:srgbClr val="FF0000"/>
                </a:solidFill>
              </a:rPr>
              <a:t>gibi, zarf kapağının üzerinde bulunan </a:t>
            </a:r>
            <a:r>
              <a:rPr lang="tr-TR" sz="2000" dirty="0" smtClean="0">
                <a:solidFill>
                  <a:srgbClr val="FF0000"/>
                </a:solidFill>
              </a:rPr>
              <a:t>beyaz koruyucu </a:t>
            </a:r>
            <a:r>
              <a:rPr lang="tr-TR" sz="2000" dirty="0">
                <a:solidFill>
                  <a:srgbClr val="FF0000"/>
                </a:solidFill>
              </a:rPr>
              <a:t>bandı kapağın sağ tarafından kaldırarak kapatınız.</a:t>
            </a:r>
            <a:endParaRPr lang="tr-TR" sz="1050" i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90024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8 </a:t>
            </a:r>
            <a:endParaRPr lang="tr-TR" sz="1600" i="1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213959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9 </a:t>
            </a:r>
            <a:endParaRPr lang="tr-TR" sz="1600" i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76898"/>
            <a:ext cx="3201454" cy="284308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063" y="871373"/>
            <a:ext cx="3161738" cy="28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065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60" y="987574"/>
            <a:ext cx="8288639" cy="4032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rgbClr val="002060"/>
                </a:solidFill>
              </a:rPr>
              <a:t>Çalışmalarımıza verdiğiniz destek için teşekkür eder, başarılar dileriz</a:t>
            </a:r>
            <a:r>
              <a:rPr lang="tr-TR" sz="2800" b="1" i="1" dirty="0" smtClean="0">
                <a:solidFill>
                  <a:srgbClr val="002060"/>
                </a:solidFill>
              </a:rPr>
              <a:t>.</a:t>
            </a:r>
          </a:p>
          <a:p>
            <a:endParaRPr lang="tr-TR" sz="2800" b="1" i="1" dirty="0" smtClean="0">
              <a:solidFill>
                <a:srgbClr val="FF0000"/>
              </a:solidFill>
            </a:endParaRPr>
          </a:p>
          <a:p>
            <a:endParaRPr lang="tr-TR" sz="2800" b="1" i="1" dirty="0">
              <a:solidFill>
                <a:srgbClr val="FF0000"/>
              </a:solidFill>
            </a:endParaRPr>
          </a:p>
          <a:p>
            <a:r>
              <a:rPr lang="tr-TR" sz="2000" b="1" dirty="0">
                <a:solidFill>
                  <a:srgbClr val="FF0000"/>
                </a:solidFill>
              </a:rPr>
              <a:t>ÖLÇME, DEĞERLENDİRME VE SINAV HİZMETLERİ GENEL </a:t>
            </a:r>
            <a:r>
              <a:rPr lang="tr-TR" sz="2000" b="1" dirty="0" smtClean="0">
                <a:solidFill>
                  <a:srgbClr val="FF0000"/>
                </a:solidFill>
              </a:rPr>
              <a:t>MÜDÜRLÜĞÜ</a:t>
            </a:r>
          </a:p>
          <a:p>
            <a:endParaRPr lang="tr-TR" sz="2000" b="1" dirty="0">
              <a:solidFill>
                <a:srgbClr val="FF0000"/>
              </a:solidFill>
            </a:endParaRPr>
          </a:p>
          <a:p>
            <a:r>
              <a:rPr lang="pt-BR" sz="2000" b="1" dirty="0">
                <a:solidFill>
                  <a:srgbClr val="FF0000"/>
                </a:solidFill>
              </a:rPr>
              <a:t>İletişim Numaraları: 0 (312) 413 46 16 / 413 32 47/413 32 </a:t>
            </a:r>
            <a:r>
              <a:rPr lang="pt-BR" sz="2000" b="1" dirty="0" smtClean="0">
                <a:solidFill>
                  <a:srgbClr val="FF0000"/>
                </a:solidFill>
              </a:rPr>
              <a:t>48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endParaRPr lang="pt-BR" sz="2000" b="1" dirty="0">
              <a:solidFill>
                <a:srgbClr val="FF0000"/>
              </a:solidFill>
            </a:endParaRPr>
          </a:p>
          <a:p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Sınav Koordinasyon Merkezi İletişim Hatları</a:t>
            </a: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tr-T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0 (312) 413 3280-413 3299-413 3077-413 4669-413 4723</a:t>
            </a:r>
            <a:endParaRPr lang="tr-TR" sz="1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5580112" y="1340768"/>
            <a:ext cx="3464103" cy="25271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800" b="1" i="1" dirty="0" smtClean="0">
              <a:solidFill>
                <a:srgbClr val="002060"/>
              </a:solidFill>
            </a:endParaRPr>
          </a:p>
          <a:p>
            <a:endParaRPr lang="tr-TR" sz="2800" b="1" i="1" dirty="0" smtClean="0">
              <a:solidFill>
                <a:srgbClr val="002060"/>
              </a:solidFill>
            </a:endParaRPr>
          </a:p>
          <a:p>
            <a:r>
              <a:rPr lang="tr-TR" sz="2800" b="1" i="1" dirty="0" smtClean="0">
                <a:solidFill>
                  <a:srgbClr val="002060"/>
                </a:solidFill>
              </a:rPr>
              <a:t>Sınav Öncesi / Sonrası Tutanağı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3739"/>
            <a:ext cx="4934665" cy="52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5580112" y="1340768"/>
            <a:ext cx="3464103" cy="25271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rgbClr val="002060"/>
                </a:solidFill>
              </a:rPr>
              <a:t> </a:t>
            </a:r>
          </a:p>
          <a:p>
            <a:endParaRPr lang="tr-TR" sz="2800" b="1" i="1" dirty="0" smtClean="0">
              <a:solidFill>
                <a:srgbClr val="002060"/>
              </a:solidFill>
            </a:endParaRPr>
          </a:p>
          <a:p>
            <a:r>
              <a:rPr lang="tr-TR" sz="2800" b="1" i="1" dirty="0" smtClean="0">
                <a:solidFill>
                  <a:srgbClr val="002060"/>
                </a:solidFill>
              </a:rPr>
              <a:t>Sınav Salonu Tutanağı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89" y="-1"/>
            <a:ext cx="4948753" cy="520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" y="-156"/>
            <a:ext cx="9124786" cy="5176083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3478"/>
            <a:ext cx="1560884" cy="156088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64650" y="2110085"/>
            <a:ext cx="50147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TEŞEKKÜRLER</a:t>
            </a:r>
            <a:endParaRPr lang="tr-T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9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SINAVA GİRİŞ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991701"/>
            <a:ext cx="8288639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 smtClean="0"/>
              <a:t>	Kimlik </a:t>
            </a:r>
            <a:r>
              <a:rPr lang="tr-TR" sz="2400" dirty="0"/>
              <a:t>kontrolleri ve salonlara yerleştirmenin zamanında yapılabilmesi </a:t>
            </a:r>
            <a:r>
              <a:rPr lang="tr-TR" sz="2400" dirty="0" smtClean="0"/>
              <a:t>için öğrenciler</a:t>
            </a:r>
            <a:r>
              <a:rPr lang="tr-TR" sz="2400" dirty="0"/>
              <a:t>, birinci oturum için en geç saat 09.00 ve ikinci oturum için en geç 11.10’da </a:t>
            </a:r>
            <a:r>
              <a:rPr lang="tr-TR" sz="2400" dirty="0" smtClean="0"/>
              <a:t>sınava gireceği </a:t>
            </a:r>
            <a:r>
              <a:rPr lang="tr-TR" sz="2400" dirty="0"/>
              <a:t>binada salonlara alınmak üzere hazır bulunacaktır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b="1" dirty="0" smtClean="0"/>
              <a:t>	Öğrenciler</a:t>
            </a:r>
            <a:r>
              <a:rPr lang="tr-TR" sz="2400" b="1" dirty="0"/>
              <a:t>, geçerli kimlik belgesi </a:t>
            </a:r>
            <a:r>
              <a:rPr lang="tr-TR" sz="2400" dirty="0"/>
              <a:t>(T.C. kimlik numaralı nüfus cüzdanı veya T.C. kimlik </a:t>
            </a:r>
            <a:r>
              <a:rPr lang="tr-TR" sz="2400" dirty="0" smtClean="0"/>
              <a:t>kartı  veya </a:t>
            </a:r>
            <a:r>
              <a:rPr lang="tr-TR" sz="2400" dirty="0"/>
              <a:t>geçerlilik süresi devam eden pasaport, yabancı uyruklu öğrenciler için İçişleri Bakanlığı </a:t>
            </a:r>
            <a:r>
              <a:rPr lang="tr-TR" sz="2400" dirty="0" smtClean="0"/>
              <a:t>Göç İdaresi </a:t>
            </a:r>
            <a:r>
              <a:rPr lang="tr-TR" sz="2400" dirty="0"/>
              <a:t>Genel Müdürlüğü tarafından verilen resimli, mühürlü kimlik belgesi) </a:t>
            </a:r>
            <a:r>
              <a:rPr lang="tr-TR" sz="2400" b="1" dirty="0"/>
              <a:t>kontrol </a:t>
            </a:r>
            <a:r>
              <a:rPr lang="tr-TR" sz="2400" b="1" dirty="0" smtClean="0"/>
              <a:t>edilerek sınava </a:t>
            </a:r>
            <a:r>
              <a:rPr lang="tr-TR" sz="2400" b="1" dirty="0"/>
              <a:t>alınacaktır</a:t>
            </a:r>
            <a:r>
              <a:rPr lang="tr-TR" sz="2400" b="1" dirty="0" smtClean="0"/>
              <a:t>.</a:t>
            </a:r>
          </a:p>
          <a:p>
            <a:pPr algn="just"/>
            <a:endParaRPr lang="tr-TR" sz="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2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SINAVA GİRİŞ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991701"/>
            <a:ext cx="8288639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 smtClean="0"/>
              <a:t>	Geçerli </a:t>
            </a:r>
            <a:r>
              <a:rPr lang="tr-TR" sz="2400" dirty="0"/>
              <a:t>kimlik belgesi yanında olmayan öğrenciler sınava alınmayacaktır. </a:t>
            </a:r>
            <a:r>
              <a:rPr lang="tr-TR" sz="2400" b="1" dirty="0">
                <a:solidFill>
                  <a:srgbClr val="FF0000"/>
                </a:solidFill>
              </a:rPr>
              <a:t>Nüfus cüzdanı </a:t>
            </a:r>
            <a:r>
              <a:rPr lang="tr-TR" sz="2400" b="1" dirty="0" smtClean="0">
                <a:solidFill>
                  <a:srgbClr val="FF0000"/>
                </a:solidFill>
              </a:rPr>
              <a:t>ya da </a:t>
            </a:r>
            <a:r>
              <a:rPr lang="tr-TR" sz="2400" b="1" dirty="0">
                <a:solidFill>
                  <a:srgbClr val="FF0000"/>
                </a:solidFill>
              </a:rPr>
              <a:t>T.C. kimlik kartında fotoğraf bulunması şartı aranmayacaktır</a:t>
            </a:r>
            <a:r>
              <a:rPr lang="tr-TR" sz="2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Öğrenciler</a:t>
            </a:r>
            <a:r>
              <a:rPr lang="tr-TR" sz="2400" dirty="0"/>
              <a:t>, nüfus müdürlükleri tarafından verilen fotoğraflı, </a:t>
            </a:r>
            <a:r>
              <a:rPr lang="tr-TR" sz="2400" dirty="0" smtClean="0"/>
              <a:t>imzalı-mühürlü/</a:t>
            </a:r>
            <a:r>
              <a:rPr lang="tr-TR" sz="2400" dirty="0" err="1" smtClean="0"/>
              <a:t>barkodlu</a:t>
            </a:r>
            <a:r>
              <a:rPr lang="tr-TR" sz="2400" dirty="0" smtClean="0"/>
              <a:t> </a:t>
            </a:r>
            <a:r>
              <a:rPr lang="tr-TR" sz="2400" dirty="0" err="1" smtClean="0"/>
              <a:t>karekodlu</a:t>
            </a:r>
            <a:r>
              <a:rPr lang="tr-TR" sz="2400" dirty="0" smtClean="0"/>
              <a:t> geçici </a:t>
            </a:r>
            <a:r>
              <a:rPr lang="tr-TR" sz="2400" dirty="0"/>
              <a:t>kimlik </a:t>
            </a:r>
            <a:r>
              <a:rPr lang="tr-TR" sz="2400" dirty="0" smtClean="0"/>
              <a:t>belgesi / T.C</a:t>
            </a:r>
            <a:r>
              <a:rPr lang="tr-TR" sz="2400" dirty="0"/>
              <a:t>. kimlik kartı talep belgesi ile sınava alınabileceklerdir.</a:t>
            </a:r>
            <a:endParaRPr lang="tr-TR" sz="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1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SINAVA GİRİŞ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1275606"/>
            <a:ext cx="8288639" cy="386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000" dirty="0" smtClean="0"/>
              <a:t>	Öğrenciler</a:t>
            </a:r>
            <a:r>
              <a:rPr lang="tr-TR" sz="2000" dirty="0"/>
              <a:t>, sınav salonlarına alınırken üzerlerinde kullanımı doktor raporu ile belirlenen </a:t>
            </a:r>
            <a:r>
              <a:rPr lang="tr-TR" sz="2000" dirty="0" smtClean="0"/>
              <a:t>hasta veya </a:t>
            </a:r>
            <a:r>
              <a:rPr lang="tr-TR" sz="2000" dirty="0"/>
              <a:t>engellilere ait cihazlar (işitme cihazı, insülin pompası, şeker ölçüm cihazı ve benzeri) hariç</a:t>
            </a:r>
            <a:r>
              <a:rPr lang="tr-TR" sz="2000" dirty="0" smtClean="0"/>
              <a:t>, çanta</a:t>
            </a:r>
            <a:r>
              <a:rPr lang="tr-TR" sz="2000" dirty="0"/>
              <a:t>, cüzdan, cep telefonu, telsiz, radyo, saat, bilgisayar, kamera ve benzeri iletişim araçları </a:t>
            </a:r>
            <a:r>
              <a:rPr lang="tr-TR" sz="2000" dirty="0" err="1" smtClean="0"/>
              <a:t>iledepolama</a:t>
            </a:r>
            <a:r>
              <a:rPr lang="tr-TR" sz="2000" dirty="0" smtClean="0"/>
              <a:t> </a:t>
            </a:r>
            <a:r>
              <a:rPr lang="tr-TR" sz="2000" dirty="0"/>
              <a:t>kayıt ve veri aktarma cihazları, kablosuz iletişim sağlayan cihazlar ve kulaklık, kolye</a:t>
            </a:r>
            <a:r>
              <a:rPr lang="tr-TR" sz="2000" dirty="0" smtClean="0"/>
              <a:t>,  küpe</a:t>
            </a:r>
            <a:r>
              <a:rPr lang="tr-TR" sz="2000" dirty="0"/>
              <a:t>, bilezik, yüzük, broş ve benzeri eşyalar ile her türlü elektronik ve/veya mekanik cihazlar</a:t>
            </a:r>
            <a:r>
              <a:rPr lang="tr-TR" sz="2000" dirty="0" smtClean="0"/>
              <a:t>, </a:t>
            </a:r>
            <a:r>
              <a:rPr lang="tr-TR" sz="2000" dirty="0" err="1" smtClean="0"/>
              <a:t>databank</a:t>
            </a:r>
            <a:r>
              <a:rPr lang="tr-TR" sz="2000" dirty="0" smtClean="0"/>
              <a:t> </a:t>
            </a:r>
            <a:r>
              <a:rPr lang="tr-TR" sz="2000" dirty="0"/>
              <a:t>sözlük, hesap makinesi, kâğıt, kitap, defter, not vb. doküman, pergel, açıölçer, cetvel vb</a:t>
            </a:r>
            <a:r>
              <a:rPr lang="tr-TR" sz="2000" dirty="0" smtClean="0"/>
              <a:t>. araçlar</a:t>
            </a:r>
            <a:r>
              <a:rPr lang="tr-TR" sz="2000" dirty="0"/>
              <a:t>, delici ve kesici aletlerle sınav binasına alınmayacaktır.</a:t>
            </a:r>
            <a:endParaRPr lang="tr-TR" sz="5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91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SINAVA GİRİŞ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1275606"/>
            <a:ext cx="8288639" cy="386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 smtClean="0"/>
              <a:t>	Öğrencilerin </a:t>
            </a:r>
            <a:r>
              <a:rPr lang="tr-TR" sz="2400" dirty="0"/>
              <a:t>bu araçlarla sınava alınmayacağı, sınav anında yanında bulunduğu tespit </a:t>
            </a:r>
            <a:r>
              <a:rPr lang="tr-TR" sz="2400" dirty="0" smtClean="0"/>
              <a:t>edilirse sınav </a:t>
            </a:r>
            <a:r>
              <a:rPr lang="tr-TR" sz="2400" dirty="0"/>
              <a:t>kurallarını ihlal ettiği gerekçesiyle sınavının tutanakla geçersiz sayılacağı </a:t>
            </a:r>
            <a:r>
              <a:rPr lang="tr-TR" sz="2400" dirty="0" smtClean="0"/>
              <a:t>hususunun mutlaka </a:t>
            </a:r>
            <a:r>
              <a:rPr lang="tr-TR" sz="2400" dirty="0"/>
              <a:t>duyurulması gerekmektedir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	</a:t>
            </a:r>
            <a:r>
              <a:rPr lang="tr-TR" sz="2400" b="1" dirty="0" smtClean="0">
                <a:solidFill>
                  <a:srgbClr val="FF0000"/>
                </a:solidFill>
              </a:rPr>
              <a:t>Öğrenciler </a:t>
            </a:r>
            <a:r>
              <a:rPr lang="tr-TR" sz="2400" b="1" dirty="0">
                <a:solidFill>
                  <a:srgbClr val="FF0000"/>
                </a:solidFill>
              </a:rPr>
              <a:t>sınav salonlarına bandajı çıkarılmış şeffaf pet şişe içerisinde su getirebileceklerdir.</a:t>
            </a:r>
            <a:endParaRPr lang="tr-TR" sz="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40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83"/>
            <a:ext cx="9124786" cy="5176083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1674"/>
            <a:ext cx="1272852" cy="1272852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-30801" y="1493235"/>
            <a:ext cx="901975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00B050"/>
                </a:solidFill>
              </a:rPr>
              <a:t>1. SINAVA İLİŞKİN ÖZEL DURUMLAR</a:t>
            </a:r>
            <a:endParaRPr lang="tr-TR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3537</Words>
  <Application>Microsoft Office PowerPoint</Application>
  <PresentationFormat>Ekran Gösterisi (16:9)</PresentationFormat>
  <Paragraphs>283</Paragraphs>
  <Slides>48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SINAVA GİRİŞ</vt:lpstr>
      <vt:lpstr>SINAVA GİRİŞ</vt:lpstr>
      <vt:lpstr>SINAVA GİRİŞ</vt:lpstr>
      <vt:lpstr>SINAVA GİRİŞ</vt:lpstr>
      <vt:lpstr>PowerPoint Sunusu</vt:lpstr>
      <vt:lpstr>1. SINAVA İLİŞKİN ÖZEL DURUMLAR</vt:lpstr>
      <vt:lpstr>SINAVA İLİŞKİN ÖZEL DURUMLAR</vt:lpstr>
      <vt:lpstr>SINAVA İLİŞKİN ÖZEL DURUMLAR</vt:lpstr>
      <vt:lpstr>SINAVA İLİŞKİN ÖZEL DURUMLAR</vt:lpstr>
      <vt:lpstr>Süreğen Hastalığı Olan Öğrenciler;</vt:lpstr>
      <vt:lpstr>Süreğen Hastalığı Olan Öğrenciler;</vt:lpstr>
      <vt:lpstr>PowerPoint Sunusu</vt:lpstr>
      <vt:lpstr>Bina Sınav Komisyonunun Yapacağı İşlemler</vt:lpstr>
      <vt:lpstr>Bina Sınav Komisyonunun Yapacağı İşlemler</vt:lpstr>
      <vt:lpstr>Bina Sınav Komisyonunun Yapacağı İşlemler</vt:lpstr>
      <vt:lpstr>Bina Sınav Komisyonunun Yapacağı İşlemler</vt:lpstr>
      <vt:lpstr>Bina Sınav Komisyonunun Yapacağı İşlemler</vt:lpstr>
      <vt:lpstr>Bina Sınav Komisyonunun Yapacağı İşlemler</vt:lpstr>
      <vt:lpstr>PowerPoint Sunusu</vt:lpstr>
      <vt:lpstr>SALON GÖREVLİLERİNİN YAPACAĞI İŞLEMLER</vt:lpstr>
      <vt:lpstr>SALON GÖREVLİLERİNİN YAPACAĞI İŞLEMLER</vt:lpstr>
      <vt:lpstr>SALON GÖREVLİLERİNİN YAPACAĞI İŞLEMLER</vt:lpstr>
      <vt:lpstr>SALON GÖREVLİLERİNİN YAPACAĞI İŞLEMLER</vt:lpstr>
      <vt:lpstr>SALON GÖREVLİLERİNİN YAPACAĞI İŞLEMLER</vt:lpstr>
      <vt:lpstr>SALON GÖREVLİLERİNİN YAPACAĞI İŞLEMLER</vt:lpstr>
      <vt:lpstr>SALON GÖREVLİLERİNİN YAPACAĞI İŞLEMLER</vt:lpstr>
      <vt:lpstr>SALON GÖREVLİLERİNİN YAPACAĞI İŞLEMLER</vt:lpstr>
      <vt:lpstr>B) Sınav Süresince;</vt:lpstr>
      <vt:lpstr>Sınav Süresince;</vt:lpstr>
      <vt:lpstr>Sınav Süresince;</vt:lpstr>
      <vt:lpstr>C) Sınav Süresi Sonunda;</vt:lpstr>
      <vt:lpstr>C) Sınav Süresi Sonunda;</vt:lpstr>
      <vt:lpstr>C) Sınav Süresi Sonunda;</vt:lpstr>
      <vt:lpstr>Ayrıca, salon görevlileri;</vt:lpstr>
      <vt:lpstr>Yedek Gözetmenin Yapacağı İşlemler </vt:lpstr>
      <vt:lpstr>SINAV PAKETİNİN AÇILMASI VE  SINAV EVRAKI DÖNÜŞ ZARFININ KAPATILMASI</vt:lpstr>
      <vt:lpstr>SINAV PAKETİNİN AÇILMASI VE  SINAV EVRAKI DÖNÜŞ ZARFININ KAPATILMASI</vt:lpstr>
      <vt:lpstr>SINAV PAKETİNİN AÇILMASI VE  SINAV EVRAKI DÖNÜŞ ZARFININ KAPATILMASI</vt:lpstr>
      <vt:lpstr>SINAV PAKETİNİN AÇILMASI VE  SINAV EVRAKI DÖNÜŞ ZARFININ KAPATILMASI</vt:lpstr>
      <vt:lpstr>SINAV PAKETİNİN AÇILMASI VE  SINAV EVRAKI DÖNÜŞ ZARFININ KAPATILMASI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Asus</cp:lastModifiedBy>
  <cp:revision>104</cp:revision>
  <dcterms:created xsi:type="dcterms:W3CDTF">2019-03-28T13:41:51Z</dcterms:created>
  <dcterms:modified xsi:type="dcterms:W3CDTF">2021-06-04T08:50:52Z</dcterms:modified>
</cp:coreProperties>
</file>