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58" r:id="rId2"/>
    <p:sldId id="437" r:id="rId3"/>
    <p:sldId id="459" r:id="rId4"/>
    <p:sldId id="465" r:id="rId5"/>
    <p:sldId id="466" r:id="rId6"/>
    <p:sldId id="460" r:id="rId7"/>
    <p:sldId id="461" r:id="rId8"/>
    <p:sldId id="462" r:id="rId9"/>
    <p:sldId id="463" r:id="rId10"/>
    <p:sldId id="464"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92" r:id="rId33"/>
    <p:sldId id="491" r:id="rId34"/>
    <p:sldId id="493" r:id="rId35"/>
    <p:sldId id="494" r:id="rId36"/>
    <p:sldId id="495" r:id="rId37"/>
    <p:sldId id="496" r:id="rId38"/>
    <p:sldId id="497" r:id="rId39"/>
    <p:sldId id="498" r:id="rId40"/>
    <p:sldId id="499" r:id="rId41"/>
    <p:sldId id="266" r:id="rId4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p:cViewPr varScale="1">
        <p:scale>
          <a:sx n="141" d="100"/>
          <a:sy n="141" d="100"/>
        </p:scale>
        <p:origin x="10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3204-1DE6-4AF6-9066-C91BEA98817E}" type="datetimeFigureOut">
              <a:rPr lang="tr-TR" smtClean="0"/>
              <a:t>16.06.2021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1BC28-21B4-48FB-B1F7-26CDEF2AF7F9}" type="slidenum">
              <a:rPr lang="tr-TR" smtClean="0"/>
              <a:t>‹#›</a:t>
            </a:fld>
            <a:endParaRPr lang="tr-TR"/>
          </a:p>
        </p:txBody>
      </p:sp>
    </p:spTree>
    <p:extLst>
      <p:ext uri="{BB962C8B-B14F-4D97-AF65-F5344CB8AC3E}">
        <p14:creationId xmlns:p14="http://schemas.microsoft.com/office/powerpoint/2010/main" val="20034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C50875-97F6-497D-AE03-3D7E00833CF8}" type="slidenum">
              <a:rPr lang="tr-TR" smtClean="0"/>
              <a:t>1</a:t>
            </a:fld>
            <a:endParaRPr lang="tr-TR"/>
          </a:p>
        </p:txBody>
      </p:sp>
    </p:spTree>
    <p:extLst>
      <p:ext uri="{BB962C8B-B14F-4D97-AF65-F5344CB8AC3E}">
        <p14:creationId xmlns:p14="http://schemas.microsoft.com/office/powerpoint/2010/main" val="137203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831BC28-21B4-48FB-B1F7-26CDEF2AF7F9}" type="slidenum">
              <a:rPr lang="tr-TR" smtClean="0"/>
              <a:t>12</a:t>
            </a:fld>
            <a:endParaRPr lang="tr-TR"/>
          </a:p>
        </p:txBody>
      </p:sp>
    </p:spTree>
    <p:extLst>
      <p:ext uri="{BB962C8B-B14F-4D97-AF65-F5344CB8AC3E}">
        <p14:creationId xmlns:p14="http://schemas.microsoft.com/office/powerpoint/2010/main" val="115043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16.06.2021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pic>
        <p:nvPicPr>
          <p:cNvPr id="9" name="Picture 2" descr="Telafide ben de varım..."/>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109" y="36591"/>
            <a:ext cx="2063691" cy="90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16.06.2021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16.06.2021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16.06.2021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pic>
        <p:nvPicPr>
          <p:cNvPr id="9" name="Picture 2" descr="Telafide ben de varım..."/>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109" y="36591"/>
            <a:ext cx="2063691" cy="90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16.06.2021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16.06.2021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16.06.2021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16.06.2021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16.06.2021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16.06.2021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16.06.2021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16.06.2021</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pic>
        <p:nvPicPr>
          <p:cNvPr id="9" name="Picture 2" descr="Telafide ben de varım..."/>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8109" y="36591"/>
            <a:ext cx="2063691" cy="90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72074"/>
          <a:stretch/>
        </p:blipFill>
        <p:spPr>
          <a:xfrm>
            <a:off x="-10084" y="4186237"/>
            <a:ext cx="9154083" cy="957263"/>
          </a:xfrm>
          <a:prstGeom prst="rect">
            <a:avLst/>
          </a:prstGeom>
        </p:spPr>
      </p:pic>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t="6763" b="25422"/>
          <a:stretch/>
        </p:blipFill>
        <p:spPr>
          <a:xfrm>
            <a:off x="-1332656" y="2268979"/>
            <a:ext cx="6588224" cy="1623822"/>
          </a:xfrm>
          <a:prstGeom prst="rect">
            <a:avLst/>
          </a:prstGeom>
        </p:spPr>
      </p:pic>
      <p:sp>
        <p:nvSpPr>
          <p:cNvPr id="5" name="Dikdörtgen 4"/>
          <p:cNvSpPr/>
          <p:nvPr/>
        </p:nvSpPr>
        <p:spPr>
          <a:xfrm>
            <a:off x="3563888" y="1245098"/>
            <a:ext cx="530027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solidFill>
                  <a:srgbClr val="FF0000"/>
                </a:solidFill>
              </a:rPr>
              <a:t>TELAFİDE BEN DE VARIM</a:t>
            </a:r>
          </a:p>
          <a:p>
            <a:pPr algn="ctr"/>
            <a:r>
              <a:rPr lang="tr-TR" sz="3600" b="1" dirty="0" smtClean="0">
                <a:solidFill>
                  <a:srgbClr val="FF0000"/>
                </a:solidFill>
              </a:rPr>
              <a:t>PROGRAMI </a:t>
            </a:r>
          </a:p>
          <a:p>
            <a:pPr algn="ctr"/>
            <a:r>
              <a:rPr lang="tr-TR" sz="3600" b="1" dirty="0" smtClean="0">
                <a:solidFill>
                  <a:srgbClr val="FF0000"/>
                </a:solidFill>
              </a:rPr>
              <a:t>UYGULAMA ESASLARI</a:t>
            </a:r>
            <a:endParaRPr lang="tr-TR" sz="3600" b="1" dirty="0">
              <a:solidFill>
                <a:srgbClr val="FF0000"/>
              </a:solidFill>
            </a:endParaRPr>
          </a:p>
        </p:txBody>
      </p:sp>
    </p:spTree>
    <p:extLst>
      <p:ext uri="{BB962C8B-B14F-4D97-AF65-F5344CB8AC3E}">
        <p14:creationId xmlns:p14="http://schemas.microsoft.com/office/powerpoint/2010/main" val="90377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PROGRAMI (Esaslar)</a:t>
            </a:r>
            <a:endParaRPr lang="tr-T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139321"/>
          </a:xfrm>
          <a:prstGeom prst="rect">
            <a:avLst/>
          </a:prstGeom>
          <a:noFill/>
        </p:spPr>
        <p:txBody>
          <a:bodyPr wrap="square" rtlCol="0">
            <a:spAutoFit/>
          </a:bodyPr>
          <a:lstStyle/>
          <a:p>
            <a:r>
              <a:rPr lang="tr-TR" dirty="0"/>
              <a:t>(15) Okul müdürlükleri kurum içi ve dışında uygulanacak programlarda gerekli tüm yasal izinleri ve tedbirleri almakla ve düzenlemeleri yapmakla yükümlüdür. </a:t>
            </a:r>
            <a:endParaRPr lang="tr-TR" dirty="0" smtClean="0"/>
          </a:p>
          <a:p>
            <a:endParaRPr lang="tr-TR" dirty="0"/>
          </a:p>
          <a:p>
            <a:r>
              <a:rPr lang="tr-TR" dirty="0"/>
              <a:t>(16) Okul müdürlükleri gerçekleştirecekleri faaliyetler için işbirliği yapılacak kurum ve kuruluşlarla gerekli iletişimi sağlar ve koordinasyonu yapar. </a:t>
            </a:r>
            <a:endParaRPr lang="tr-TR" dirty="0" smtClean="0"/>
          </a:p>
          <a:p>
            <a:endParaRPr lang="tr-TR" dirty="0"/>
          </a:p>
          <a:p>
            <a:r>
              <a:rPr lang="tr-TR" dirty="0"/>
              <a:t>(17) “Telafide Ben de Varım” Programı kapsamında düzenlenecek tüm eğitim faaliyetleri Sağlık Bakanlığı tarafından belirlenen Covid-19 salgını koruma tedbirleri doğrultusunda gerekli önlemler alınarak gerçekleştirilir. Eğitim faaliyetlerine katılacak tüm öğrenci, veli ve öğretmenler için HES kodu sorgulaması yapılır ve bu duruma ilişkin gereken önlemler alınır. </a:t>
            </a:r>
            <a:endParaRPr lang="tr-TR" sz="3200" dirty="0">
              <a:solidFill>
                <a:srgbClr val="FF0000"/>
              </a:solidFill>
            </a:endParaRPr>
          </a:p>
        </p:txBody>
      </p:sp>
    </p:spTree>
    <p:extLst>
      <p:ext uri="{BB962C8B-B14F-4D97-AF65-F5344CB8AC3E}">
        <p14:creationId xmlns:p14="http://schemas.microsoft.com/office/powerpoint/2010/main" val="121697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23728" y="1635646"/>
            <a:ext cx="5904656"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Soru ve Cevaplar</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Soru Cevap Forum Açılmıştı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47814"/>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7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5616" y="1635646"/>
            <a:ext cx="7657546" cy="461665"/>
          </a:xfrm>
          <a:prstGeom prst="rect">
            <a:avLst/>
          </a:prstGeom>
        </p:spPr>
        <p:txBody>
          <a:bodyPr wrap="none">
            <a:spAutoFit/>
          </a:bodyPr>
          <a:lstStyle/>
          <a:p>
            <a:r>
              <a:rPr lang="tr-TR" sz="2400" dirty="0" smtClean="0"/>
              <a:t>"Telafide Ben de Varım" Programının hedef kitlesi kimlerdir?</a:t>
            </a:r>
            <a:endParaRPr lang="tr-TR" sz="2400" dirty="0"/>
          </a:p>
        </p:txBody>
      </p:sp>
      <p:sp>
        <p:nvSpPr>
          <p:cNvPr id="7" name="Dikdörtgen 6"/>
          <p:cNvSpPr/>
          <p:nvPr/>
        </p:nvSpPr>
        <p:spPr>
          <a:xfrm>
            <a:off x="1021607" y="3435846"/>
            <a:ext cx="7718267" cy="461665"/>
          </a:xfrm>
          <a:prstGeom prst="rect">
            <a:avLst/>
          </a:prstGeom>
        </p:spPr>
        <p:txBody>
          <a:bodyPr wrap="none">
            <a:spAutoFit/>
          </a:bodyPr>
          <a:lstStyle/>
          <a:p>
            <a:pPr lvl="0"/>
            <a:r>
              <a:rPr lang="tr-TR" sz="2400" dirty="0" smtClean="0"/>
              <a:t>Gönüllülük esasına göre   </a:t>
            </a:r>
            <a:r>
              <a:rPr lang="tr-TR" sz="2400" b="1" dirty="0" smtClean="0">
                <a:solidFill>
                  <a:srgbClr val="FF0000"/>
                </a:solidFill>
              </a:rPr>
              <a:t>Öğrenciler – Veliler – Öğretmenler</a:t>
            </a:r>
            <a:endParaRPr lang="tr-TR" sz="2400" b="1" dirty="0">
              <a:solidFill>
                <a:srgbClr val="FF0000"/>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254100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66384" y="1332009"/>
            <a:ext cx="7870873" cy="461665"/>
          </a:xfrm>
          <a:prstGeom prst="rect">
            <a:avLst/>
          </a:prstGeom>
        </p:spPr>
        <p:txBody>
          <a:bodyPr wrap="square">
            <a:spAutoFit/>
          </a:bodyPr>
          <a:lstStyle/>
          <a:p>
            <a:pPr algn="ctr"/>
            <a:r>
              <a:rPr lang="tr-TR" sz="2400" dirty="0"/>
              <a:t>Düzenlenecek eğitim faaliyetleri ana temaları nelerdir?</a:t>
            </a:r>
          </a:p>
        </p:txBody>
      </p:sp>
      <p:sp>
        <p:nvSpPr>
          <p:cNvPr id="7" name="Dikdörtgen 6"/>
          <p:cNvSpPr/>
          <p:nvPr/>
        </p:nvSpPr>
        <p:spPr>
          <a:xfrm>
            <a:off x="666384" y="2787774"/>
            <a:ext cx="8239664" cy="1569660"/>
          </a:xfrm>
          <a:prstGeom prst="rect">
            <a:avLst/>
          </a:prstGeom>
        </p:spPr>
        <p:txBody>
          <a:bodyPr wrap="square">
            <a:spAutoFit/>
          </a:bodyPr>
          <a:lstStyle/>
          <a:p>
            <a:pPr lvl="0" algn="ctr"/>
            <a:r>
              <a:rPr lang="tr-TR" sz="2400" dirty="0"/>
              <a:t>“Telafide Ben de Varım” Programı kapsamında düzenlenecek eğitim faaliyetleri;</a:t>
            </a:r>
          </a:p>
          <a:p>
            <a:pPr lvl="0" algn="ctr"/>
            <a:r>
              <a:rPr lang="tr-TR" sz="2400" b="1" dirty="0">
                <a:solidFill>
                  <a:srgbClr val="FF0000"/>
                </a:solidFill>
              </a:rPr>
              <a:t> fiziksel, </a:t>
            </a:r>
            <a:r>
              <a:rPr lang="tr-TR" sz="2400" b="1" dirty="0">
                <a:solidFill>
                  <a:schemeClr val="accent6">
                    <a:lumMod val="75000"/>
                  </a:schemeClr>
                </a:solidFill>
              </a:rPr>
              <a:t>sosyal– duygusal, </a:t>
            </a:r>
            <a:r>
              <a:rPr lang="tr-TR" sz="2400" b="1" dirty="0">
                <a:solidFill>
                  <a:srgbClr val="0070C0"/>
                </a:solidFill>
              </a:rPr>
              <a:t>akademik gelişim </a:t>
            </a:r>
            <a:r>
              <a:rPr lang="tr-TR" sz="2400" b="1" dirty="0"/>
              <a:t>ve</a:t>
            </a:r>
            <a:r>
              <a:rPr lang="tr-TR" sz="2400" b="1" dirty="0">
                <a:solidFill>
                  <a:srgbClr val="FF0000"/>
                </a:solidFill>
              </a:rPr>
              <a:t> özel eğitim alanı </a:t>
            </a:r>
            <a:r>
              <a:rPr lang="tr-TR" sz="2400" dirty="0"/>
              <a:t>olmak </a:t>
            </a:r>
            <a:r>
              <a:rPr lang="tr-TR" sz="2400" dirty="0" smtClean="0"/>
              <a:t>üzere  </a:t>
            </a:r>
            <a:r>
              <a:rPr lang="tr-TR" sz="2400" dirty="0"/>
              <a:t>dört ana temaya uygun olarak planlanacak.</a:t>
            </a:r>
            <a:endParaRPr lang="tr-TR" sz="2400" b="1" dirty="0">
              <a:solidFill>
                <a:srgbClr val="FF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0" y="1891174"/>
            <a:ext cx="9144000" cy="701601"/>
          </a:xfrm>
          <a:prstGeom prst="rect">
            <a:avLst/>
          </a:prstGeom>
        </p:spPr>
      </p:pic>
    </p:spTree>
    <p:extLst>
      <p:ext uri="{BB962C8B-B14F-4D97-AF65-F5344CB8AC3E}">
        <p14:creationId xmlns:p14="http://schemas.microsoft.com/office/powerpoint/2010/main" val="333986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55576" y="1335612"/>
            <a:ext cx="7704856" cy="369332"/>
          </a:xfrm>
          <a:prstGeom prst="rect">
            <a:avLst/>
          </a:prstGeom>
        </p:spPr>
        <p:txBody>
          <a:bodyPr wrap="square">
            <a:spAutoFit/>
          </a:bodyPr>
          <a:lstStyle/>
          <a:p>
            <a:pPr algn="ctr"/>
            <a:r>
              <a:rPr lang="tr-TR" dirty="0"/>
              <a:t>"Telafide Ben de Varım" Programına hangi kademedeki öğrenciler katılabilir?</a:t>
            </a:r>
          </a:p>
        </p:txBody>
      </p:sp>
      <p:sp>
        <p:nvSpPr>
          <p:cNvPr id="9" name="Dikdörtgen 8"/>
          <p:cNvSpPr/>
          <p:nvPr/>
        </p:nvSpPr>
        <p:spPr>
          <a:xfrm>
            <a:off x="1043608" y="3219822"/>
            <a:ext cx="7632848" cy="369332"/>
          </a:xfrm>
          <a:prstGeom prst="rect">
            <a:avLst/>
          </a:prstGeom>
        </p:spPr>
        <p:txBody>
          <a:bodyPr wrap="square">
            <a:spAutoFit/>
          </a:bodyPr>
          <a:lstStyle/>
          <a:p>
            <a:pPr lvl="0" algn="ctr"/>
            <a:r>
              <a:rPr lang="tr-TR" b="1" dirty="0">
                <a:solidFill>
                  <a:srgbClr val="FF0000"/>
                </a:solidFill>
              </a:rPr>
              <a:t>Planlanan eğitim faaliyetleri ve etkinlikler tüm kademeleri kapsıyor.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766"/>
            <a:ext cx="9144000" cy="701601"/>
          </a:xfrm>
          <a:prstGeom prst="rect">
            <a:avLst/>
          </a:prstGeom>
        </p:spPr>
      </p:pic>
    </p:spTree>
    <p:extLst>
      <p:ext uri="{BB962C8B-B14F-4D97-AF65-F5344CB8AC3E}">
        <p14:creationId xmlns:p14="http://schemas.microsoft.com/office/powerpoint/2010/main" val="860959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593753" y="1156085"/>
            <a:ext cx="5883470" cy="400110"/>
          </a:xfrm>
          <a:prstGeom prst="rect">
            <a:avLst/>
          </a:prstGeom>
        </p:spPr>
        <p:txBody>
          <a:bodyPr wrap="none">
            <a:spAutoFit/>
          </a:bodyPr>
          <a:lstStyle/>
          <a:p>
            <a:r>
              <a:rPr lang="tr-TR" sz="2000" dirty="0"/>
              <a:t>"Telafide Ben de Varım" Programı paydaşları kimlerdir?</a:t>
            </a:r>
          </a:p>
        </p:txBody>
      </p:sp>
      <p:sp>
        <p:nvSpPr>
          <p:cNvPr id="9" name="Dikdörtgen 8"/>
          <p:cNvSpPr/>
          <p:nvPr/>
        </p:nvSpPr>
        <p:spPr>
          <a:xfrm>
            <a:off x="2411760" y="2139702"/>
            <a:ext cx="3979423" cy="1477328"/>
          </a:xfrm>
          <a:prstGeom prst="rect">
            <a:avLst/>
          </a:prstGeom>
        </p:spPr>
        <p:txBody>
          <a:bodyPr wrap="none">
            <a:spAutoFit/>
          </a:bodyPr>
          <a:lstStyle/>
          <a:p>
            <a:pPr marL="214313" indent="-214313">
              <a:buFont typeface="Arial" panose="020B0604020202020204" pitchFamily="34" charset="0"/>
              <a:buChar char="•"/>
            </a:pPr>
            <a:r>
              <a:rPr lang="tr-TR" b="1" dirty="0">
                <a:solidFill>
                  <a:srgbClr val="FF0000"/>
                </a:solidFill>
              </a:rPr>
              <a:t>T.C. Aile ve Sosyal Hizmetler Bakanlığı</a:t>
            </a:r>
          </a:p>
          <a:p>
            <a:pPr marL="214313" indent="-214313">
              <a:buFont typeface="Arial" panose="020B0604020202020204" pitchFamily="34" charset="0"/>
              <a:buChar char="•"/>
            </a:pPr>
            <a:r>
              <a:rPr lang="tr-TR" b="1" dirty="0">
                <a:solidFill>
                  <a:srgbClr val="FF0000"/>
                </a:solidFill>
              </a:rPr>
              <a:t>T.C. Gençlik ve Spor Bakanlığı</a:t>
            </a:r>
          </a:p>
          <a:p>
            <a:pPr marL="214313" indent="-214313">
              <a:buFont typeface="Arial" panose="020B0604020202020204" pitchFamily="34" charset="0"/>
              <a:buChar char="•"/>
            </a:pPr>
            <a:r>
              <a:rPr lang="tr-TR" b="1" dirty="0">
                <a:solidFill>
                  <a:srgbClr val="FF0000"/>
                </a:solidFill>
              </a:rPr>
              <a:t>T.C. İçişleri Bakanlığı</a:t>
            </a:r>
          </a:p>
          <a:p>
            <a:pPr marL="214313" indent="-214313">
              <a:buFont typeface="Arial" panose="020B0604020202020204" pitchFamily="34" charset="0"/>
              <a:buChar char="•"/>
            </a:pPr>
            <a:r>
              <a:rPr lang="tr-TR" b="1" dirty="0">
                <a:solidFill>
                  <a:srgbClr val="FF0000"/>
                </a:solidFill>
              </a:rPr>
              <a:t>T.C. Kültür ve Turizm Bakanlığı</a:t>
            </a:r>
          </a:p>
          <a:p>
            <a:pPr marL="214313" indent="-214313">
              <a:buFont typeface="Arial" panose="020B0604020202020204" pitchFamily="34" charset="0"/>
              <a:buChar char="•"/>
            </a:pPr>
            <a:r>
              <a:rPr lang="tr-TR" b="1" dirty="0">
                <a:solidFill>
                  <a:srgbClr val="FF0000"/>
                </a:solidFill>
              </a:rPr>
              <a:t>T.C. Sağlık Bakanlığı</a:t>
            </a:r>
          </a:p>
        </p:txBody>
      </p:sp>
      <p:sp>
        <p:nvSpPr>
          <p:cNvPr id="2" name="Dikdörtgen 1"/>
          <p:cNvSpPr/>
          <p:nvPr/>
        </p:nvSpPr>
        <p:spPr>
          <a:xfrm>
            <a:off x="1907704" y="3723878"/>
            <a:ext cx="5694320" cy="923330"/>
          </a:xfrm>
          <a:prstGeom prst="rect">
            <a:avLst/>
          </a:prstGeom>
        </p:spPr>
        <p:txBody>
          <a:bodyPr wrap="square">
            <a:spAutoFit/>
          </a:bodyPr>
          <a:lstStyle/>
          <a:p>
            <a:r>
              <a:rPr lang="tr-TR" dirty="0">
                <a:solidFill>
                  <a:srgbClr val="000000"/>
                </a:solidFill>
                <a:latin typeface="Calibri" panose="020F0502020204030204" pitchFamily="34" charset="0"/>
                <a:ea typeface="Calibri" panose="020F0502020204030204" pitchFamily="34" charset="0"/>
              </a:rPr>
              <a:t>Buradaki paydaş bakanlıkların tesislerinden illerimizde yapılacak etkinlik ve faaliyetlerde ücretsiz olarak yararlanılabilecek.</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9454"/>
            <a:ext cx="9144000" cy="701601"/>
          </a:xfrm>
          <a:prstGeom prst="rect">
            <a:avLst/>
          </a:prstGeom>
        </p:spPr>
      </p:pic>
    </p:spTree>
    <p:extLst>
      <p:ext uri="{BB962C8B-B14F-4D97-AF65-F5344CB8AC3E}">
        <p14:creationId xmlns:p14="http://schemas.microsoft.com/office/powerpoint/2010/main" val="3206760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00090" y="1419622"/>
            <a:ext cx="7651710" cy="707886"/>
          </a:xfrm>
          <a:prstGeom prst="rect">
            <a:avLst/>
          </a:prstGeom>
        </p:spPr>
        <p:txBody>
          <a:bodyPr wrap="none">
            <a:spAutoFit/>
          </a:bodyPr>
          <a:lstStyle/>
          <a:p>
            <a:pPr algn="ctr"/>
            <a:r>
              <a:rPr lang="tr-TR" sz="2000" dirty="0"/>
              <a:t>"Telafide Ben de Varım" Programı faaliyet planları okul müdürlüklerince </a:t>
            </a:r>
          </a:p>
          <a:p>
            <a:pPr algn="ctr"/>
            <a:r>
              <a:rPr lang="tr-TR" sz="2000" dirty="0"/>
              <a:t>ne zaman yapılacak ?</a:t>
            </a:r>
          </a:p>
        </p:txBody>
      </p:sp>
      <p:sp>
        <p:nvSpPr>
          <p:cNvPr id="9" name="Dikdörtgen 8"/>
          <p:cNvSpPr/>
          <p:nvPr/>
        </p:nvSpPr>
        <p:spPr>
          <a:xfrm>
            <a:off x="1475656" y="3285545"/>
            <a:ext cx="6624736" cy="830997"/>
          </a:xfrm>
          <a:prstGeom prst="rect">
            <a:avLst/>
          </a:prstGeom>
        </p:spPr>
        <p:txBody>
          <a:bodyPr wrap="square">
            <a:spAutoFit/>
          </a:bodyPr>
          <a:lstStyle/>
          <a:p>
            <a:pPr marL="342900" indent="-342900" algn="ctr">
              <a:buFont typeface="Arial" panose="020B0604020202020204" pitchFamily="34" charset="0"/>
              <a:buChar char="•"/>
            </a:pPr>
            <a:r>
              <a:rPr lang="tr-TR" sz="2400" b="1" dirty="0" smtClean="0">
                <a:solidFill>
                  <a:srgbClr val="FF0000"/>
                </a:solidFill>
              </a:rPr>
              <a:t>Okullarımızın 20 haziran Pazar Gününe kadar sisteme etkinlik girişi yapmaları gerekiyor.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1359738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55576" y="1563638"/>
            <a:ext cx="7944932" cy="400110"/>
          </a:xfrm>
          <a:prstGeom prst="rect">
            <a:avLst/>
          </a:prstGeom>
        </p:spPr>
        <p:txBody>
          <a:bodyPr wrap="none">
            <a:spAutoFit/>
          </a:bodyPr>
          <a:lstStyle/>
          <a:p>
            <a:r>
              <a:rPr lang="tr-TR" sz="2000" dirty="0"/>
              <a:t>"Telafide Ben de Varım" Programı faaliyet planları giriş modül adresi nedir?</a:t>
            </a:r>
          </a:p>
        </p:txBody>
      </p:sp>
      <p:sp>
        <p:nvSpPr>
          <p:cNvPr id="9" name="Dikdörtgen 8"/>
          <p:cNvSpPr/>
          <p:nvPr/>
        </p:nvSpPr>
        <p:spPr>
          <a:xfrm>
            <a:off x="1331640" y="3363838"/>
            <a:ext cx="6993261" cy="584775"/>
          </a:xfrm>
          <a:prstGeom prst="rect">
            <a:avLst/>
          </a:prstGeom>
        </p:spPr>
        <p:txBody>
          <a:bodyPr wrap="none">
            <a:spAutoFit/>
          </a:bodyPr>
          <a:lstStyle/>
          <a:p>
            <a:r>
              <a:rPr lang="tr-TR" sz="3200" b="1" dirty="0">
                <a:solidFill>
                  <a:srgbClr val="FF0000"/>
                </a:solidFill>
              </a:rPr>
              <a:t>https://telafidebendevarim.meb.gov.tr/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3870965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27584" y="1491630"/>
            <a:ext cx="7855292" cy="400110"/>
          </a:xfrm>
          <a:prstGeom prst="rect">
            <a:avLst/>
          </a:prstGeom>
        </p:spPr>
        <p:txBody>
          <a:bodyPr wrap="none">
            <a:spAutoFit/>
          </a:bodyPr>
          <a:lstStyle/>
          <a:p>
            <a:r>
              <a:rPr lang="tr-TR" sz="2000" dirty="0"/>
              <a:t>"Telafide Ben de Varım" Programı etkinlikleri ne zaman gerçekleştirilecek?</a:t>
            </a:r>
          </a:p>
        </p:txBody>
      </p:sp>
      <p:sp>
        <p:nvSpPr>
          <p:cNvPr id="9" name="Dikdörtgen 8"/>
          <p:cNvSpPr/>
          <p:nvPr/>
        </p:nvSpPr>
        <p:spPr>
          <a:xfrm>
            <a:off x="2051720" y="3521313"/>
            <a:ext cx="6106608" cy="461665"/>
          </a:xfrm>
          <a:prstGeom prst="rect">
            <a:avLst/>
          </a:prstGeom>
        </p:spPr>
        <p:txBody>
          <a:bodyPr wrap="none">
            <a:spAutoFit/>
          </a:bodyPr>
          <a:lstStyle/>
          <a:p>
            <a:r>
              <a:rPr lang="tr-TR" sz="2400" b="1" dirty="0">
                <a:solidFill>
                  <a:srgbClr val="FF0000"/>
                </a:solidFill>
              </a:rPr>
              <a:t>5 Temmuz - 31 Ağustos 2021 tarihleri arasında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3442407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99592" y="1563638"/>
            <a:ext cx="7804957" cy="369332"/>
          </a:xfrm>
          <a:prstGeom prst="rect">
            <a:avLst/>
          </a:prstGeom>
        </p:spPr>
        <p:txBody>
          <a:bodyPr wrap="none">
            <a:spAutoFit/>
          </a:bodyPr>
          <a:lstStyle/>
          <a:p>
            <a:r>
              <a:rPr lang="tr-TR" dirty="0"/>
              <a:t>"Telafide Ben de Varım" Programı etkinlik grupları en az kaç öğrenciden oluşacak?</a:t>
            </a:r>
          </a:p>
        </p:txBody>
      </p:sp>
      <p:sp>
        <p:nvSpPr>
          <p:cNvPr id="9" name="Dikdörtgen 8"/>
          <p:cNvSpPr/>
          <p:nvPr/>
        </p:nvSpPr>
        <p:spPr>
          <a:xfrm>
            <a:off x="1929009" y="3075806"/>
            <a:ext cx="5746121" cy="646331"/>
          </a:xfrm>
          <a:prstGeom prst="rect">
            <a:avLst/>
          </a:prstGeom>
        </p:spPr>
        <p:txBody>
          <a:bodyPr wrap="square">
            <a:spAutoFit/>
          </a:bodyPr>
          <a:lstStyle/>
          <a:p>
            <a:pPr lvl="0" algn="ctr"/>
            <a:r>
              <a:rPr lang="tr-TR" dirty="0"/>
              <a:t>Eğer bir etkinlik ya da eğitim faaliyeti planlanıyorsa</a:t>
            </a:r>
            <a:r>
              <a:rPr lang="tr-TR" dirty="0">
                <a:solidFill>
                  <a:srgbClr val="FF0000"/>
                </a:solidFill>
              </a:rPr>
              <a:t> </a:t>
            </a:r>
            <a:r>
              <a:rPr lang="tr-TR" b="1" dirty="0">
                <a:solidFill>
                  <a:srgbClr val="FF0000"/>
                </a:solidFill>
              </a:rPr>
              <a:t>en az 12 öğrenciden grupların oluşturulması gerekiyor.</a:t>
            </a:r>
            <a:endParaRPr lang="tr-TR" dirty="0">
              <a:solidFill>
                <a:srgbClr val="FF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2179134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843558"/>
            <a:ext cx="590465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 PROGRAMI (Amaç)</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1475656" y="2355726"/>
            <a:ext cx="7200800" cy="2308324"/>
          </a:xfrm>
          <a:prstGeom prst="rect">
            <a:avLst/>
          </a:prstGeom>
          <a:noFill/>
        </p:spPr>
        <p:txBody>
          <a:bodyPr wrap="square" rtlCol="0">
            <a:spAutoFit/>
          </a:bodyPr>
          <a:lstStyle/>
          <a:p>
            <a:pPr algn="ctr"/>
            <a:r>
              <a:rPr lang="tr-TR" sz="2400" dirty="0"/>
              <a:t>Millî Eğitim Bakanlığı “Telafide Ben de Varım” Programı ile 2023 Eğitim Vizyonu hedefleri doğrultusunda eğitimde fırsat adaletini sağlamak, okullar arasındaki başarı farklılıklarını azaltmak, öğrencilerin çok yönlü gelişimlerini fiziksel, sosyal-duygusal ve akademik programlar ile desteklemek amaçlanmaktadır. </a:t>
            </a:r>
            <a:endParaRPr lang="tr-TR" sz="2800" dirty="0">
              <a:solidFill>
                <a:srgbClr val="FF0000"/>
              </a:solidFill>
            </a:endParaRPr>
          </a:p>
        </p:txBody>
      </p:sp>
    </p:spTree>
    <p:extLst>
      <p:ext uri="{BB962C8B-B14F-4D97-AF65-F5344CB8AC3E}">
        <p14:creationId xmlns:p14="http://schemas.microsoft.com/office/powerpoint/2010/main" val="24799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55576" y="1419622"/>
            <a:ext cx="8333692" cy="369332"/>
          </a:xfrm>
          <a:prstGeom prst="rect">
            <a:avLst/>
          </a:prstGeom>
        </p:spPr>
        <p:txBody>
          <a:bodyPr wrap="none">
            <a:spAutoFit/>
          </a:bodyPr>
          <a:lstStyle/>
          <a:p>
            <a:r>
              <a:rPr lang="tr-TR" dirty="0"/>
              <a:t>"Telafide Ben de Varım" Programı etkinlikleri özel okullar tarafından da planlanacak mı?</a:t>
            </a:r>
          </a:p>
        </p:txBody>
      </p:sp>
      <p:sp>
        <p:nvSpPr>
          <p:cNvPr id="9" name="Dikdörtgen 8"/>
          <p:cNvSpPr/>
          <p:nvPr/>
        </p:nvSpPr>
        <p:spPr>
          <a:xfrm>
            <a:off x="1475656" y="2922497"/>
            <a:ext cx="6696744" cy="1938992"/>
          </a:xfrm>
          <a:prstGeom prst="rect">
            <a:avLst/>
          </a:prstGeom>
        </p:spPr>
        <p:txBody>
          <a:bodyPr wrap="square">
            <a:spAutoFit/>
          </a:bodyPr>
          <a:lstStyle/>
          <a:p>
            <a:pPr lvl="0" algn="ctr"/>
            <a:r>
              <a:rPr lang="tr-TR" sz="2400" dirty="0">
                <a:solidFill>
                  <a:srgbClr val="FF0000"/>
                </a:solidFill>
              </a:rPr>
              <a:t>Hayır. </a:t>
            </a:r>
            <a:r>
              <a:rPr lang="tr-TR" sz="2400" dirty="0"/>
              <a:t>"Telafide Ben de Varım" Programı faaliyet girişleri sadece her kademedeki resmi okullarca yapılacaktır. </a:t>
            </a:r>
          </a:p>
          <a:p>
            <a:pPr lvl="0" algn="ctr"/>
            <a:r>
              <a:rPr lang="tr-TR" sz="2400" dirty="0"/>
              <a:t>Ancak özel eğitim okullarında kayıtlı öğrenciler resmi okulların faaliyetlerine </a:t>
            </a:r>
            <a:r>
              <a:rPr lang="tr-TR" sz="2400" dirty="0">
                <a:solidFill>
                  <a:srgbClr val="FF0000"/>
                </a:solidFill>
              </a:rPr>
              <a:t>katılabilecekler.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7" y="2004925"/>
            <a:ext cx="9144000" cy="701601"/>
          </a:xfrm>
          <a:prstGeom prst="rect">
            <a:avLst/>
          </a:prstGeom>
        </p:spPr>
      </p:pic>
    </p:spTree>
    <p:extLst>
      <p:ext uri="{BB962C8B-B14F-4D97-AF65-F5344CB8AC3E}">
        <p14:creationId xmlns:p14="http://schemas.microsoft.com/office/powerpoint/2010/main" val="2317542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59632" y="1347614"/>
            <a:ext cx="6768752" cy="646331"/>
          </a:xfrm>
          <a:prstGeom prst="rect">
            <a:avLst/>
          </a:prstGeom>
        </p:spPr>
        <p:txBody>
          <a:bodyPr wrap="square">
            <a:spAutoFit/>
          </a:bodyPr>
          <a:lstStyle/>
          <a:p>
            <a:r>
              <a:rPr lang="tr-TR" dirty="0"/>
              <a:t>"Telafide Ben de Varım" Programı etkinliklerinde görev almak isteyen</a:t>
            </a:r>
          </a:p>
          <a:p>
            <a:r>
              <a:rPr lang="tr-TR" dirty="0"/>
              <a:t> öğretmenler nereden başvuru yapacaklar?</a:t>
            </a:r>
          </a:p>
        </p:txBody>
      </p:sp>
      <p:sp>
        <p:nvSpPr>
          <p:cNvPr id="9" name="Dikdörtgen 8"/>
          <p:cNvSpPr/>
          <p:nvPr/>
        </p:nvSpPr>
        <p:spPr>
          <a:xfrm>
            <a:off x="1907704" y="3291830"/>
            <a:ext cx="5746121" cy="1631216"/>
          </a:xfrm>
          <a:prstGeom prst="rect">
            <a:avLst/>
          </a:prstGeom>
        </p:spPr>
        <p:txBody>
          <a:bodyPr wrap="square">
            <a:spAutoFit/>
          </a:bodyPr>
          <a:lstStyle/>
          <a:p>
            <a:pPr lvl="0" algn="ctr"/>
            <a:r>
              <a:rPr lang="tr-TR" sz="2000" dirty="0"/>
              <a:t>Öğretmenler </a:t>
            </a:r>
            <a:r>
              <a:rPr lang="tr-TR" sz="2000" dirty="0">
                <a:solidFill>
                  <a:srgbClr val="FF0000"/>
                </a:solidFill>
              </a:rPr>
              <a:t>MEBBİS şifreleri </a:t>
            </a:r>
            <a:r>
              <a:rPr lang="tr-TR" sz="2000" dirty="0"/>
              <a:t>ile sisteme giriş yaparak görev yaptıkları okul/ilçe/il programlarında tanımlanan eğitim faaliyetleri için görev talebinde bulunabilir.</a:t>
            </a:r>
          </a:p>
          <a:p>
            <a:pPr lvl="0" algn="ct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3912036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2007" y="1419622"/>
            <a:ext cx="7341049" cy="707886"/>
          </a:xfrm>
          <a:prstGeom prst="rect">
            <a:avLst/>
          </a:prstGeom>
        </p:spPr>
        <p:txBody>
          <a:bodyPr wrap="none">
            <a:spAutoFit/>
          </a:bodyPr>
          <a:lstStyle/>
          <a:p>
            <a:pPr algn="ctr"/>
            <a:r>
              <a:rPr lang="tr-TR" sz="2000" dirty="0"/>
              <a:t>"Telafide Ben de Varım" Programı etkinliklerinde  ücretli öğretmenler</a:t>
            </a:r>
          </a:p>
          <a:p>
            <a:pPr algn="ctr"/>
            <a:r>
              <a:rPr lang="tr-TR" sz="2000" dirty="0"/>
              <a:t>görev  alabilecekler mi?</a:t>
            </a:r>
          </a:p>
        </p:txBody>
      </p:sp>
      <p:sp>
        <p:nvSpPr>
          <p:cNvPr id="9" name="Dikdörtgen 8"/>
          <p:cNvSpPr/>
          <p:nvPr/>
        </p:nvSpPr>
        <p:spPr>
          <a:xfrm>
            <a:off x="2059470" y="3291830"/>
            <a:ext cx="5746121" cy="1200329"/>
          </a:xfrm>
          <a:prstGeom prst="rect">
            <a:avLst/>
          </a:prstGeom>
        </p:spPr>
        <p:txBody>
          <a:bodyPr wrap="square">
            <a:spAutoFit/>
          </a:bodyPr>
          <a:lstStyle/>
          <a:p>
            <a:pPr lvl="0" algn="ctr"/>
            <a:r>
              <a:rPr lang="tr-TR" sz="2400" dirty="0">
                <a:solidFill>
                  <a:srgbClr val="FF0000"/>
                </a:solidFill>
              </a:rPr>
              <a:t>Evet. Ücretli öğretmenler görev alabilecekler.</a:t>
            </a:r>
          </a:p>
          <a:p>
            <a:pPr algn="ctr"/>
            <a:endParaRPr lang="tr-TR" sz="2400" dirty="0"/>
          </a:p>
          <a:p>
            <a:pPr lvl="0" algn="ct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751703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67660" y="1491630"/>
            <a:ext cx="7535396" cy="646331"/>
          </a:xfrm>
          <a:prstGeom prst="rect">
            <a:avLst/>
          </a:prstGeom>
        </p:spPr>
        <p:txBody>
          <a:bodyPr wrap="none">
            <a:spAutoFit/>
          </a:bodyPr>
          <a:lstStyle/>
          <a:p>
            <a:pPr algn="ctr"/>
            <a:r>
              <a:rPr lang="tr-TR" dirty="0"/>
              <a:t>"Telafide Ben de Varım" Programı etkinliklerinde öğretmenler başka ilde görev </a:t>
            </a:r>
          </a:p>
          <a:p>
            <a:pPr algn="ctr"/>
            <a:r>
              <a:rPr lang="tr-TR" dirty="0"/>
              <a:t>alabilecekler mi?</a:t>
            </a:r>
          </a:p>
        </p:txBody>
      </p:sp>
      <p:sp>
        <p:nvSpPr>
          <p:cNvPr id="9" name="Dikdörtgen 8"/>
          <p:cNvSpPr/>
          <p:nvPr/>
        </p:nvSpPr>
        <p:spPr>
          <a:xfrm>
            <a:off x="2195736" y="3075806"/>
            <a:ext cx="5746121" cy="1631216"/>
          </a:xfrm>
          <a:prstGeom prst="rect">
            <a:avLst/>
          </a:prstGeom>
        </p:spPr>
        <p:txBody>
          <a:bodyPr wrap="square">
            <a:spAutoFit/>
          </a:bodyPr>
          <a:lstStyle/>
          <a:p>
            <a:pPr algn="ctr"/>
            <a:r>
              <a:rPr lang="tr-TR" sz="2000" dirty="0">
                <a:solidFill>
                  <a:srgbClr val="FF0000"/>
                </a:solidFill>
              </a:rPr>
              <a:t>Hayır. </a:t>
            </a:r>
            <a:r>
              <a:rPr lang="tr-TR" sz="2000" dirty="0"/>
              <a:t>Öğretmenler sadece kadrosunun bulunduğu/görev yaptığı illerde bu faaliyetlere GÖNÜLLÜ olarak başvuru yapabilecekler, farklı bir ilde bu faaliyetlere katılamayacaklar.</a:t>
            </a:r>
          </a:p>
          <a:p>
            <a:pPr lvl="0" algn="ct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2355024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27584" y="1491630"/>
            <a:ext cx="7878567" cy="369332"/>
          </a:xfrm>
          <a:prstGeom prst="rect">
            <a:avLst/>
          </a:prstGeom>
        </p:spPr>
        <p:txBody>
          <a:bodyPr wrap="none">
            <a:spAutoFit/>
          </a:bodyPr>
          <a:lstStyle/>
          <a:p>
            <a:pPr algn="ctr"/>
            <a:r>
              <a:rPr lang="tr-TR" dirty="0"/>
              <a:t>"Telafide Ben de Varım" Programı faaliyetlerine öğretmen atamasını kim  yapacak?</a:t>
            </a:r>
          </a:p>
        </p:txBody>
      </p:sp>
      <p:sp>
        <p:nvSpPr>
          <p:cNvPr id="9" name="Dikdörtgen 8"/>
          <p:cNvSpPr/>
          <p:nvPr/>
        </p:nvSpPr>
        <p:spPr>
          <a:xfrm>
            <a:off x="2123728" y="3363838"/>
            <a:ext cx="5746121" cy="1477328"/>
          </a:xfrm>
          <a:prstGeom prst="rect">
            <a:avLst/>
          </a:prstGeom>
        </p:spPr>
        <p:txBody>
          <a:bodyPr wrap="square">
            <a:spAutoFit/>
          </a:bodyPr>
          <a:lstStyle/>
          <a:p>
            <a:pPr algn="ctr"/>
            <a:r>
              <a:rPr lang="tr-TR" dirty="0"/>
              <a:t>İl Milli Eğitim Müdürlüğü  olarak okulun planladığı faaliyete  öğretmen ataması yapılmayacak,  </a:t>
            </a:r>
            <a:r>
              <a:rPr lang="tr-TR" dirty="0">
                <a:solidFill>
                  <a:srgbClr val="FF0000"/>
                </a:solidFill>
              </a:rPr>
              <a:t>faaliyetin sahibi okul müdürlüğü tarafından </a:t>
            </a:r>
            <a:r>
              <a:rPr lang="tr-TR" dirty="0"/>
              <a:t>öğretmen ataması gerçekleştirilecek. Gerekli olur yazıları okul müdürlüğünce yapılacaktır.</a:t>
            </a:r>
          </a:p>
          <a:p>
            <a:pPr lvl="0" algn="ct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397302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27584" y="1491630"/>
            <a:ext cx="7884210" cy="707886"/>
          </a:xfrm>
          <a:prstGeom prst="rect">
            <a:avLst/>
          </a:prstGeom>
        </p:spPr>
        <p:txBody>
          <a:bodyPr wrap="none">
            <a:spAutoFit/>
          </a:bodyPr>
          <a:lstStyle/>
          <a:p>
            <a:pPr algn="ctr"/>
            <a:r>
              <a:rPr lang="tr-TR" sz="2000" dirty="0"/>
              <a:t>"Telafide Ben de Varım" Programı  etkinliklerinde görev alan öğretmenlere</a:t>
            </a:r>
          </a:p>
          <a:p>
            <a:pPr algn="ctr"/>
            <a:r>
              <a:rPr lang="tr-TR" sz="2000" dirty="0"/>
              <a:t> ücret ödenecek mi?</a:t>
            </a:r>
          </a:p>
        </p:txBody>
      </p:sp>
      <p:sp>
        <p:nvSpPr>
          <p:cNvPr id="9" name="Dikdörtgen 8"/>
          <p:cNvSpPr/>
          <p:nvPr/>
        </p:nvSpPr>
        <p:spPr>
          <a:xfrm>
            <a:off x="1619672" y="3213537"/>
            <a:ext cx="6840760" cy="1631216"/>
          </a:xfrm>
          <a:prstGeom prst="rect">
            <a:avLst/>
          </a:prstGeom>
        </p:spPr>
        <p:txBody>
          <a:bodyPr wrap="square">
            <a:spAutoFit/>
          </a:bodyPr>
          <a:lstStyle/>
          <a:p>
            <a:pPr algn="ctr"/>
            <a:r>
              <a:rPr lang="tr-TR" sz="2000" dirty="0"/>
              <a:t>5 Temmuz-31 Ağustos 2021 tarihleri arasında uygulanmak üzere düzenlenen "Telafide Ben de Varım" Programı kapsamında görev almak isteyen yönetici ve öğretmenlere </a:t>
            </a:r>
            <a:r>
              <a:rPr lang="tr-TR" sz="2000" b="1" dirty="0">
                <a:solidFill>
                  <a:srgbClr val="FF0000"/>
                </a:solidFill>
              </a:rPr>
              <a:t>fiilen yerine getirdikleri ders görevleri karşılığında ek ders ücretinden yararlandırılacaktır.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645127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75656" y="1347614"/>
            <a:ext cx="7287636" cy="707886"/>
          </a:xfrm>
          <a:prstGeom prst="rect">
            <a:avLst/>
          </a:prstGeom>
        </p:spPr>
        <p:txBody>
          <a:bodyPr wrap="none">
            <a:spAutoFit/>
          </a:bodyPr>
          <a:lstStyle/>
          <a:p>
            <a:pPr algn="ctr"/>
            <a:r>
              <a:rPr lang="tr-TR" sz="2000" dirty="0"/>
              <a:t>"Telafide Ben de Varım" Programı etkinliklerine öğrenciler  ve veliler </a:t>
            </a:r>
          </a:p>
          <a:p>
            <a:pPr algn="ctr"/>
            <a:r>
              <a:rPr lang="tr-TR" sz="2000" dirty="0"/>
              <a:t>nasıl başvuru yapacaklar?</a:t>
            </a:r>
          </a:p>
        </p:txBody>
      </p:sp>
      <p:sp>
        <p:nvSpPr>
          <p:cNvPr id="9" name="Dikdörtgen 8"/>
          <p:cNvSpPr/>
          <p:nvPr/>
        </p:nvSpPr>
        <p:spPr>
          <a:xfrm>
            <a:off x="1547664" y="2571750"/>
            <a:ext cx="6624736" cy="2246769"/>
          </a:xfrm>
          <a:prstGeom prst="rect">
            <a:avLst/>
          </a:prstGeom>
        </p:spPr>
        <p:txBody>
          <a:bodyPr wrap="square">
            <a:spAutoFit/>
          </a:bodyPr>
          <a:lstStyle/>
          <a:p>
            <a:pPr algn="ctr"/>
            <a:r>
              <a:rPr lang="tr-TR" sz="2000" dirty="0"/>
              <a:t>Modül üzerinde yayınlanan faaliyetlere katılmak isteyen  öğrenciler, </a:t>
            </a:r>
            <a:r>
              <a:rPr lang="tr-TR" sz="2000" dirty="0">
                <a:solidFill>
                  <a:srgbClr val="FF0000"/>
                </a:solidFill>
              </a:rPr>
              <a:t>veli izin dilekçeleri ile  </a:t>
            </a:r>
            <a:r>
              <a:rPr lang="tr-TR" sz="2000" dirty="0">
                <a:solidFill>
                  <a:srgbClr val="00B050"/>
                </a:solidFill>
              </a:rPr>
              <a:t>faaliyeti planlayan okula </a:t>
            </a:r>
            <a:r>
              <a:rPr lang="tr-TR" sz="2000" dirty="0"/>
              <a:t>başvuruda bulunacaklar. </a:t>
            </a:r>
          </a:p>
          <a:p>
            <a:pPr algn="ctr"/>
            <a:endParaRPr lang="tr-TR" sz="2000" i="1" dirty="0"/>
          </a:p>
          <a:p>
            <a:pPr algn="ctr"/>
            <a:r>
              <a:rPr lang="tr-TR" sz="2000" dirty="0">
                <a:solidFill>
                  <a:srgbClr val="0070C0"/>
                </a:solidFill>
              </a:rPr>
              <a:t>Eğitim faaliyetlerine katılmak isteyen veliler, faaliyetin planlandığı il/ilçe millî eğitim müdürlükleri ve okul müdürlüklerine başvuru yapabileceklerdir.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2825"/>
            <a:ext cx="9144000" cy="701601"/>
          </a:xfrm>
          <a:prstGeom prst="rect">
            <a:avLst/>
          </a:prstGeom>
        </p:spPr>
      </p:pic>
    </p:spTree>
    <p:extLst>
      <p:ext uri="{BB962C8B-B14F-4D97-AF65-F5344CB8AC3E}">
        <p14:creationId xmlns:p14="http://schemas.microsoft.com/office/powerpoint/2010/main" val="1847227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115616" y="1491630"/>
            <a:ext cx="7272808" cy="707886"/>
          </a:xfrm>
          <a:prstGeom prst="rect">
            <a:avLst/>
          </a:prstGeom>
        </p:spPr>
        <p:txBody>
          <a:bodyPr wrap="square">
            <a:spAutoFit/>
          </a:bodyPr>
          <a:lstStyle/>
          <a:p>
            <a:pPr lvl="0" algn="ctr"/>
            <a:r>
              <a:rPr lang="tr-TR" sz="2000" dirty="0"/>
              <a:t>Öğretmenler kendileri için hazırlanan eğitim faaliyetlerine nasıl başvuru yapacaklar?</a:t>
            </a:r>
          </a:p>
        </p:txBody>
      </p:sp>
      <p:sp>
        <p:nvSpPr>
          <p:cNvPr id="9" name="Dikdörtgen 8"/>
          <p:cNvSpPr/>
          <p:nvPr/>
        </p:nvSpPr>
        <p:spPr>
          <a:xfrm>
            <a:off x="1878959" y="3435846"/>
            <a:ext cx="5746121" cy="1200329"/>
          </a:xfrm>
          <a:prstGeom prst="rect">
            <a:avLst/>
          </a:prstGeom>
        </p:spPr>
        <p:txBody>
          <a:bodyPr wrap="square">
            <a:spAutoFit/>
          </a:bodyPr>
          <a:lstStyle/>
          <a:p>
            <a:pPr lvl="0" algn="ctr"/>
            <a:r>
              <a:rPr lang="tr-TR" sz="2400" dirty="0"/>
              <a:t>Eğitim faaliyetlerine katılmak isteyen öğretmenler, </a:t>
            </a:r>
            <a:r>
              <a:rPr lang="tr-TR" sz="2400" dirty="0">
                <a:solidFill>
                  <a:srgbClr val="FF0000"/>
                </a:solidFill>
              </a:rPr>
              <a:t>MEBBİS </a:t>
            </a:r>
            <a:r>
              <a:rPr lang="tr-TR" sz="2400" dirty="0" err="1">
                <a:solidFill>
                  <a:srgbClr val="FF0000"/>
                </a:solidFill>
              </a:rPr>
              <a:t>Hizmetiçi</a:t>
            </a:r>
            <a:r>
              <a:rPr lang="tr-TR" sz="2400" dirty="0">
                <a:solidFill>
                  <a:srgbClr val="FF0000"/>
                </a:solidFill>
              </a:rPr>
              <a:t> Modülü </a:t>
            </a:r>
            <a:r>
              <a:rPr lang="tr-TR" sz="2400" dirty="0"/>
              <a:t>üzerinden başvuru yapabileceklerdir.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95137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611560" y="1563638"/>
            <a:ext cx="8383321" cy="707886"/>
          </a:xfrm>
          <a:prstGeom prst="rect">
            <a:avLst/>
          </a:prstGeom>
        </p:spPr>
        <p:txBody>
          <a:bodyPr wrap="none">
            <a:spAutoFit/>
          </a:bodyPr>
          <a:lstStyle/>
          <a:p>
            <a:pPr lvl="0" algn="ctr"/>
            <a:r>
              <a:rPr lang="tr-TR" sz="2000" dirty="0"/>
              <a:t>Öğretmenler, veli ve öğrencilere faaliyete kabul edildiklerine dair bilgilendirme </a:t>
            </a:r>
          </a:p>
          <a:p>
            <a:pPr lvl="0" algn="ctr"/>
            <a:r>
              <a:rPr lang="tr-TR" sz="2000" dirty="0"/>
              <a:t>nasıl olacak?</a:t>
            </a:r>
          </a:p>
        </p:txBody>
      </p:sp>
      <p:sp>
        <p:nvSpPr>
          <p:cNvPr id="9" name="Dikdörtgen 8"/>
          <p:cNvSpPr/>
          <p:nvPr/>
        </p:nvSpPr>
        <p:spPr>
          <a:xfrm>
            <a:off x="1907704" y="3363838"/>
            <a:ext cx="6480720" cy="1015663"/>
          </a:xfrm>
          <a:prstGeom prst="rect">
            <a:avLst/>
          </a:prstGeom>
        </p:spPr>
        <p:txBody>
          <a:bodyPr wrap="square">
            <a:spAutoFit/>
          </a:bodyPr>
          <a:lstStyle/>
          <a:p>
            <a:pPr lvl="0" algn="ctr"/>
            <a:r>
              <a:rPr lang="tr-TR" sz="2000" dirty="0"/>
              <a:t>Başvuruları kabul edilen öğrenci, öğretmen, velilere kabul edildiklerine dair bilgilendirme, </a:t>
            </a:r>
            <a:r>
              <a:rPr lang="tr-TR" sz="2000" dirty="0">
                <a:solidFill>
                  <a:srgbClr val="FF0000"/>
                </a:solidFill>
              </a:rPr>
              <a:t>faaliyeti açan okul müdürlükleri tarafından yapılacaktır.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804089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03648" y="1563638"/>
            <a:ext cx="6912768" cy="646331"/>
          </a:xfrm>
          <a:prstGeom prst="rect">
            <a:avLst/>
          </a:prstGeom>
        </p:spPr>
        <p:txBody>
          <a:bodyPr wrap="square">
            <a:spAutoFit/>
          </a:bodyPr>
          <a:lstStyle/>
          <a:p>
            <a:pPr lvl="0" algn="ctr"/>
            <a:r>
              <a:rPr lang="tr-TR" dirty="0"/>
              <a:t>Planlanan ve modüle girişi yapılan  etkinlikleri okul müdürlerinin </a:t>
            </a:r>
          </a:p>
          <a:p>
            <a:pPr lvl="0" algn="ctr"/>
            <a:r>
              <a:rPr lang="tr-TR" dirty="0"/>
              <a:t> düzeltme veya  silme yetkisi var mı?</a:t>
            </a:r>
          </a:p>
        </p:txBody>
      </p:sp>
      <p:sp>
        <p:nvSpPr>
          <p:cNvPr id="9" name="Dikdörtgen 8"/>
          <p:cNvSpPr/>
          <p:nvPr/>
        </p:nvSpPr>
        <p:spPr>
          <a:xfrm>
            <a:off x="2267744" y="3579862"/>
            <a:ext cx="5746121" cy="400110"/>
          </a:xfrm>
          <a:prstGeom prst="rect">
            <a:avLst/>
          </a:prstGeom>
        </p:spPr>
        <p:txBody>
          <a:bodyPr wrap="square">
            <a:spAutoFit/>
          </a:bodyPr>
          <a:lstStyle/>
          <a:p>
            <a:pPr lvl="0" algn="ctr"/>
            <a:r>
              <a:rPr lang="tr-TR" sz="2000" b="1" dirty="0">
                <a:solidFill>
                  <a:srgbClr val="FF0000"/>
                </a:solidFill>
              </a:rPr>
              <a:t>Evet</a:t>
            </a:r>
            <a:r>
              <a:rPr lang="tr-TR" sz="2000" dirty="0"/>
              <a:t>. Okul Müdürlüğüne bu yetki verilmiştir.</a:t>
            </a:r>
            <a:endParaRPr lang="tr-TR" sz="2000" dirty="0">
              <a:solidFill>
                <a:srgbClr val="FF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4113385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843558"/>
            <a:ext cx="590465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 PROGRAMI (Kapsam)</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1475656" y="2355726"/>
            <a:ext cx="7200800" cy="2308324"/>
          </a:xfrm>
          <a:prstGeom prst="rect">
            <a:avLst/>
          </a:prstGeom>
          <a:noFill/>
        </p:spPr>
        <p:txBody>
          <a:bodyPr wrap="square" rtlCol="0">
            <a:spAutoFit/>
          </a:bodyPr>
          <a:lstStyle/>
          <a:p>
            <a:pPr algn="ctr"/>
            <a:r>
              <a:rPr lang="tr-TR" sz="2400" dirty="0" smtClean="0"/>
              <a:t>Bu </a:t>
            </a:r>
            <a:r>
              <a:rPr lang="tr-TR" sz="2400" dirty="0"/>
              <a:t>uygulama esasları, “Telafide Ben de Varım” Programı kapsamında Millî Eğitim Bakanlığına bağlı eğitim kurumlarında öğrenim gören öğrenciler, bu okullarda görev yapan öğretmenler ile velilere yönelik gerçekleştirilecek eğitim faaliyetlerine ait iş ve işlemlere ilişkin usul ve esasları kapsar. </a:t>
            </a:r>
            <a:endParaRPr lang="tr-TR" sz="3600" dirty="0">
              <a:solidFill>
                <a:srgbClr val="FF0000"/>
              </a:solidFill>
            </a:endParaRPr>
          </a:p>
        </p:txBody>
      </p:sp>
    </p:spTree>
    <p:extLst>
      <p:ext uri="{BB962C8B-B14F-4D97-AF65-F5344CB8AC3E}">
        <p14:creationId xmlns:p14="http://schemas.microsoft.com/office/powerpoint/2010/main" val="224475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03648" y="1635646"/>
            <a:ext cx="6417912" cy="369332"/>
          </a:xfrm>
          <a:prstGeom prst="rect">
            <a:avLst/>
          </a:prstGeom>
        </p:spPr>
        <p:txBody>
          <a:bodyPr wrap="none">
            <a:spAutoFit/>
          </a:bodyPr>
          <a:lstStyle/>
          <a:p>
            <a:pPr lvl="0" algn="ctr"/>
            <a:r>
              <a:rPr lang="tr-TR" dirty="0"/>
              <a:t>"Telafide Ben de Varım" Programında Taşımalı eğitim yapılacak mı?</a:t>
            </a:r>
          </a:p>
        </p:txBody>
      </p:sp>
      <p:sp>
        <p:nvSpPr>
          <p:cNvPr id="9" name="Dikdörtgen 8"/>
          <p:cNvSpPr/>
          <p:nvPr/>
        </p:nvSpPr>
        <p:spPr>
          <a:xfrm>
            <a:off x="2267744" y="3507854"/>
            <a:ext cx="5746121" cy="369332"/>
          </a:xfrm>
          <a:prstGeom prst="rect">
            <a:avLst/>
          </a:prstGeom>
        </p:spPr>
        <p:txBody>
          <a:bodyPr wrap="square">
            <a:spAutoFit/>
          </a:bodyPr>
          <a:lstStyle/>
          <a:p>
            <a:pPr lvl="0" algn="ctr"/>
            <a:r>
              <a:rPr lang="tr-TR" b="1" dirty="0">
                <a:solidFill>
                  <a:srgbClr val="FF0000"/>
                </a:solidFill>
              </a:rPr>
              <a:t>Hayır</a:t>
            </a:r>
            <a:r>
              <a:rPr lang="tr-TR" dirty="0"/>
              <a:t>. Taşımalı eğitim yapılmayacaktır.</a:t>
            </a:r>
            <a:endParaRPr lang="tr-TR" dirty="0">
              <a:solidFill>
                <a:srgbClr val="FF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 y="2355726"/>
            <a:ext cx="9144000" cy="701601"/>
          </a:xfrm>
          <a:prstGeom prst="rect">
            <a:avLst/>
          </a:prstGeom>
        </p:spPr>
      </p:pic>
    </p:spTree>
    <p:extLst>
      <p:ext uri="{BB962C8B-B14F-4D97-AF65-F5344CB8AC3E}">
        <p14:creationId xmlns:p14="http://schemas.microsoft.com/office/powerpoint/2010/main" val="633909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39552" y="1156774"/>
            <a:ext cx="8307980" cy="400110"/>
          </a:xfrm>
          <a:prstGeom prst="rect">
            <a:avLst/>
          </a:prstGeom>
        </p:spPr>
        <p:txBody>
          <a:bodyPr wrap="none">
            <a:spAutoFit/>
          </a:bodyPr>
          <a:lstStyle/>
          <a:p>
            <a:pPr lvl="0" algn="ctr"/>
            <a:r>
              <a:rPr lang="tr-TR" sz="2000" dirty="0"/>
              <a:t>Aynı binada farklı iki okul var ise modüle faaliyet girişini hangi kurum yapacak?</a:t>
            </a:r>
          </a:p>
        </p:txBody>
      </p:sp>
      <p:sp>
        <p:nvSpPr>
          <p:cNvPr id="9" name="Dikdörtgen 8"/>
          <p:cNvSpPr/>
          <p:nvPr/>
        </p:nvSpPr>
        <p:spPr>
          <a:xfrm>
            <a:off x="899592" y="2276632"/>
            <a:ext cx="3024336" cy="2031325"/>
          </a:xfrm>
          <a:prstGeom prst="rect">
            <a:avLst/>
          </a:prstGeom>
        </p:spPr>
        <p:txBody>
          <a:bodyPr wrap="square">
            <a:spAutoFit/>
          </a:bodyPr>
          <a:lstStyle/>
          <a:p>
            <a:pPr lvl="0" algn="ctr"/>
            <a:r>
              <a:rPr lang="tr-TR" b="1" dirty="0">
                <a:solidFill>
                  <a:srgbClr val="FF0000"/>
                </a:solidFill>
              </a:rPr>
              <a:t>Müdür normun bulunduğu Okul Müdürlüğü tarafından faaliyetler girilecek</a:t>
            </a:r>
            <a:r>
              <a:rPr lang="tr-TR" b="1" dirty="0" smtClean="0">
                <a:solidFill>
                  <a:srgbClr val="FF0000"/>
                </a:solidFill>
              </a:rPr>
              <a:t>.</a:t>
            </a:r>
          </a:p>
          <a:p>
            <a:pPr lvl="0" algn="ctr"/>
            <a:endParaRPr lang="tr-TR" b="1" dirty="0">
              <a:solidFill>
                <a:srgbClr val="FF0000"/>
              </a:solidFill>
            </a:endParaRPr>
          </a:p>
          <a:p>
            <a:pPr lvl="0" algn="ctr"/>
            <a:r>
              <a:rPr lang="tr-TR" b="1" dirty="0">
                <a:solidFill>
                  <a:srgbClr val="FF0000"/>
                </a:solidFill>
              </a:rPr>
              <a:t>Faaliyet açıklama bölümüne  hangi düzey öğrencilere ait faaliyet olduğu belirtilecek.</a:t>
            </a:r>
            <a:endParaRPr lang="tr-TR"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4572000" y="2067694"/>
            <a:ext cx="4157160" cy="2951129"/>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5930"/>
            <a:ext cx="9144000" cy="701601"/>
          </a:xfrm>
          <a:prstGeom prst="rect">
            <a:avLst/>
          </a:prstGeom>
        </p:spPr>
      </p:pic>
    </p:spTree>
    <p:extLst>
      <p:ext uri="{BB962C8B-B14F-4D97-AF65-F5344CB8AC3E}">
        <p14:creationId xmlns:p14="http://schemas.microsoft.com/office/powerpoint/2010/main" val="1224059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47532"/>
            <a:ext cx="8933261" cy="5191031"/>
          </a:xfrm>
          <a:prstGeom prst="rect">
            <a:avLst/>
          </a:prstGeom>
        </p:spPr>
      </p:pic>
      <p:sp>
        <p:nvSpPr>
          <p:cNvPr id="4" name="Dikdörtgen 7"/>
          <p:cNvSpPr/>
          <p:nvPr/>
        </p:nvSpPr>
        <p:spPr>
          <a:xfrm>
            <a:off x="2339752" y="4731990"/>
            <a:ext cx="5092869" cy="300082"/>
          </a:xfrm>
          <a:prstGeom prst="rect">
            <a:avLst/>
          </a:prstGeom>
        </p:spPr>
        <p:txBody>
          <a:bodyPr wrap="none">
            <a:spAutoFit/>
          </a:bodyPr>
          <a:lstStyle/>
          <a:p>
            <a:r>
              <a:rPr lang="tr-TR" sz="1350" dirty="0"/>
              <a:t>Kurum müdürü veya müdür yardımcısı MEBBİS şifresi ile giriş yapacak.</a:t>
            </a:r>
          </a:p>
        </p:txBody>
      </p:sp>
    </p:spTree>
    <p:extLst>
      <p:ext uri="{BB962C8B-B14F-4D97-AF65-F5344CB8AC3E}">
        <p14:creationId xmlns:p14="http://schemas.microsoft.com/office/powerpoint/2010/main" val="3073701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472775" y="640152"/>
            <a:ext cx="4282602" cy="2226746"/>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3"/>
          <a:srcRect/>
          <a:stretch>
            <a:fillRect/>
          </a:stretch>
        </p:blipFill>
        <p:spPr bwMode="auto">
          <a:xfrm>
            <a:off x="3460237" y="3064594"/>
            <a:ext cx="1260110" cy="748523"/>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4"/>
          <a:srcRect/>
          <a:stretch>
            <a:fillRect/>
          </a:stretch>
        </p:blipFill>
        <p:spPr bwMode="auto">
          <a:xfrm>
            <a:off x="4888681" y="3062922"/>
            <a:ext cx="1254337" cy="774641"/>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5"/>
          <a:srcRect/>
          <a:stretch>
            <a:fillRect/>
          </a:stretch>
        </p:blipFill>
        <p:spPr bwMode="auto">
          <a:xfrm>
            <a:off x="6334607" y="3071509"/>
            <a:ext cx="1304038" cy="769359"/>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6"/>
          <a:srcRect/>
          <a:stretch>
            <a:fillRect/>
          </a:stretch>
        </p:blipFill>
        <p:spPr bwMode="auto">
          <a:xfrm>
            <a:off x="3494662" y="3917815"/>
            <a:ext cx="1200380" cy="831716"/>
          </a:xfrm>
          <a:prstGeom prst="rect">
            <a:avLst/>
          </a:prstGeom>
          <a:ln>
            <a:noFill/>
          </a:ln>
          <a:effectLst>
            <a:outerShdw blurRad="292100" dist="139700" dir="2700000" algn="tl" rotWithShape="0">
              <a:srgbClr val="333333">
                <a:alpha val="65000"/>
              </a:srgbClr>
            </a:outerShdw>
          </a:effectLst>
        </p:spPr>
      </p:pic>
      <p:pic>
        <p:nvPicPr>
          <p:cNvPr id="1033" name="Picture 9"/>
          <p:cNvPicPr>
            <a:picLocks noChangeAspect="1" noChangeArrowheads="1"/>
          </p:cNvPicPr>
          <p:nvPr/>
        </p:nvPicPr>
        <p:blipFill>
          <a:blip r:embed="rId7"/>
          <a:srcRect/>
          <a:stretch>
            <a:fillRect/>
          </a:stretch>
        </p:blipFill>
        <p:spPr bwMode="auto">
          <a:xfrm>
            <a:off x="4910872" y="3933091"/>
            <a:ext cx="1254032" cy="845621"/>
          </a:xfrm>
          <a:prstGeom prst="rect">
            <a:avLst/>
          </a:prstGeom>
          <a:ln>
            <a:noFill/>
          </a:ln>
          <a:effectLst>
            <a:outerShdw blurRad="292100" dist="139700" dir="2700000" algn="tl" rotWithShape="0">
              <a:srgbClr val="333333">
                <a:alpha val="65000"/>
              </a:srgbClr>
            </a:outerShdw>
          </a:effectLst>
        </p:spPr>
      </p:pic>
      <p:sp>
        <p:nvSpPr>
          <p:cNvPr id="14" name="13 Metin kutusu"/>
          <p:cNvSpPr txBox="1"/>
          <p:nvPr/>
        </p:nvSpPr>
        <p:spPr>
          <a:xfrm>
            <a:off x="401265" y="2320047"/>
            <a:ext cx="2889115" cy="1131079"/>
          </a:xfrm>
          <a:prstGeom prst="rect">
            <a:avLst/>
          </a:prstGeom>
          <a:noFill/>
        </p:spPr>
        <p:txBody>
          <a:bodyPr wrap="square" rtlCol="0">
            <a:spAutoFit/>
          </a:bodyPr>
          <a:lstStyle/>
          <a:p>
            <a:r>
              <a:rPr lang="tr-TR" sz="1350" dirty="0"/>
              <a:t>öğrenci, öğretmen ve velilere yönelik örnek eğitim faaliyetlerine, içerik ve materyallerine https://telafidebendevarim.meb.gov.tr adresinden erişim sağlanabilir</a:t>
            </a:r>
          </a:p>
        </p:txBody>
      </p:sp>
    </p:spTree>
    <p:extLst>
      <p:ext uri="{BB962C8B-B14F-4D97-AF65-F5344CB8AC3E}">
        <p14:creationId xmlns:p14="http://schemas.microsoft.com/office/powerpoint/2010/main" val="641234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62339" y="466927"/>
            <a:ext cx="5416736" cy="3460844"/>
          </a:xfrm>
          <a:prstGeom prst="rect">
            <a:avLst/>
          </a:prstGeom>
          <a:noFill/>
          <a:ln w="9525">
            <a:noFill/>
            <a:miter lim="800000"/>
            <a:headEnd/>
            <a:tailEnd/>
          </a:ln>
          <a:effectLst/>
        </p:spPr>
      </p:pic>
      <p:sp>
        <p:nvSpPr>
          <p:cNvPr id="10" name="9 Sağ Ok"/>
          <p:cNvSpPr/>
          <p:nvPr/>
        </p:nvSpPr>
        <p:spPr>
          <a:xfrm rot="20493899">
            <a:off x="2710040" y="2275095"/>
            <a:ext cx="1036422" cy="350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3557580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836757" y="975969"/>
            <a:ext cx="5770546" cy="3110822"/>
          </a:xfrm>
          <a:prstGeom prst="rect">
            <a:avLst/>
          </a:prstGeom>
        </p:spPr>
      </p:pic>
      <p:sp>
        <p:nvSpPr>
          <p:cNvPr id="4" name="3 Sol Ok"/>
          <p:cNvSpPr/>
          <p:nvPr/>
        </p:nvSpPr>
        <p:spPr>
          <a:xfrm rot="9961064">
            <a:off x="1823938" y="2925594"/>
            <a:ext cx="1035995" cy="277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519868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399817" y="318429"/>
            <a:ext cx="4729619" cy="4544747"/>
          </a:xfrm>
          <a:prstGeom prst="rect">
            <a:avLst/>
          </a:prstGeom>
          <a:ln>
            <a:noFill/>
          </a:ln>
          <a:effectLst>
            <a:outerShdw blurRad="292100" dist="139700" dir="2700000" algn="tl" rotWithShape="0">
              <a:srgbClr val="333333">
                <a:alpha val="65000"/>
              </a:srgbClr>
            </a:outerShdw>
          </a:effectLst>
        </p:spPr>
      </p:pic>
      <p:sp>
        <p:nvSpPr>
          <p:cNvPr id="12" name="11 Sol Ok"/>
          <p:cNvSpPr/>
          <p:nvPr/>
        </p:nvSpPr>
        <p:spPr>
          <a:xfrm>
            <a:off x="4404199" y="1544267"/>
            <a:ext cx="265079" cy="1264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5" name="14 Sol Ok"/>
          <p:cNvSpPr/>
          <p:nvPr/>
        </p:nvSpPr>
        <p:spPr>
          <a:xfrm>
            <a:off x="4846807" y="2016059"/>
            <a:ext cx="265079" cy="1264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6" name="15 Sol Ok"/>
          <p:cNvSpPr/>
          <p:nvPr/>
        </p:nvSpPr>
        <p:spPr>
          <a:xfrm>
            <a:off x="4584160" y="2891548"/>
            <a:ext cx="265079" cy="1264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7" name="16 Sol Ok"/>
          <p:cNvSpPr/>
          <p:nvPr/>
        </p:nvSpPr>
        <p:spPr>
          <a:xfrm>
            <a:off x="4963539" y="4058867"/>
            <a:ext cx="265079" cy="1264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1186540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787278" y="931879"/>
            <a:ext cx="5057775" cy="3586163"/>
          </a:xfrm>
          <a:prstGeom prst="rect">
            <a:avLst/>
          </a:prstGeom>
          <a:ln>
            <a:noFill/>
          </a:ln>
          <a:effectLst>
            <a:outerShdw blurRad="292100" dist="139700" dir="2700000" algn="tl" rotWithShape="0">
              <a:srgbClr val="333333">
                <a:alpha val="65000"/>
              </a:srgbClr>
            </a:outerShdw>
          </a:effectLst>
        </p:spPr>
      </p:pic>
      <p:sp>
        <p:nvSpPr>
          <p:cNvPr id="10" name="9 Sol Ok"/>
          <p:cNvSpPr/>
          <p:nvPr/>
        </p:nvSpPr>
        <p:spPr>
          <a:xfrm>
            <a:off x="4311785" y="2268978"/>
            <a:ext cx="299126" cy="1532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1" name="10 Sol Ok"/>
          <p:cNvSpPr/>
          <p:nvPr/>
        </p:nvSpPr>
        <p:spPr>
          <a:xfrm>
            <a:off x="3426569" y="3638145"/>
            <a:ext cx="678505" cy="1532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2" name="11 Sol Ok"/>
          <p:cNvSpPr/>
          <p:nvPr/>
        </p:nvSpPr>
        <p:spPr>
          <a:xfrm>
            <a:off x="3944566" y="1318098"/>
            <a:ext cx="338036" cy="192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3" name="12 Sol Ok"/>
          <p:cNvSpPr/>
          <p:nvPr/>
        </p:nvSpPr>
        <p:spPr>
          <a:xfrm>
            <a:off x="4761690" y="1894462"/>
            <a:ext cx="286966" cy="1629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9" name="8 Metin kutusu"/>
          <p:cNvSpPr txBox="1"/>
          <p:nvPr/>
        </p:nvSpPr>
        <p:spPr>
          <a:xfrm>
            <a:off x="4523362" y="1203798"/>
            <a:ext cx="3283085" cy="300082"/>
          </a:xfrm>
          <a:prstGeom prst="rect">
            <a:avLst/>
          </a:prstGeom>
          <a:noFill/>
        </p:spPr>
        <p:txBody>
          <a:bodyPr wrap="square" rtlCol="0">
            <a:spAutoFit/>
          </a:bodyPr>
          <a:lstStyle/>
          <a:p>
            <a:r>
              <a:rPr lang="tr-TR" sz="1350" dirty="0">
                <a:solidFill>
                  <a:srgbClr val="FF0000"/>
                </a:solidFill>
              </a:rPr>
              <a:t>Etkinlik grupları en az 12 olacaktır.</a:t>
            </a:r>
          </a:p>
        </p:txBody>
      </p:sp>
    </p:spTree>
    <p:extLst>
      <p:ext uri="{BB962C8B-B14F-4D97-AF65-F5344CB8AC3E}">
        <p14:creationId xmlns:p14="http://schemas.microsoft.com/office/powerpoint/2010/main" val="2598100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57203" y="1437224"/>
            <a:ext cx="4829594" cy="2269052"/>
          </a:xfrm>
          <a:prstGeom prst="rect">
            <a:avLst/>
          </a:prstGeom>
        </p:spPr>
      </p:pic>
      <p:pic>
        <p:nvPicPr>
          <p:cNvPr id="8194" name="Picture 2"/>
          <p:cNvPicPr>
            <a:picLocks noChangeAspect="1" noChangeArrowheads="1"/>
          </p:cNvPicPr>
          <p:nvPr/>
        </p:nvPicPr>
        <p:blipFill>
          <a:blip r:embed="rId3"/>
          <a:srcRect/>
          <a:stretch>
            <a:fillRect/>
          </a:stretch>
        </p:blipFill>
        <p:spPr bwMode="auto">
          <a:xfrm>
            <a:off x="2006406" y="726682"/>
            <a:ext cx="6750844" cy="3857625"/>
          </a:xfrm>
          <a:prstGeom prst="rect">
            <a:avLst/>
          </a:prstGeom>
          <a:noFill/>
          <a:ln w="9525">
            <a:noFill/>
            <a:miter lim="800000"/>
            <a:headEnd/>
            <a:tailEnd/>
          </a:ln>
          <a:effectLst/>
        </p:spPr>
      </p:pic>
      <p:sp>
        <p:nvSpPr>
          <p:cNvPr id="6" name="Dikdörtgen 8"/>
          <p:cNvSpPr/>
          <p:nvPr/>
        </p:nvSpPr>
        <p:spPr>
          <a:xfrm>
            <a:off x="3781295" y="670099"/>
            <a:ext cx="4036746" cy="300082"/>
          </a:xfrm>
          <a:prstGeom prst="rect">
            <a:avLst/>
          </a:prstGeom>
        </p:spPr>
        <p:txBody>
          <a:bodyPr wrap="none">
            <a:spAutoFit/>
          </a:bodyPr>
          <a:lstStyle/>
          <a:p>
            <a:r>
              <a:rPr lang="tr-TR" sz="1350" b="1" dirty="0">
                <a:solidFill>
                  <a:srgbClr val="FF0000"/>
                </a:solidFill>
              </a:rPr>
              <a:t>5 Temmuz - 31 Ağustos 2021 tarihleri arası girilecektir.</a:t>
            </a:r>
          </a:p>
        </p:txBody>
      </p:sp>
      <p:sp>
        <p:nvSpPr>
          <p:cNvPr id="8" name="7 Sağ Ok"/>
          <p:cNvSpPr/>
          <p:nvPr/>
        </p:nvSpPr>
        <p:spPr>
          <a:xfrm rot="1022615">
            <a:off x="6215975" y="4464997"/>
            <a:ext cx="1021404" cy="28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pic>
        <p:nvPicPr>
          <p:cNvPr id="8196" name="Picture 4"/>
          <p:cNvPicPr>
            <a:picLocks noChangeAspect="1" noChangeArrowheads="1"/>
          </p:cNvPicPr>
          <p:nvPr/>
        </p:nvPicPr>
        <p:blipFill>
          <a:blip r:embed="rId4"/>
          <a:srcRect/>
          <a:stretch>
            <a:fillRect/>
          </a:stretch>
        </p:blipFill>
        <p:spPr bwMode="auto">
          <a:xfrm>
            <a:off x="7214353" y="4499423"/>
            <a:ext cx="1613499" cy="433196"/>
          </a:xfrm>
          <a:prstGeom prst="rect">
            <a:avLst/>
          </a:prstGeom>
          <a:noFill/>
          <a:ln w="9525">
            <a:noFill/>
            <a:miter lim="800000"/>
            <a:headEnd/>
            <a:tailEnd/>
          </a:ln>
          <a:effectLst/>
        </p:spPr>
      </p:pic>
    </p:spTree>
    <p:extLst>
      <p:ext uri="{BB962C8B-B14F-4D97-AF65-F5344CB8AC3E}">
        <p14:creationId xmlns:p14="http://schemas.microsoft.com/office/powerpoint/2010/main" val="2973852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04046" y="868194"/>
            <a:ext cx="6663515" cy="3334688"/>
          </a:xfrm>
          <a:prstGeom prst="rect">
            <a:avLst/>
          </a:prstGeom>
          <a:noFill/>
          <a:ln w="9525">
            <a:noFill/>
            <a:miter lim="800000"/>
            <a:headEnd/>
            <a:tailEnd/>
          </a:ln>
          <a:effectLst/>
        </p:spPr>
      </p:pic>
    </p:spTree>
    <p:extLst>
      <p:ext uri="{BB962C8B-B14F-4D97-AF65-F5344CB8AC3E}">
        <p14:creationId xmlns:p14="http://schemas.microsoft.com/office/powerpoint/2010/main" val="377678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solidFill>
                    <a:srgbClr val="00B050"/>
                  </a:solidFill>
                </a:ln>
                <a:solidFill>
                  <a:srgbClr val="92D050"/>
                </a:solidFill>
                <a:effectLst>
                  <a:outerShdw blurRad="50800" dist="39000" dir="5460000" algn="tl">
                    <a:srgbClr val="000000">
                      <a:alpha val="38000"/>
                    </a:srgbClr>
                  </a:outerShdw>
                </a:effectLst>
              </a:rPr>
              <a:t>TELAFİDE BEN DE VARIM</a:t>
            </a:r>
          </a:p>
          <a:p>
            <a:pPr algn="ctr"/>
            <a:r>
              <a:rPr lang="tr-TR" sz="2400" b="1" dirty="0" smtClean="0">
                <a:ln w="11430">
                  <a:solidFill>
                    <a:srgbClr val="00B050"/>
                  </a:solidFill>
                </a:ln>
                <a:solidFill>
                  <a:srgbClr val="92D050"/>
                </a:solidFill>
                <a:effectLst>
                  <a:outerShdw blurRad="50800" dist="39000" dir="5460000" algn="tl">
                    <a:srgbClr val="000000">
                      <a:alpha val="38000"/>
                    </a:srgbClr>
                  </a:outerShdw>
                </a:effectLst>
              </a:rPr>
              <a:t>PROGRAMI (İlkeler)</a:t>
            </a:r>
            <a:endParaRPr lang="tr-TR" sz="2400" b="1" cap="none" spc="0" dirty="0">
              <a:ln w="11430">
                <a:solidFill>
                  <a:srgbClr val="00B050"/>
                </a:solidFill>
              </a:ln>
              <a:solidFill>
                <a:srgbClr val="92D050"/>
              </a:soli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970318"/>
          </a:xfrm>
          <a:prstGeom prst="rect">
            <a:avLst/>
          </a:prstGeom>
          <a:noFill/>
        </p:spPr>
        <p:txBody>
          <a:bodyPr wrap="square" rtlCol="0">
            <a:spAutoFit/>
          </a:bodyPr>
          <a:lstStyle/>
          <a:p>
            <a:r>
              <a:rPr lang="tr-TR" dirty="0" smtClean="0"/>
              <a:t>(1) “</a:t>
            </a:r>
            <a:r>
              <a:rPr lang="tr-TR" dirty="0"/>
              <a:t>Telafide Ben de Varım” Programı kapsamında yürütülecek tüm eğitim faaliyetleri 1739 Sayılı Milli Eğitim Temel Kanunu’nda yer alan Türk millî eğitiminin genel ve özel amaçları ile temel ilkelerine uygun olarak </a:t>
            </a:r>
            <a:r>
              <a:rPr lang="tr-TR" dirty="0" smtClean="0"/>
              <a:t>düzenlenir.</a:t>
            </a:r>
          </a:p>
          <a:p>
            <a:endParaRPr lang="tr-TR" dirty="0" smtClean="0"/>
          </a:p>
          <a:p>
            <a:r>
              <a:rPr lang="tr-TR" dirty="0" smtClean="0"/>
              <a:t>(2</a:t>
            </a:r>
            <a:r>
              <a:rPr lang="tr-TR" dirty="0"/>
              <a:t>) Eğitim faaliyetleri ve etkinlik çalışmalarında; öğrencilerin gelişim seviyeleri, ilgi, istek, ihtiyaç ve yetenekleri göz önünde bulundurulur</a:t>
            </a:r>
            <a:r>
              <a:rPr lang="tr-TR" dirty="0" smtClean="0"/>
              <a:t>.</a:t>
            </a:r>
          </a:p>
          <a:p>
            <a:endParaRPr lang="tr-TR" dirty="0" smtClean="0"/>
          </a:p>
          <a:p>
            <a:r>
              <a:rPr lang="tr-TR" dirty="0" smtClean="0"/>
              <a:t>(3) Eğitim faaliyetleri gönüllük esasına göre yürütülür.</a:t>
            </a:r>
          </a:p>
          <a:p>
            <a:endParaRPr lang="tr-TR" dirty="0" smtClean="0"/>
          </a:p>
          <a:p>
            <a:r>
              <a:rPr lang="tr-TR" dirty="0" smtClean="0"/>
              <a:t>(4) “Telafide Ben de Varım” Programı kapsamında yürütülecek fiziksel, sosyal-duygusal, akademik gelişim ve özel eğitim alanlarında gerçekleştirilecek eğitim faaliyeti çalışmalarında Aile ve Sosyal Hizmetler Bakanlığı, Gençlik ve Spor Bakanlığı, Kültür ve Turizm Bakanlığı, Sağlık Bakanlığı, İçişleri Bakanlığı ve Belediyelere bağlı tesis ve merkezlerden yararlanılır.</a:t>
            </a:r>
            <a:endParaRPr lang="tr-TR" sz="2800" dirty="0">
              <a:solidFill>
                <a:srgbClr val="FF0000"/>
              </a:solidFill>
            </a:endParaRPr>
          </a:p>
        </p:txBody>
      </p:sp>
    </p:spTree>
    <p:extLst>
      <p:ext uri="{BB962C8B-B14F-4D97-AF65-F5344CB8AC3E}">
        <p14:creationId xmlns:p14="http://schemas.microsoft.com/office/powerpoint/2010/main" val="216934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1857675" y="3651870"/>
            <a:ext cx="6410530" cy="1200605"/>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979712" y="771550"/>
            <a:ext cx="6166456" cy="2986619"/>
          </a:xfrm>
          <a:prstGeom prst="rect">
            <a:avLst/>
          </a:prstGeom>
          <a:noFill/>
          <a:ln w="9525">
            <a:noFill/>
            <a:miter lim="800000"/>
            <a:headEnd/>
            <a:tailEnd/>
          </a:ln>
          <a:effectLst/>
        </p:spPr>
      </p:pic>
    </p:spTree>
    <p:extLst>
      <p:ext uri="{BB962C8B-B14F-4D97-AF65-F5344CB8AC3E}">
        <p14:creationId xmlns:p14="http://schemas.microsoft.com/office/powerpoint/2010/main" val="3654267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solidFill>
                    <a:srgbClr val="00B050"/>
                  </a:solidFill>
                </a:ln>
                <a:solidFill>
                  <a:srgbClr val="92D050"/>
                </a:solidFill>
                <a:effectLst>
                  <a:outerShdw blurRad="50800" dist="39000" dir="5460000" algn="tl">
                    <a:srgbClr val="000000">
                      <a:alpha val="38000"/>
                    </a:srgbClr>
                  </a:outerShdw>
                </a:effectLst>
              </a:rPr>
              <a:t>TELAFİDE BEN DE VARIM</a:t>
            </a:r>
          </a:p>
          <a:p>
            <a:pPr algn="ctr"/>
            <a:r>
              <a:rPr lang="tr-TR" sz="2400" b="1" dirty="0" smtClean="0">
                <a:ln w="11430">
                  <a:solidFill>
                    <a:srgbClr val="00B050"/>
                  </a:solidFill>
                </a:ln>
                <a:solidFill>
                  <a:srgbClr val="92D050"/>
                </a:solidFill>
                <a:effectLst>
                  <a:outerShdw blurRad="50800" dist="39000" dir="5460000" algn="tl">
                    <a:srgbClr val="000000">
                      <a:alpha val="38000"/>
                    </a:srgbClr>
                  </a:outerShdw>
                </a:effectLst>
              </a:rPr>
              <a:t>PROGRAMI (İlkeler)</a:t>
            </a:r>
            <a:endParaRPr lang="tr-TR" sz="2400" b="1" cap="none" spc="0" dirty="0">
              <a:ln w="11430">
                <a:solidFill>
                  <a:srgbClr val="00B050"/>
                </a:solidFill>
              </a:ln>
              <a:solidFill>
                <a:srgbClr val="92D050"/>
              </a:soli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139321"/>
          </a:xfrm>
          <a:prstGeom prst="rect">
            <a:avLst/>
          </a:prstGeom>
          <a:noFill/>
        </p:spPr>
        <p:txBody>
          <a:bodyPr wrap="square" rtlCol="0">
            <a:spAutoFit/>
          </a:bodyPr>
          <a:lstStyle/>
          <a:p>
            <a:r>
              <a:rPr lang="tr-TR" dirty="0"/>
              <a:t>(5) “Telafide Ben de Varım” Programı eğitim faaliyeti çalışmalarının planlanmasında ilin bulunduğu yerleşim alanında çocuklara, gençlere ve yetişkinlere yönelik faaliyet gösteren kamu kurum ve kuruluşları ile millî eğitim müdürlükleri tarafından iş birliği yapılabilir. </a:t>
            </a:r>
            <a:endParaRPr lang="tr-TR" dirty="0" smtClean="0"/>
          </a:p>
          <a:p>
            <a:endParaRPr lang="tr-TR" dirty="0"/>
          </a:p>
          <a:p>
            <a:r>
              <a:rPr lang="tr-TR" dirty="0"/>
              <a:t>(6) “Telafide Ben de Varım” Programı kapsamında düzenlenen eğitim faaliyetlerinde öğrenci, öğretmen ve velilerden bu kapsamda hiçbir ad altında ücret talep edilemez</a:t>
            </a:r>
            <a:r>
              <a:rPr lang="tr-TR" dirty="0" smtClean="0"/>
              <a:t>.</a:t>
            </a:r>
          </a:p>
          <a:p>
            <a:r>
              <a:rPr lang="tr-TR" dirty="0" smtClean="0"/>
              <a:t> </a:t>
            </a:r>
            <a:endParaRPr lang="tr-TR" dirty="0"/>
          </a:p>
          <a:p>
            <a:r>
              <a:rPr lang="tr-TR" dirty="0"/>
              <a:t>(7) Bu Program kapsamında yürütülen kişisel veri işleme faaliyetlerinde, 24/03/2016 tarihli ve 6698 sayılı Kişisel Verilerin Korunması Kanunu ile bu Kanuna dayanılarak çıkarılan ilgili mevzuatta yer alan usul ve esaslara uyulması zorunludur. </a:t>
            </a:r>
            <a:endParaRPr lang="tr-TR" sz="2800" dirty="0">
              <a:solidFill>
                <a:srgbClr val="FF0000"/>
              </a:solidFill>
            </a:endParaRPr>
          </a:p>
        </p:txBody>
      </p:sp>
    </p:spTree>
    <p:extLst>
      <p:ext uri="{BB962C8B-B14F-4D97-AF65-F5344CB8AC3E}">
        <p14:creationId xmlns:p14="http://schemas.microsoft.com/office/powerpoint/2010/main" val="240121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PROGRAMI (Esaslar)</a:t>
            </a:r>
            <a:endParaRPr lang="tr-T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785652"/>
          </a:xfrm>
          <a:prstGeom prst="rect">
            <a:avLst/>
          </a:prstGeom>
          <a:noFill/>
        </p:spPr>
        <p:txBody>
          <a:bodyPr wrap="square" rtlCol="0">
            <a:spAutoFit/>
          </a:bodyPr>
          <a:lstStyle/>
          <a:p>
            <a:pPr marL="342900" indent="-342900">
              <a:buAutoNum type="arabicParenBoth"/>
            </a:pPr>
            <a:r>
              <a:rPr lang="tr-TR" sz="2000" dirty="0" smtClean="0"/>
              <a:t>“</a:t>
            </a:r>
            <a:r>
              <a:rPr lang="tr-TR" sz="2000" dirty="0"/>
              <a:t>Telafide Ben de Varım” Programında Bakanlığın belirlediği ana temalar doğrultusunda il/ilçe millî eğitim müdürlükleri; okul /kurum müdürlükleri fiziki, coğrafi, sosyal imkânlara ve iş birliklerine göre uygulama planlarını yapar. </a:t>
            </a:r>
            <a:endParaRPr lang="tr-TR" sz="2000" dirty="0" smtClean="0"/>
          </a:p>
          <a:p>
            <a:endParaRPr lang="tr-TR" sz="2000" dirty="0"/>
          </a:p>
          <a:p>
            <a:r>
              <a:rPr lang="tr-TR" sz="2000" dirty="0"/>
              <a:t>(2) “Telafide Ben de Varım” Programı gönüllülük esasına göre; öğrenciler, öğretmenler ve velilere yönelik eğitim faaliyetlerini gerçekleştirmek üzere planlanır</a:t>
            </a:r>
            <a:r>
              <a:rPr lang="tr-TR" sz="2000" dirty="0" smtClean="0"/>
              <a:t>.</a:t>
            </a:r>
          </a:p>
          <a:p>
            <a:endParaRPr lang="tr-TR" sz="2000" dirty="0"/>
          </a:p>
          <a:p>
            <a:r>
              <a:rPr lang="tr-TR" sz="2000" dirty="0"/>
              <a:t>(3) “Telafide Ben de Varım” Programı kapsamında düzenlenecek eğitim faaliyetleri; fiziksel, sosyal–duygusal, akademik gelişim ve özel eğitim alanı olmak üzere dört ana temaya uygun olarak planlanır. </a:t>
            </a:r>
            <a:endParaRPr lang="tr-TR" sz="3200" dirty="0">
              <a:solidFill>
                <a:srgbClr val="FF0000"/>
              </a:solidFill>
            </a:endParaRPr>
          </a:p>
        </p:txBody>
      </p:sp>
    </p:spTree>
    <p:extLst>
      <p:ext uri="{BB962C8B-B14F-4D97-AF65-F5344CB8AC3E}">
        <p14:creationId xmlns:p14="http://schemas.microsoft.com/office/powerpoint/2010/main" val="46989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PROGRAMI (Esaslar)</a:t>
            </a:r>
            <a:endParaRPr lang="tr-T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139321"/>
          </a:xfrm>
          <a:prstGeom prst="rect">
            <a:avLst/>
          </a:prstGeom>
          <a:noFill/>
        </p:spPr>
        <p:txBody>
          <a:bodyPr wrap="square" rtlCol="0">
            <a:spAutoFit/>
          </a:bodyPr>
          <a:lstStyle/>
          <a:p>
            <a:r>
              <a:rPr lang="tr-TR" dirty="0"/>
              <a:t>(4) “Telafide Ben de Varım” Programı kapsamında öğrenci, öğretmen ve velilere yönelik örnek eğitim faaliyetlerine, içerik ve materyallerine </a:t>
            </a:r>
            <a:r>
              <a:rPr lang="tr-TR" u="sng" dirty="0"/>
              <a:t>https://telafidebendevarim.meb.gov.tr adresinden erişim sağlanabilir. </a:t>
            </a:r>
            <a:endParaRPr lang="tr-TR" u="sng" dirty="0" smtClean="0"/>
          </a:p>
          <a:p>
            <a:endParaRPr lang="tr-TR" dirty="0"/>
          </a:p>
          <a:p>
            <a:r>
              <a:rPr lang="tr-TR" dirty="0"/>
              <a:t>(5) İl/ilçe millî eğitim müdürlükleri, okul müdürlükleri “Telafide Ben de Varım” Programı kapsamında düzenlenecek eğitim faaliyetlerine ait verileri https://telafidebendevarim.meb.gov.tr/yonetim adresinde ilgili modüle girerek faaliyet planlarını oluşturur. </a:t>
            </a:r>
            <a:endParaRPr lang="tr-TR" dirty="0" smtClean="0"/>
          </a:p>
          <a:p>
            <a:endParaRPr lang="tr-TR" dirty="0"/>
          </a:p>
          <a:p>
            <a:r>
              <a:rPr lang="tr-TR" dirty="0"/>
              <a:t>(6) Modüle, okul müdürleri, müdür başyardımcısı, müdür yardımcısı ve müdür yetkili öğretmenler MEBBİS şifresi ile giriş yapabilir. </a:t>
            </a:r>
            <a:endParaRPr lang="tr-TR" sz="3200" dirty="0">
              <a:solidFill>
                <a:srgbClr val="FF0000"/>
              </a:solidFill>
            </a:endParaRPr>
          </a:p>
        </p:txBody>
      </p:sp>
    </p:spTree>
    <p:extLst>
      <p:ext uri="{BB962C8B-B14F-4D97-AF65-F5344CB8AC3E}">
        <p14:creationId xmlns:p14="http://schemas.microsoft.com/office/powerpoint/2010/main" val="34548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PROGRAMI (Esaslar)</a:t>
            </a:r>
            <a:endParaRPr lang="tr-T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631763"/>
          </a:xfrm>
          <a:prstGeom prst="rect">
            <a:avLst/>
          </a:prstGeom>
          <a:noFill/>
        </p:spPr>
        <p:txBody>
          <a:bodyPr wrap="square" rtlCol="0">
            <a:spAutoFit/>
          </a:bodyPr>
          <a:lstStyle/>
          <a:p>
            <a:r>
              <a:rPr lang="tr-TR" dirty="0"/>
              <a:t>(7) Okul müdürü tarafından modüle veri girişleri yapılan eğitim faaliyetleri ilçe ve il onayı tamamlandıktan sonra sistem üzerinden öğretmen başvurusuna açılır. </a:t>
            </a:r>
            <a:endParaRPr lang="tr-TR" dirty="0" smtClean="0"/>
          </a:p>
          <a:p>
            <a:endParaRPr lang="tr-TR" dirty="0"/>
          </a:p>
          <a:p>
            <a:r>
              <a:rPr lang="tr-TR" dirty="0"/>
              <a:t>(8) Öğretmenler MEBBİS şifreleri ile sisteme giriş yaparak görev yaptıkları okul/ilçe/il programlarında tanımlanan eğitim faaliyetleri için görev talebinde bulunabilir. </a:t>
            </a:r>
            <a:endParaRPr lang="tr-TR" dirty="0" smtClean="0"/>
          </a:p>
          <a:p>
            <a:endParaRPr lang="tr-TR" dirty="0"/>
          </a:p>
          <a:p>
            <a:r>
              <a:rPr lang="tr-TR" dirty="0"/>
              <a:t>(9) Onaylanmış eğitim faaliyetleri öğrenci, öğretmen ve velilere https://telafidebendevarim.meb.gov.tr adresinden, il/ilçe milli eğitim müdürlüğünün resmi internet sitelerinden ve sosyal medya hesaplarından duyurulur. </a:t>
            </a:r>
          </a:p>
          <a:p>
            <a:endParaRPr lang="tr-TR" sz="2800" dirty="0">
              <a:solidFill>
                <a:srgbClr val="FF0000"/>
              </a:solidFill>
            </a:endParaRPr>
          </a:p>
          <a:p>
            <a:r>
              <a:rPr lang="tr-TR" dirty="0"/>
              <a:t>(10) Eğitim faaliyetlerine katılmak isteyen öğrencilerin velileri Ek-1 veli izin belgeleri ile eğitim faaliyetinin açıldığı okula başvurularını yapabileceklerdir. </a:t>
            </a:r>
            <a:endParaRPr lang="tr-TR" sz="3200" dirty="0">
              <a:solidFill>
                <a:srgbClr val="FF0000"/>
              </a:solidFill>
            </a:endParaRPr>
          </a:p>
        </p:txBody>
      </p:sp>
    </p:spTree>
    <p:extLst>
      <p:ext uri="{BB962C8B-B14F-4D97-AF65-F5344CB8AC3E}">
        <p14:creationId xmlns:p14="http://schemas.microsoft.com/office/powerpoint/2010/main" val="367697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99792" y="195486"/>
            <a:ext cx="590465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TELAFİDE BEN DE VARIM</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PROGRAMI (Esaslar)</a:t>
            </a:r>
            <a:endParaRPr lang="tr-T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99592" y="1203598"/>
            <a:ext cx="8136904" cy="3416320"/>
          </a:xfrm>
          <a:prstGeom prst="rect">
            <a:avLst/>
          </a:prstGeom>
          <a:noFill/>
        </p:spPr>
        <p:txBody>
          <a:bodyPr wrap="square" rtlCol="0">
            <a:spAutoFit/>
          </a:bodyPr>
          <a:lstStyle/>
          <a:p>
            <a:r>
              <a:rPr lang="tr-TR" dirty="0"/>
              <a:t>(11) Eğitim faaliyetlerine katılmak isteyen öğretmenler, MEBBİS </a:t>
            </a:r>
            <a:r>
              <a:rPr lang="tr-TR" dirty="0" err="1"/>
              <a:t>Hizmetiçi</a:t>
            </a:r>
            <a:r>
              <a:rPr lang="tr-TR" dirty="0"/>
              <a:t> Modülü üzerinden başvuru yapabileceklerdir. </a:t>
            </a:r>
            <a:endParaRPr lang="tr-TR" dirty="0" smtClean="0"/>
          </a:p>
          <a:p>
            <a:endParaRPr lang="tr-TR" dirty="0"/>
          </a:p>
          <a:p>
            <a:r>
              <a:rPr lang="tr-TR" dirty="0"/>
              <a:t>(12) Eğitim faaliyetlerine katılmak isteyen veliler, faaliyetin planlandığı il/ilçe millî eğitim müdürlükleri ve okul müdürlüklerine başvuru yapabileceklerdir. </a:t>
            </a:r>
            <a:endParaRPr lang="tr-TR" dirty="0" smtClean="0"/>
          </a:p>
          <a:p>
            <a:endParaRPr lang="tr-TR" dirty="0"/>
          </a:p>
          <a:p>
            <a:r>
              <a:rPr lang="tr-TR" dirty="0"/>
              <a:t>(13) Başvuruları kabul edilen öğrenci, öğretmen, velilere kabul edildiklerine dair bilgilendirme, faaliyeti açan okul müdürlükleri tarafından yapılacaktır. </a:t>
            </a:r>
            <a:endParaRPr lang="tr-TR" dirty="0" smtClean="0"/>
          </a:p>
          <a:p>
            <a:endParaRPr lang="tr-TR" dirty="0"/>
          </a:p>
          <a:p>
            <a:r>
              <a:rPr lang="tr-TR" dirty="0"/>
              <a:t>(14) Eğitim faaliyetinin açılabilmesi için en az 12 (on iki) kişilik öğrenci grubunun oluşması gerekir. Ancak özel eğitim öğrencilerine açılacak faaliyetlerde alanın özelliği gereği sayı sınırlaması aranmaz. </a:t>
            </a:r>
            <a:endParaRPr lang="tr-TR" sz="3200" dirty="0">
              <a:solidFill>
                <a:srgbClr val="FF0000"/>
              </a:solidFill>
            </a:endParaRPr>
          </a:p>
        </p:txBody>
      </p:sp>
    </p:spTree>
    <p:extLst>
      <p:ext uri="{BB962C8B-B14F-4D97-AF65-F5344CB8AC3E}">
        <p14:creationId xmlns:p14="http://schemas.microsoft.com/office/powerpoint/2010/main" val="46277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2498</TotalTime>
  <Words>1556</Words>
  <Application>Microsoft Office PowerPoint</Application>
  <PresentationFormat>Ekran Gösterisi (16:9)</PresentationFormat>
  <Paragraphs>131</Paragraphs>
  <Slides>41</Slides>
  <Notes>2</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41</vt:i4>
      </vt:variant>
    </vt:vector>
  </HeadingPairs>
  <TitlesOfParts>
    <vt:vector size="44"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Asus</cp:lastModifiedBy>
  <cp:revision>115</cp:revision>
  <dcterms:created xsi:type="dcterms:W3CDTF">2019-03-28T13:41:51Z</dcterms:created>
  <dcterms:modified xsi:type="dcterms:W3CDTF">2021-06-16T20:55:11Z</dcterms:modified>
</cp:coreProperties>
</file>