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heme/themeOverride2.xml" ContentType="application/vnd.openxmlformats-officedocument.themeOverr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xml" ContentType="application/vnd.openxmlformats-officedocument.themeOverr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4.xml" ContentType="application/vnd.openxmlformats-officedocument.themeOverr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5.xml" ContentType="application/vnd.openxmlformats-officedocument.themeOverr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6.xml" ContentType="application/vnd.openxmlformats-officedocument.themeOverr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heme/themeOverride7.xml" ContentType="application/vnd.openxmlformats-officedocument.themeOverride+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Override8.xml" ContentType="application/vnd.openxmlformats-officedocument.themeOverride+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9.xml" ContentType="application/vnd.openxmlformats-officedocument.themeOverr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heme/themeOverride10.xml" ContentType="application/vnd.openxmlformats-officedocument.themeOverride+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heme/themeOverride11.xml" ContentType="application/vnd.openxmlformats-officedocument.themeOverride+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6"/>
  </p:notesMasterIdLst>
  <p:sldIdLst>
    <p:sldId id="262" r:id="rId4"/>
    <p:sldId id="265" r:id="rId5"/>
    <p:sldId id="347" r:id="rId6"/>
    <p:sldId id="348" r:id="rId7"/>
    <p:sldId id="349" r:id="rId8"/>
    <p:sldId id="267" r:id="rId9"/>
    <p:sldId id="268" r:id="rId10"/>
    <p:sldId id="332" r:id="rId11"/>
    <p:sldId id="334" r:id="rId12"/>
    <p:sldId id="335" r:id="rId13"/>
    <p:sldId id="336" r:id="rId14"/>
    <p:sldId id="327" r:id="rId15"/>
    <p:sldId id="346" r:id="rId16"/>
    <p:sldId id="338" r:id="rId17"/>
    <p:sldId id="339" r:id="rId18"/>
    <p:sldId id="340" r:id="rId19"/>
    <p:sldId id="341" r:id="rId20"/>
    <p:sldId id="342" r:id="rId21"/>
    <p:sldId id="343" r:id="rId22"/>
    <p:sldId id="344" r:id="rId23"/>
    <p:sldId id="316" r:id="rId24"/>
    <p:sldId id="317" r:id="rId25"/>
    <p:sldId id="318" r:id="rId26"/>
    <p:sldId id="319" r:id="rId27"/>
    <p:sldId id="320" r:id="rId28"/>
    <p:sldId id="321" r:id="rId29"/>
    <p:sldId id="322" r:id="rId30"/>
    <p:sldId id="323" r:id="rId31"/>
    <p:sldId id="324" r:id="rId32"/>
    <p:sldId id="325" r:id="rId33"/>
    <p:sldId id="326" r:id="rId34"/>
    <p:sldId id="258"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13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02559-E220-4E02-BF9D-BB8078075058}" type="doc">
      <dgm:prSet loTypeId="urn:microsoft.com/office/officeart/2005/8/layout/vList3#1"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A95F70C6-B3F1-4A86-99C1-9CEC186A4266}" type="presOf" srcId="{60402559-E220-4E02-BF9D-BB8078075058}" destId="{CD1569CF-37A3-4C7A-B125-44E7171FA18A}" srcOrd="0"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41FC8FA4-CD66-47BA-B753-194445CA7FCE}"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AE6716C-C95A-4965-8EEB-2B22EE42A91F}"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437ECA0-38D8-452B-8A3F-B02B1101402A}"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281FAE1-AD12-49D9-8C82-ECE4069CCF1D}"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8738EC4-1DFF-4514-8DBB-82ED3A36B4CD}"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8A5F19D5-E186-4AF3-ADE3-66A9FEAAF898}"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FBD2D29-6881-4A65-B235-3DEDA07EABF2}"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402559-E220-4E02-BF9D-BB8078075058}" type="doc">
      <dgm:prSet loTypeId="urn:microsoft.com/office/officeart/2005/8/layout/vList3#5"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BA875E04-D1CD-4CA9-9916-C7B766F843A3}" type="presOf" srcId="{60402559-E220-4E02-BF9D-BB8078075058}" destId="{CD1569CF-37A3-4C7A-B125-44E7171FA18A}" srcOrd="0" destOrd="0" presId="urn:microsoft.com/office/officeart/2005/8/layout/vList3#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4AFCD18-4E34-4B34-BA31-CEDF566D4359}"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0D97FF79-33DC-4A59-8CBB-94F3D41E47F2}"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C59B9B15-12B8-456B-A5C1-0196E184FC2C}"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B4891BA7-6B21-42B7-81EF-0C845D939518}"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55674861-B156-4572-A02A-2426EA0C2CA5}"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402559-E220-4E02-BF9D-BB8078075058}" type="doc">
      <dgm:prSet loTypeId="urn:microsoft.com/office/officeart/2005/8/layout/vList3#14"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3C687592-300A-4171-8BC6-393888CED6B6}" type="presOf" srcId="{60402559-E220-4E02-BF9D-BB8078075058}" destId="{CD1569CF-37A3-4C7A-B125-44E7171FA18A}" srcOrd="0" destOrd="0" presId="urn:microsoft.com/office/officeart/2005/8/layout/vList3#1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402559-E220-4E02-BF9D-BB8078075058}" type="doc">
      <dgm:prSet loTypeId="urn:microsoft.com/office/officeart/2005/8/layout/vList3#6" loCatId="list" qsTypeId="urn:microsoft.com/office/officeart/2005/8/quickstyle/simple1" qsCatId="simple" csTypeId="urn:microsoft.com/office/officeart/2005/8/colors/accent1_2" csCatId="accent1" phldr="1"/>
      <dgm:spPr/>
    </dgm:pt>
    <dgm:pt modelId="{CD1569CF-37A3-4C7A-B125-44E7171FA18A}" type="pres">
      <dgm:prSet presAssocID="{60402559-E220-4E02-BF9D-BB8078075058}" presName="linearFlow" presStyleCnt="0">
        <dgm:presLayoutVars>
          <dgm:dir/>
          <dgm:resizeHandles val="exact"/>
        </dgm:presLayoutVars>
      </dgm:prSet>
      <dgm:spPr/>
    </dgm:pt>
  </dgm:ptLst>
  <dgm:cxnLst>
    <dgm:cxn modelId="{6F36520D-9B91-45FB-9744-87D3B0F27CB3}" type="presOf" srcId="{60402559-E220-4E02-BF9D-BB8078075058}" destId="{CD1569CF-37A3-4C7A-B125-44E7171FA18A}" srcOrd="0" destOrd="0" presId="urn:microsoft.com/office/officeart/2005/8/layout/vList3#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1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6">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7A4F7-87F8-4CB3-9A98-FD0A0F2AA172}" type="datetimeFigureOut">
              <a:rPr lang="tr-TR" smtClean="0"/>
              <a:pPr/>
              <a:t>28.11.2017</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FF316-4E80-4C71-9D1B-FBA62F323838}" type="slidenum">
              <a:rPr lang="tr-TR" smtClean="0"/>
              <a:pPr/>
              <a:t>‹#›</a:t>
            </a:fld>
            <a:endParaRPr lang="tr-TR"/>
          </a:p>
        </p:txBody>
      </p:sp>
    </p:spTree>
    <p:extLst>
      <p:ext uri="{BB962C8B-B14F-4D97-AF65-F5344CB8AC3E}">
        <p14:creationId xmlns:p14="http://schemas.microsoft.com/office/powerpoint/2010/main" val="4000499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296449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16</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1777408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3408858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398773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2888617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B42EAAC-C2B2-4877-BC25-3EE2883001DE}"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4160396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324445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49728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93588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12562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6916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34680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43074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30762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65180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2619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1470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468104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932560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756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840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160239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6771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532899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94696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6137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4797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8726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7977552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7653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7416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268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042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177732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614886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24467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853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676478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21018AC-7876-4FCB-A92B-CCC0FEA73052}" type="datetimeFigureOut">
              <a:rPr lang="tr-TR" smtClean="0"/>
              <a:pPr/>
              <a:t>28.11.2017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CA862B2-D7F2-4ADF-B7AA-C34E305791FD}" type="slidenum">
              <a:rPr lang="tr-TR" smtClean="0"/>
              <a:pPr/>
              <a:t>‹#›</a:t>
            </a:fld>
            <a:endParaRPr lang="tr-TR"/>
          </a:p>
        </p:txBody>
      </p:sp>
    </p:spTree>
    <p:extLst>
      <p:ext uri="{BB962C8B-B14F-4D97-AF65-F5344CB8AC3E}">
        <p14:creationId xmlns:p14="http://schemas.microsoft.com/office/powerpoint/2010/main" val="275594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pPr/>
              <a:t>28.11.2017</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pPr/>
              <a:t>‹#›</a:t>
            </a:fld>
            <a:endParaRPr lang="tr-TR"/>
          </a:p>
        </p:txBody>
      </p:sp>
    </p:spTree>
    <p:extLst>
      <p:ext uri="{BB962C8B-B14F-4D97-AF65-F5344CB8AC3E}">
        <p14:creationId xmlns:p14="http://schemas.microsoft.com/office/powerpoint/2010/main" val="74367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3344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1018AC-7876-4FCB-A92B-CCC0FEA73052}" type="datetimeFigureOut">
              <a:rPr lang="tr-TR" smtClean="0">
                <a:solidFill>
                  <a:prstClr val="black">
                    <a:tint val="75000"/>
                  </a:prstClr>
                </a:solidFill>
              </a:rPr>
              <a:pPr/>
              <a:t>28.11.2017</a:t>
            </a:fld>
            <a:endParaRPr lang="tr-TR">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862B2-D7F2-4ADF-B7AA-C34E305791F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5771152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xml"/><Relationship Id="rId7" Type="http://schemas.openxmlformats.org/officeDocument/2006/relationships/diagramColors" Target="../diagrams/colors6.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7.xml"/><Relationship Id="rId7" Type="http://schemas.openxmlformats.org/officeDocument/2006/relationships/diagramColors" Target="../diagrams/colors7.xml"/><Relationship Id="rId2" Type="http://schemas.openxmlformats.org/officeDocument/2006/relationships/slideLayout" Target="../slideLayouts/slideLayout6.xml"/><Relationship Id="rId1" Type="http://schemas.openxmlformats.org/officeDocument/2006/relationships/themeOverride" Target="../theme/themeOverride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9.xml"/><Relationship Id="rId7" Type="http://schemas.openxmlformats.org/officeDocument/2006/relationships/diagramColors" Target="../diagrams/colors9.xml"/><Relationship Id="rId2" Type="http://schemas.openxmlformats.org/officeDocument/2006/relationships/slideLayout" Target="../slideLayouts/slideLayout28.xml"/><Relationship Id="rId1" Type="http://schemas.openxmlformats.org/officeDocument/2006/relationships/themeOverride" Target="../theme/themeOverride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notesSlide" Target="../notesSlides/notesSlide10.xml"/><Relationship Id="rId7" Type="http://schemas.openxmlformats.org/officeDocument/2006/relationships/diagramColors" Target="../diagrams/colors10.xml"/><Relationship Id="rId2" Type="http://schemas.openxmlformats.org/officeDocument/2006/relationships/slideLayout" Target="../slideLayouts/slideLayout17.xml"/><Relationship Id="rId1" Type="http://schemas.openxmlformats.org/officeDocument/2006/relationships/themeOverride" Target="../theme/themeOverride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notesSlide" Target="../notesSlides/notesSlide11.xml"/><Relationship Id="rId7" Type="http://schemas.openxmlformats.org/officeDocument/2006/relationships/diagramColors" Target="../diagrams/colors11.xml"/><Relationship Id="rId2" Type="http://schemas.openxmlformats.org/officeDocument/2006/relationships/slideLayout" Target="../slideLayouts/slideLayout17.xml"/><Relationship Id="rId1" Type="http://schemas.openxmlformats.org/officeDocument/2006/relationships/themeOverride" Target="../theme/themeOverride6.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notesSlide" Target="../notesSlides/notesSlide12.xml"/><Relationship Id="rId7" Type="http://schemas.openxmlformats.org/officeDocument/2006/relationships/diagramColors" Target="../diagrams/colors12.xml"/><Relationship Id="rId2" Type="http://schemas.openxmlformats.org/officeDocument/2006/relationships/slideLayout" Target="../slideLayouts/slideLayout17.xml"/><Relationship Id="rId1" Type="http://schemas.openxmlformats.org/officeDocument/2006/relationships/themeOverride" Target="../theme/themeOverride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notesSlide" Target="../notesSlides/notesSlide13.xml"/><Relationship Id="rId7" Type="http://schemas.openxmlformats.org/officeDocument/2006/relationships/diagramColors" Target="../diagrams/colors13.xml"/><Relationship Id="rId2" Type="http://schemas.openxmlformats.org/officeDocument/2006/relationships/slideLayout" Target="../slideLayouts/slideLayout17.xml"/><Relationship Id="rId1" Type="http://schemas.openxmlformats.org/officeDocument/2006/relationships/themeOverride" Target="../theme/themeOverride8.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notesSlide" Target="../notesSlides/notesSlide14.xml"/><Relationship Id="rId7" Type="http://schemas.openxmlformats.org/officeDocument/2006/relationships/diagramColors" Target="../diagrams/colors14.xml"/><Relationship Id="rId2" Type="http://schemas.openxmlformats.org/officeDocument/2006/relationships/slideLayout" Target="../slideLayouts/slideLayout17.xml"/><Relationship Id="rId1" Type="http://schemas.openxmlformats.org/officeDocument/2006/relationships/themeOverride" Target="../theme/themeOverride9.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9.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notesSlide" Target="../notesSlides/notesSlide15.xml"/><Relationship Id="rId7" Type="http://schemas.openxmlformats.org/officeDocument/2006/relationships/diagramColors" Target="../diagrams/colors15.xml"/><Relationship Id="rId2" Type="http://schemas.openxmlformats.org/officeDocument/2006/relationships/slideLayout" Target="../slideLayouts/slideLayout17.xml"/><Relationship Id="rId1" Type="http://schemas.openxmlformats.org/officeDocument/2006/relationships/themeOverride" Target="../theme/themeOverride10.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notesSlide" Target="../notesSlides/notesSlide16.xml"/><Relationship Id="rId7" Type="http://schemas.openxmlformats.org/officeDocument/2006/relationships/diagramColors" Target="../diagrams/colors16.xml"/><Relationship Id="rId2" Type="http://schemas.openxmlformats.org/officeDocument/2006/relationships/slideLayout" Target="../slideLayouts/slideLayout17.xml"/><Relationship Id="rId1" Type="http://schemas.openxmlformats.org/officeDocument/2006/relationships/themeOverride" Target="../theme/themeOverride11.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5.xml"/><Relationship Id="rId7" Type="http://schemas.openxmlformats.org/officeDocument/2006/relationships/diagramColors" Target="../diagrams/colors5.xml"/><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Başlık 1"/>
          <p:cNvSpPr>
            <a:spLocks noGrp="1"/>
          </p:cNvSpPr>
          <p:nvPr>
            <p:ph type="title"/>
          </p:nvPr>
        </p:nvSpPr>
        <p:spPr>
          <a:xfrm>
            <a:off x="467544" y="3284983"/>
            <a:ext cx="8406172" cy="2425663"/>
          </a:xfrm>
        </p:spPr>
        <p:txBody>
          <a:bodyPr>
            <a:noAutofit/>
          </a:bodyPr>
          <a:lstStyle/>
          <a:p>
            <a:pPr algn="ctr"/>
            <a:r>
              <a:rPr lang="tr-TR" sz="4000" b="1" dirty="0" smtClean="0">
                <a:solidFill>
                  <a:srgbClr val="800000"/>
                </a:solidFill>
                <a:effectLst>
                  <a:outerShdw blurRad="38100" dist="38100" dir="2700000" algn="tl">
                    <a:srgbClr val="000000">
                      <a:alpha val="43137"/>
                    </a:srgbClr>
                  </a:outerShdw>
                </a:effectLst>
                <a:latin typeface="Cambria" pitchFamily="18" charset="0"/>
              </a:rPr>
              <a:t>09/10 ARALIK 2017</a:t>
            </a:r>
            <a:r>
              <a:rPr lang="tr-TR" sz="4000" b="1" dirty="0" smtClean="0">
                <a:solidFill>
                  <a:srgbClr val="800000"/>
                </a:solidFill>
                <a:effectLst>
                  <a:outerShdw blurRad="38100" dist="38100" dir="2700000" algn="tl">
                    <a:srgbClr val="000000">
                      <a:alpha val="43137"/>
                    </a:srgbClr>
                  </a:outerShdw>
                </a:effectLst>
                <a:latin typeface="Britannic Bold" pitchFamily="34" charset="0"/>
              </a:rPr>
              <a:t/>
            </a:r>
            <a:br>
              <a:rPr lang="tr-TR" sz="4000" b="1" dirty="0" smtClean="0">
                <a:solidFill>
                  <a:srgbClr val="800000"/>
                </a:solidFill>
                <a:effectLst>
                  <a:outerShdw blurRad="38100" dist="38100" dir="2700000" algn="tl">
                    <a:srgbClr val="000000">
                      <a:alpha val="43137"/>
                    </a:srgbClr>
                  </a:outerShdw>
                </a:effectLst>
                <a:latin typeface="Britannic Bold" pitchFamily="34" charset="0"/>
              </a:rPr>
            </a:br>
            <a:r>
              <a:rPr lang="tr-TR" sz="4000" b="1" dirty="0" smtClean="0">
                <a:solidFill>
                  <a:srgbClr val="800000"/>
                </a:solidFill>
                <a:effectLst>
                  <a:outerShdw blurRad="38100" dist="38100" dir="2700000" algn="tl">
                    <a:srgbClr val="000000">
                      <a:alpha val="43137"/>
                    </a:srgbClr>
                  </a:outerShdw>
                </a:effectLst>
                <a:latin typeface="Cambria" pitchFamily="18" charset="0"/>
              </a:rPr>
              <a:t>AÇIKÖĞRETİM   KURUMLARI 2017-2018 YILI 1. DÖNEM SINAVI</a:t>
            </a:r>
            <a:endParaRPr lang="tr-TR" sz="4000" b="1" dirty="0">
              <a:solidFill>
                <a:srgbClr val="800000"/>
              </a:solidFill>
              <a:effectLst>
                <a:outerShdw blurRad="38100" dist="38100" dir="2700000" algn="tl">
                  <a:srgbClr val="000000">
                    <a:alpha val="43137"/>
                  </a:srgbClr>
                </a:outerShdw>
              </a:effectLst>
              <a:latin typeface="Cambria" pitchFamily="18" charset="0"/>
            </a:endParaRPr>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7510" y="67577"/>
            <a:ext cx="3196086" cy="3196086"/>
          </a:xfrm>
          <a:prstGeom prst="rect">
            <a:avLst/>
          </a:prstGeom>
        </p:spPr>
      </p:pic>
    </p:spTree>
    <p:extLst>
      <p:ext uri="{BB962C8B-B14F-4D97-AF65-F5344CB8AC3E}">
        <p14:creationId xmlns:p14="http://schemas.microsoft.com/office/powerpoint/2010/main" val="1868405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dirty="0">
                <a:solidFill>
                  <a:srgbClr val="800000"/>
                </a:solidFill>
                <a:latin typeface="Calibri Light"/>
                <a:ea typeface="+mj-ea"/>
                <a:cs typeface="+mj-cs"/>
              </a:rPr>
              <a:t>Sınav listelerinde ismi olmayan; ancak mazeretleri Başkanlıkça uygun görülen adayları,</a:t>
            </a:r>
            <a:r>
              <a:rPr lang="tr-TR" sz="2400" b="1" dirty="0">
                <a:solidFill>
                  <a:srgbClr val="002060"/>
                </a:solidFill>
                <a:latin typeface="Calibri Light"/>
                <a:ea typeface="+mj-ea"/>
                <a:cs typeface="+mj-cs"/>
              </a:rPr>
              <a:t> Bölge Sınav Yürütme Komisyonun verdiği talimat doğrultusunda, gerekli tutanakları hazırlayarak, </a:t>
            </a:r>
            <a:r>
              <a:rPr lang="tr-TR" sz="2400" b="1" u="sng" dirty="0">
                <a:solidFill>
                  <a:srgbClr val="800000"/>
                </a:solidFill>
                <a:latin typeface="Calibri Light"/>
                <a:ea typeface="+mj-ea"/>
                <a:cs typeface="+mj-cs"/>
              </a:rPr>
              <a:t>yedek salonda</a:t>
            </a:r>
            <a:r>
              <a:rPr lang="tr-TR" sz="2400" b="1" dirty="0">
                <a:solidFill>
                  <a:srgbClr val="002060"/>
                </a:solidFill>
                <a:latin typeface="Calibri Light"/>
                <a:ea typeface="+mj-ea"/>
                <a:cs typeface="+mj-cs"/>
              </a:rPr>
              <a:t> sınava alınız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Yedek salonda sınava alınan adaya </a:t>
            </a:r>
            <a:r>
              <a:rPr lang="tr-TR" sz="2400" b="1" dirty="0">
                <a:solidFill>
                  <a:srgbClr val="800000"/>
                </a:solidFill>
                <a:latin typeface="Calibri Light"/>
                <a:ea typeface="+mj-ea"/>
                <a:cs typeface="+mj-cs"/>
              </a:rPr>
              <a:t>T(TAM) kitapçığı </a:t>
            </a:r>
            <a:r>
              <a:rPr lang="tr-TR" sz="2400" b="1" dirty="0">
                <a:solidFill>
                  <a:srgbClr val="002060"/>
                </a:solidFill>
                <a:latin typeface="Calibri Light"/>
                <a:ea typeface="+mj-ea"/>
                <a:cs typeface="+mj-cs"/>
              </a:rPr>
              <a:t>veriniz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800000"/>
                </a:solidFill>
                <a:latin typeface="Calibri Light"/>
                <a:ea typeface="+mj-ea"/>
                <a:cs typeface="+mj-cs"/>
              </a:rPr>
              <a:t>İlk 30 dakika dolmadan </a:t>
            </a:r>
            <a:r>
              <a:rPr lang="tr-TR" sz="2400" b="1" dirty="0" smtClean="0">
                <a:solidFill>
                  <a:srgbClr val="800000"/>
                </a:solidFill>
                <a:latin typeface="Calibri Light"/>
                <a:ea typeface="+mj-ea"/>
                <a:cs typeface="+mj-cs"/>
              </a:rPr>
              <a:t>ve son 15 </a:t>
            </a:r>
            <a:r>
              <a:rPr lang="tr-TR" sz="2400" b="1" dirty="0" err="1" smtClean="0">
                <a:solidFill>
                  <a:srgbClr val="800000"/>
                </a:solidFill>
                <a:latin typeface="Calibri Light"/>
                <a:ea typeface="+mj-ea"/>
                <a:cs typeface="+mj-cs"/>
              </a:rPr>
              <a:t>dk.</a:t>
            </a:r>
            <a:r>
              <a:rPr lang="tr-TR" sz="2400" b="1" dirty="0" err="1" smtClean="0">
                <a:solidFill>
                  <a:srgbClr val="002060"/>
                </a:solidFill>
                <a:latin typeface="Calibri Light"/>
                <a:ea typeface="+mj-ea"/>
                <a:cs typeface="+mj-cs"/>
              </a:rPr>
              <a:t>hiçbir</a:t>
            </a:r>
            <a:r>
              <a:rPr lang="tr-TR" sz="2400" b="1" dirty="0" smtClean="0">
                <a:solidFill>
                  <a:srgbClr val="002060"/>
                </a:solidFill>
                <a:latin typeface="Calibri Light"/>
                <a:ea typeface="+mj-ea"/>
                <a:cs typeface="+mj-cs"/>
              </a:rPr>
              <a:t> </a:t>
            </a:r>
            <a:r>
              <a:rPr lang="tr-TR" sz="2400" b="1" dirty="0">
                <a:solidFill>
                  <a:srgbClr val="002060"/>
                </a:solidFill>
                <a:latin typeface="Calibri Light"/>
                <a:ea typeface="+mj-ea"/>
                <a:cs typeface="+mj-cs"/>
              </a:rPr>
              <a:t>öğrenciyi dışarıya çıkarmayınız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 sırasında, sınavın akışını bozmayacak şekilde salon görevlilerini kontrol ediniz, gerektiğinde uyarınız, sınavın sorunsuz yapılmasını sağlayınız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Sınavın bitiminden sonra salon başkanları tarafından getirilen, içinde </a:t>
            </a:r>
            <a:r>
              <a:rPr lang="tr-TR" sz="2400" b="1" dirty="0">
                <a:solidFill>
                  <a:srgbClr val="800000"/>
                </a:solidFill>
                <a:latin typeface="Calibri Light"/>
                <a:ea typeface="+mj-ea"/>
                <a:cs typeface="+mj-cs"/>
              </a:rPr>
              <a:t>cevap kâğıtları, salon yoklama listeleri, varsa diğer sınav evrakının bulunduğu </a:t>
            </a:r>
            <a:r>
              <a:rPr lang="tr-TR" sz="2400" b="1" dirty="0">
                <a:solidFill>
                  <a:srgbClr val="002060"/>
                </a:solidFill>
                <a:latin typeface="Calibri Light"/>
                <a:ea typeface="+mj-ea"/>
                <a:cs typeface="+mj-cs"/>
              </a:rPr>
              <a:t>ağzı kapatılmış sınav güvenlik poşetlerini ve sınav güvenlik poşeti dışında getirilen soru kitapçıklarını teslim alınız. </a:t>
            </a:r>
            <a:endParaRPr lang="tr-TR" sz="2400" b="1" dirty="0">
              <a:solidFill>
                <a:srgbClr val="800000"/>
              </a:solidFill>
              <a:latin typeface="Calibri Light"/>
              <a:ea typeface="+mj-ea"/>
              <a:cs typeface="+mj-cs"/>
            </a:endParaRPr>
          </a:p>
        </p:txBody>
      </p:sp>
    </p:spTree>
    <p:extLst>
      <p:ext uri="{BB962C8B-B14F-4D97-AF65-F5344CB8AC3E}">
        <p14:creationId xmlns:p14="http://schemas.microsoft.com/office/powerpoint/2010/main" val="1421078668"/>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u="sng" dirty="0">
                <a:solidFill>
                  <a:srgbClr val="800000"/>
                </a:solidFill>
                <a:latin typeface="Calibri Light"/>
                <a:ea typeface="+mj-ea"/>
                <a:cs typeface="+mj-cs"/>
              </a:rPr>
              <a:t>Soru kitapçıklarını üçüncü oturum bittikten sonra isteyen adaylara dağıtabilirsiniz</a:t>
            </a:r>
            <a:r>
              <a:rPr lang="tr-TR" sz="2400" b="1" u="sng" dirty="0" smtClean="0">
                <a:solidFill>
                  <a:srgbClr val="800000"/>
                </a:solidFill>
                <a:latin typeface="Calibri Light"/>
                <a:ea typeface="+mj-ea"/>
                <a:cs typeface="+mj-cs"/>
              </a:rPr>
              <a:t>.</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a:solidFill>
                  <a:srgbClr val="002060"/>
                </a:solidFill>
                <a:latin typeface="Calibri Light"/>
                <a:ea typeface="+mj-ea"/>
                <a:cs typeface="+mj-cs"/>
              </a:rPr>
              <a:t>Sınav güvenlik poşetlerini, sınav evrak kutularına /çantalarına koyarak güvenlik kilidi ile kilitleyip il/ilçe sınav kuryesine teslim ediniz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 sırasında gerekmedikçe yedek sınav evrakını kesinlikle </a:t>
            </a:r>
            <a:r>
              <a:rPr lang="tr-TR" sz="2400" b="1" dirty="0">
                <a:solidFill>
                  <a:srgbClr val="C00000"/>
                </a:solidFill>
                <a:latin typeface="Calibri Light"/>
                <a:ea typeface="+mj-ea"/>
                <a:cs typeface="+mj-cs"/>
              </a:rPr>
              <a:t>açmayınız</a:t>
            </a:r>
            <a:r>
              <a:rPr lang="tr-TR" sz="2400" b="1" dirty="0">
                <a:solidFill>
                  <a:srgbClr val="002060"/>
                </a:solidFill>
                <a:latin typeface="Calibri Light"/>
                <a:ea typeface="+mj-ea"/>
                <a:cs typeface="+mj-cs"/>
              </a:rPr>
              <a:t> ve yedek sınav poşetini bina sınav komisyonunun bulunduğu yerde muhafaza ediniz. </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a:solidFill>
                  <a:srgbClr val="002060"/>
                </a:solidFill>
                <a:latin typeface="Calibri Light"/>
                <a:ea typeface="+mj-ea"/>
                <a:cs typeface="+mj-cs"/>
              </a:rPr>
              <a:t>Bina sınav komisyonu tarafından zaruri durumlarda yedek poşet açılmış ise </a:t>
            </a:r>
            <a:r>
              <a:rPr lang="tr-TR" sz="2400" b="1" dirty="0" smtClean="0">
                <a:solidFill>
                  <a:srgbClr val="002060"/>
                </a:solidFill>
                <a:latin typeface="Calibri Light"/>
                <a:ea typeface="+mj-ea"/>
                <a:cs typeface="+mj-cs"/>
              </a:rPr>
              <a:t>tutanak EK-1/sınav öncesi/sonrası tutanağı düzenlenir. Tutanakta </a:t>
            </a:r>
            <a:r>
              <a:rPr lang="tr-TR" sz="2400" b="1" dirty="0">
                <a:solidFill>
                  <a:srgbClr val="C00000"/>
                </a:solidFill>
                <a:latin typeface="Calibri Light"/>
                <a:ea typeface="+mj-ea"/>
                <a:cs typeface="+mj-cs"/>
              </a:rPr>
              <a:t>bina </a:t>
            </a:r>
            <a:r>
              <a:rPr lang="tr-TR" sz="2400" b="1" dirty="0" smtClean="0">
                <a:solidFill>
                  <a:srgbClr val="C00000"/>
                </a:solidFill>
                <a:latin typeface="Calibri Light"/>
                <a:ea typeface="+mj-ea"/>
                <a:cs typeface="+mj-cs"/>
              </a:rPr>
              <a:t>bilgileri, yedek </a:t>
            </a:r>
            <a:r>
              <a:rPr lang="tr-TR" sz="2400" b="1" dirty="0">
                <a:solidFill>
                  <a:srgbClr val="C00000"/>
                </a:solidFill>
                <a:latin typeface="Calibri Light"/>
                <a:ea typeface="+mj-ea"/>
                <a:cs typeface="+mj-cs"/>
              </a:rPr>
              <a:t>sınav evrakının açılış saati, nedeni ve kaç adet sınav evrakı kullanıldığını </a:t>
            </a:r>
            <a:r>
              <a:rPr lang="tr-TR" sz="2400" b="1" dirty="0">
                <a:solidFill>
                  <a:srgbClr val="002060"/>
                </a:solidFill>
                <a:latin typeface="Calibri Light"/>
                <a:ea typeface="+mj-ea"/>
                <a:cs typeface="+mj-cs"/>
              </a:rPr>
              <a:t>açıkça belirtiniz. Tutanağı bina sınav komisyonu olarak imza altına alınız ve yedek sınav poşetine koyarak Başkanlığa gönderiniz. </a:t>
            </a:r>
            <a:endParaRPr lang="tr-TR" sz="2400" b="1" dirty="0" smtClean="0">
              <a:solidFill>
                <a:srgbClr val="002060"/>
              </a:solidFill>
              <a:latin typeface="Calibri Light"/>
              <a:ea typeface="+mj-ea"/>
              <a:cs typeface="+mj-cs"/>
            </a:endParaRPr>
          </a:p>
        </p:txBody>
      </p:sp>
    </p:spTree>
    <p:extLst>
      <p:ext uri="{BB962C8B-B14F-4D97-AF65-F5344CB8AC3E}">
        <p14:creationId xmlns:p14="http://schemas.microsoft.com/office/powerpoint/2010/main" val="65244022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aşlık 2"/>
          <p:cNvSpPr>
            <a:spLocks noGrp="1"/>
          </p:cNvSpPr>
          <p:nvPr>
            <p:ph type="title"/>
          </p:nvPr>
        </p:nvSpPr>
        <p:spPr>
          <a:xfrm>
            <a:off x="251520" y="850006"/>
            <a:ext cx="8680074" cy="4893971"/>
          </a:xfrm>
        </p:spPr>
        <p:txBody>
          <a:bodyPr>
            <a:noAutofit/>
          </a:bodyPr>
          <a:lstStyle/>
          <a:p>
            <a:pPr lvl="0"/>
            <a:r>
              <a:rPr lang="tr-TR" sz="2400" b="1" dirty="0" smtClean="0">
                <a:solidFill>
                  <a:srgbClr val="002060"/>
                </a:solidFill>
              </a:rPr>
              <a:t>1) Öğrencilerin </a:t>
            </a:r>
            <a:r>
              <a:rPr lang="tr-TR" sz="2400" b="1" dirty="0">
                <a:solidFill>
                  <a:srgbClr val="002060"/>
                </a:solidFill>
              </a:rPr>
              <a:t>sınav binasına alınması sırasında kimlik belgesi ile sınava giriş belgesinin kontrol edilmesinde, güvenlik görevlilerine yardımcı olur.</a:t>
            </a:r>
            <a:br>
              <a:rPr lang="tr-TR" sz="2400" b="1" dirty="0">
                <a:solidFill>
                  <a:srgbClr val="002060"/>
                </a:solidFill>
              </a:rPr>
            </a:br>
            <a:r>
              <a:rPr lang="tr-TR" sz="2400" b="1" dirty="0">
                <a:solidFill>
                  <a:srgbClr val="002060"/>
                </a:solidFill>
              </a:rPr>
              <a:t>2) Salon başkanları ile bina sınav komisyonu arasındaki irtibatı sağlar.</a:t>
            </a:r>
            <a:br>
              <a:rPr lang="tr-TR" sz="2400" b="1" dirty="0">
                <a:solidFill>
                  <a:srgbClr val="002060"/>
                </a:solidFill>
              </a:rPr>
            </a:br>
            <a:r>
              <a:rPr lang="tr-TR" sz="2400" b="1" dirty="0">
                <a:solidFill>
                  <a:srgbClr val="002060"/>
                </a:solidFill>
              </a:rPr>
              <a:t>3) Sınavlarda sağlık durumu nedeniyle zorunlu hallerde dışarı çıkması gereken adaylara refakat eder.</a:t>
            </a:r>
            <a:br>
              <a:rPr lang="tr-TR" sz="2400" b="1" dirty="0">
                <a:solidFill>
                  <a:srgbClr val="002060"/>
                </a:solidFill>
              </a:rPr>
            </a:br>
            <a:r>
              <a:rPr lang="tr-TR" sz="2400" b="1" dirty="0">
                <a:solidFill>
                  <a:srgbClr val="002060"/>
                </a:solidFill>
              </a:rPr>
              <a:t>4</a:t>
            </a:r>
            <a:r>
              <a:rPr lang="tr-TR" sz="2400" b="1" dirty="0" smtClean="0">
                <a:solidFill>
                  <a:srgbClr val="002060"/>
                </a:solidFill>
              </a:rPr>
              <a:t>) Sınav </a:t>
            </a:r>
            <a:r>
              <a:rPr lang="tr-TR" sz="2400" b="1" dirty="0">
                <a:solidFill>
                  <a:srgbClr val="002060"/>
                </a:solidFill>
              </a:rPr>
              <a:t>bitiminde, adaylar salon ve katları tamamen boşaltana kadar görevine devam eder, salon ve katların boşaldığına dair Bina Sınav Komisyonu Başkanını bilgilendirir.</a:t>
            </a:r>
          </a:p>
        </p:txBody>
      </p:sp>
      <p:sp>
        <p:nvSpPr>
          <p:cNvPr id="2" name="Metin kutusu 1"/>
          <p:cNvSpPr txBox="1"/>
          <p:nvPr/>
        </p:nvSpPr>
        <p:spPr>
          <a:xfrm>
            <a:off x="174449" y="29914"/>
            <a:ext cx="8500057" cy="584775"/>
          </a:xfrm>
          <a:prstGeom prst="rect">
            <a:avLst/>
          </a:prstGeom>
          <a:solidFill>
            <a:schemeClr val="accent1">
              <a:lumMod val="40000"/>
              <a:lumOff val="60000"/>
            </a:schemeClr>
          </a:solidFill>
        </p:spPr>
        <p:txBody>
          <a:bodyPr wrap="square" rtlCol="0">
            <a:spAutoFit/>
          </a:bodyPr>
          <a:lstStyle/>
          <a:p>
            <a:pPr algn="ctr"/>
            <a:r>
              <a:rPr lang="tr-TR" sz="3200" b="1" dirty="0" smtClean="0">
                <a:solidFill>
                  <a:srgbClr val="800000"/>
                </a:solidFill>
                <a:effectLst>
                  <a:outerShdw blurRad="38100" dist="38100" dir="2700000" algn="tl">
                    <a:srgbClr val="000000">
                      <a:alpha val="43137"/>
                    </a:srgbClr>
                  </a:outerShdw>
                </a:effectLst>
                <a:latin typeface="Constantia" panose="02030602050306030303" pitchFamily="18" charset="0"/>
                <a:ea typeface="+mj-ea"/>
                <a:cs typeface="+mj-cs"/>
              </a:rPr>
              <a:t>Yedek Gözetmenlerin Görevleri</a:t>
            </a:r>
            <a:endParaRPr lang="tr-TR" sz="3200" dirty="0">
              <a:effectLst>
                <a:outerShdw blurRad="38100" dist="38100" dir="2700000" algn="tl">
                  <a:srgbClr val="000000">
                    <a:alpha val="43137"/>
                  </a:srgbClr>
                </a:outerShdw>
              </a:effectLst>
              <a:latin typeface="Constantia" panose="02030602050306030303" pitchFamily="18" charset="0"/>
            </a:endParaRPr>
          </a:p>
        </p:txBody>
      </p:sp>
    </p:spTree>
    <p:extLst>
      <p:ext uri="{BB962C8B-B14F-4D97-AF65-F5344CB8AC3E}">
        <p14:creationId xmlns:p14="http://schemas.microsoft.com/office/powerpoint/2010/main" val="2060759449"/>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584775"/>
          </a:xfrm>
          <a:prstGeom prst="rect">
            <a:avLst/>
          </a:prstGeom>
          <a:solidFill>
            <a:schemeClr val="accent1">
              <a:lumMod val="40000"/>
              <a:lumOff val="60000"/>
            </a:schemeClr>
          </a:solidFill>
        </p:spPr>
        <p:txBody>
          <a:bodyPr wrap="square" rtlCol="0">
            <a:spAutoFit/>
          </a:bodyPr>
          <a:lstStyle/>
          <a:p>
            <a:pPr lvl="0" algn="ctr"/>
            <a:r>
              <a:rPr lang="tr-TR" sz="3200" b="1" dirty="0">
                <a:solidFill>
                  <a:srgbClr val="800000"/>
                </a:solidFill>
                <a:effectLst>
                  <a:outerShdw blurRad="38100" dist="38100" dir="2700000" algn="tl">
                    <a:srgbClr val="000000">
                      <a:alpha val="43137"/>
                    </a:srgbClr>
                  </a:outerShdw>
                </a:effectLst>
                <a:latin typeface="Constantia" panose="02030602050306030303" pitchFamily="18" charset="0"/>
              </a:rPr>
              <a:t>Yedek Salon Uygulamaları</a:t>
            </a:r>
            <a:endParaRPr lang="tr-TR" sz="3200" dirty="0">
              <a:solidFill>
                <a:prstClr val="black"/>
              </a:solidFill>
              <a:effectLst>
                <a:outerShdw blurRad="38100" dist="38100" dir="2700000" algn="tl">
                  <a:srgbClr val="000000">
                    <a:alpha val="43137"/>
                  </a:srgbClr>
                </a:outerShdw>
              </a:effectLst>
              <a:latin typeface="Constantia" panose="02030602050306030303" pitchFamily="18" charset="0"/>
            </a:endParaRPr>
          </a:p>
        </p:txBody>
      </p:sp>
      <p:sp>
        <p:nvSpPr>
          <p:cNvPr id="2" name="Metin kutusu 1"/>
          <p:cNvSpPr txBox="1"/>
          <p:nvPr/>
        </p:nvSpPr>
        <p:spPr>
          <a:xfrm>
            <a:off x="270455" y="992743"/>
            <a:ext cx="8783392" cy="5262979"/>
          </a:xfrm>
          <a:prstGeom prst="rect">
            <a:avLst/>
          </a:prstGeom>
          <a:noFill/>
        </p:spPr>
        <p:txBody>
          <a:bodyPr wrap="square" rtlCol="0">
            <a:spAutoFit/>
          </a:bodyPr>
          <a:lstStyle/>
          <a:p>
            <a:pPr marL="342900" indent="-342900">
              <a:buFont typeface="Wingdings" pitchFamily="2" charset="2"/>
              <a:buChar char="Ø"/>
            </a:pPr>
            <a:r>
              <a:rPr lang="tr-TR" sz="2400" b="1" dirty="0">
                <a:solidFill>
                  <a:srgbClr val="002060"/>
                </a:solidFill>
                <a:latin typeface="Calibri Light"/>
                <a:ea typeface="+mj-ea"/>
                <a:cs typeface="+mj-cs"/>
              </a:rPr>
              <a:t>Her okula hatalı veya eksik çıkan sınav evrakları yerine kullanılmak üzere (5 (beş) kişilik) bir yedek sınav poşeti gönderilecektir</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smtClean="0">
                <a:solidFill>
                  <a:srgbClr val="002060"/>
                </a:solidFill>
                <a:latin typeface="Calibri Light"/>
              </a:rPr>
              <a:t>Bölge Sınav Yürütme Komisyonu tarafından bir okula en fazla 3(üç) yedek  öğrenci yerleştirilecek,</a:t>
            </a:r>
          </a:p>
          <a:p>
            <a:pPr marL="342900" indent="-342900">
              <a:buFont typeface="Wingdings" pitchFamily="2" charset="2"/>
              <a:buChar char="Ø"/>
            </a:pPr>
            <a:r>
              <a:rPr lang="tr-TR" sz="2400" b="1" dirty="0">
                <a:solidFill>
                  <a:srgbClr val="002060"/>
                </a:solidFill>
                <a:latin typeface="Calibri Light"/>
              </a:rPr>
              <a:t>Bölge Sınav Yürütme Komisyonu </a:t>
            </a:r>
            <a:r>
              <a:rPr lang="tr-TR" sz="2400" b="1" dirty="0" smtClean="0">
                <a:solidFill>
                  <a:srgbClr val="002060"/>
                </a:solidFill>
                <a:latin typeface="Calibri Light"/>
              </a:rPr>
              <a:t>tarafından yedek salonda sınava alınacak adayların listesi sınav başlamadan önce ilgili Bina Sınav Komisyonuna bildirilecek ve yedek salonunda sınava girecek öğrencilerin listesi okul girişine ve yedek salon girişine asılacak.</a:t>
            </a:r>
          </a:p>
          <a:p>
            <a:pPr marL="342900" indent="-342900">
              <a:buFont typeface="Wingdings" pitchFamily="2" charset="2"/>
              <a:buChar char="Ø"/>
            </a:pPr>
            <a:r>
              <a:rPr lang="tr-TR" sz="2400" b="1" dirty="0" smtClean="0">
                <a:solidFill>
                  <a:srgbClr val="002060"/>
                </a:solidFill>
                <a:latin typeface="Calibri Light"/>
              </a:rPr>
              <a:t>Bina Sınav Komisyonuna geçerli kimlik belgesi ibraz edemeyenler, yedek salondan sınava girmesi uygun görülmüş olsa dahi sınava alınmaz.</a:t>
            </a:r>
          </a:p>
          <a:p>
            <a:pPr marL="342900" indent="-342900">
              <a:buFont typeface="Wingdings" pitchFamily="2" charset="2"/>
              <a:buChar char="Ø"/>
            </a:pPr>
            <a:r>
              <a:rPr lang="tr-TR" sz="2400" b="1" dirty="0" smtClean="0">
                <a:solidFill>
                  <a:srgbClr val="002060"/>
                </a:solidFill>
                <a:latin typeface="Calibri Light"/>
              </a:rPr>
              <a:t>Yedek salonlarda alınan adayların kimlik fotokopileri ile öğrencinin sınava girdiği ders kodlarını gösteren belgenin ‘Salon Aday Yoklama Listesine’ eklenerek sınav evrak poşetine konması gerekmektedir.</a:t>
            </a:r>
          </a:p>
        </p:txBody>
      </p:sp>
    </p:spTree>
    <p:extLst>
      <p:ext uri="{BB962C8B-B14F-4D97-AF65-F5344CB8AC3E}">
        <p14:creationId xmlns:p14="http://schemas.microsoft.com/office/powerpoint/2010/main" val="208574723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477053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Salon başkanı olarak görevli olduğunuz salonda sınava girecek adayların </a:t>
            </a:r>
            <a:r>
              <a:rPr lang="tr-TR" sz="2400" b="1" dirty="0">
                <a:solidFill>
                  <a:srgbClr val="800000"/>
                </a:solidFill>
                <a:latin typeface="Calibri Light"/>
                <a:ea typeface="+mj-ea"/>
                <a:cs typeface="+mj-cs"/>
              </a:rPr>
              <a:t>sınav evrakını tutanakla teslim alınız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Adayları, </a:t>
            </a:r>
            <a:r>
              <a:rPr lang="tr-TR" sz="2400" b="1" u="sng" dirty="0">
                <a:solidFill>
                  <a:srgbClr val="800000"/>
                </a:solidFill>
                <a:latin typeface="Calibri Light"/>
                <a:ea typeface="+mj-ea"/>
                <a:cs typeface="+mj-cs"/>
              </a:rPr>
              <a:t>geçerli kimlik ve sınav belgelerini kontrol ederek</a:t>
            </a:r>
            <a:r>
              <a:rPr lang="tr-TR" sz="2400" b="1" u="sng" dirty="0">
                <a:solidFill>
                  <a:srgbClr val="002060"/>
                </a:solidFill>
                <a:latin typeface="Calibri Light"/>
                <a:ea typeface="+mj-ea"/>
                <a:cs typeface="+mj-cs"/>
              </a:rPr>
              <a:t> </a:t>
            </a:r>
            <a:r>
              <a:rPr lang="tr-TR" sz="2400" b="1" dirty="0">
                <a:solidFill>
                  <a:srgbClr val="002060"/>
                </a:solidFill>
                <a:latin typeface="Calibri Light"/>
                <a:ea typeface="+mj-ea"/>
                <a:cs typeface="+mj-cs"/>
              </a:rPr>
              <a:t>salon aday yoklama listesindeki sıraya göre </a:t>
            </a:r>
            <a:br>
              <a:rPr lang="tr-TR" sz="2400" b="1" dirty="0">
                <a:solidFill>
                  <a:srgbClr val="002060"/>
                </a:solidFill>
                <a:latin typeface="Calibri Light"/>
                <a:ea typeface="+mj-ea"/>
                <a:cs typeface="+mj-cs"/>
              </a:rPr>
            </a:br>
            <a:r>
              <a:rPr lang="tr-TR" sz="2400" b="1" dirty="0">
                <a:solidFill>
                  <a:srgbClr val="002060"/>
                </a:solidFill>
                <a:latin typeface="Calibri Light"/>
                <a:ea typeface="+mj-ea"/>
                <a:cs typeface="+mj-cs"/>
              </a:rPr>
              <a:t>(öğrenci sıraları aynı hizada ve eşit sayıda olacak şekilde) yerleştiriniz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Salon aday yoklama listesinde ismi olan</a:t>
            </a:r>
            <a:r>
              <a:rPr lang="tr-TR" sz="2400" b="1" dirty="0">
                <a:solidFill>
                  <a:srgbClr val="44546A"/>
                </a:solidFill>
                <a:latin typeface="Calibri Light"/>
                <a:ea typeface="+mj-ea"/>
                <a:cs typeface="+mj-cs"/>
              </a:rPr>
              <a:t>; </a:t>
            </a:r>
            <a:r>
              <a:rPr lang="tr-TR" sz="2400" b="1" dirty="0">
                <a:solidFill>
                  <a:srgbClr val="800000"/>
                </a:solidFill>
                <a:latin typeface="Calibri Light"/>
                <a:ea typeface="+mj-ea"/>
                <a:cs typeface="+mj-cs"/>
              </a:rPr>
              <a:t>ancak sınav giriş belgesi bulunmayan adayları, kimlik belgesi ile sınava alınız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Adaya ait kimliklerin, sınav süresince </a:t>
            </a:r>
            <a:r>
              <a:rPr lang="tr-TR" sz="2400" b="1" dirty="0">
                <a:solidFill>
                  <a:srgbClr val="800000"/>
                </a:solidFill>
                <a:latin typeface="Calibri Light"/>
                <a:ea typeface="+mj-ea"/>
                <a:cs typeface="+mj-cs"/>
              </a:rPr>
              <a:t>masası üzerinde </a:t>
            </a:r>
            <a:r>
              <a:rPr lang="tr-TR" sz="2400" b="1" dirty="0">
                <a:solidFill>
                  <a:srgbClr val="002060"/>
                </a:solidFill>
                <a:latin typeface="Calibri Light"/>
                <a:ea typeface="+mj-ea"/>
                <a:cs typeface="+mj-cs"/>
              </a:rPr>
              <a:t>bulunmasını sağlayınız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200" b="1" dirty="0">
                <a:solidFill>
                  <a:srgbClr val="002060"/>
                </a:solidFill>
                <a:latin typeface="Calibri Light"/>
                <a:ea typeface="+mj-ea"/>
                <a:cs typeface="+mj-cs"/>
              </a:rPr>
              <a:t>Sınav güvenlik torbasını adayların gözü önünde ve </a:t>
            </a:r>
            <a:r>
              <a:rPr lang="tr-TR" sz="2200" b="1" dirty="0">
                <a:solidFill>
                  <a:srgbClr val="800000"/>
                </a:solidFill>
                <a:latin typeface="Calibri Light"/>
                <a:ea typeface="+mj-ea"/>
                <a:cs typeface="+mj-cs"/>
              </a:rPr>
              <a:t>sınavın başlamasına yaklaşık 15 (on beş) dakika kala açınız</a:t>
            </a:r>
            <a:r>
              <a:rPr lang="tr-TR" sz="22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200" b="1" dirty="0">
                <a:solidFill>
                  <a:srgbClr val="002060"/>
                </a:solidFill>
                <a:latin typeface="Calibri Light"/>
                <a:ea typeface="+mj-ea"/>
                <a:cs typeface="+mj-cs"/>
              </a:rPr>
              <a:t>Sınav güvenlik torbasından çıkan soru </a:t>
            </a:r>
            <a:r>
              <a:rPr lang="tr-TR" sz="2200" b="1" dirty="0">
                <a:solidFill>
                  <a:srgbClr val="800000"/>
                </a:solidFill>
                <a:latin typeface="Calibri Light"/>
                <a:ea typeface="+mj-ea"/>
                <a:cs typeface="+mj-cs"/>
              </a:rPr>
              <a:t>kitapçıklarının kontrolünü yapınız,</a:t>
            </a:r>
            <a:r>
              <a:rPr lang="tr-TR" sz="2200" b="1" dirty="0">
                <a:solidFill>
                  <a:srgbClr val="002060"/>
                </a:solidFill>
                <a:latin typeface="Calibri Light"/>
                <a:ea typeface="+mj-ea"/>
                <a:cs typeface="+mj-cs"/>
              </a:rPr>
              <a:t> eksik veya fazla olması halinde bunu tutanakla belgeleyiniz</a:t>
            </a:r>
            <a:r>
              <a:rPr lang="tr-TR" sz="2200" b="1" dirty="0" smtClean="0">
                <a:solidFill>
                  <a:srgbClr val="002060"/>
                </a:solidFill>
                <a:latin typeface="Calibri Light"/>
                <a:ea typeface="+mj-ea"/>
                <a:cs typeface="+mj-cs"/>
              </a:rPr>
              <a:t>.</a:t>
            </a:r>
            <a:endParaRPr lang="tr-TR" sz="2400" b="1" dirty="0" smtClean="0">
              <a:solidFill>
                <a:srgbClr val="002060"/>
              </a:solidFill>
              <a:latin typeface="Calibri Light"/>
            </a:endParaRPr>
          </a:p>
        </p:txBody>
      </p:sp>
    </p:spTree>
    <p:extLst>
      <p:ext uri="{BB962C8B-B14F-4D97-AF65-F5344CB8AC3E}">
        <p14:creationId xmlns:p14="http://schemas.microsoft.com/office/powerpoint/2010/main" val="87582217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6463308"/>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Salon aday </a:t>
            </a:r>
            <a:r>
              <a:rPr lang="tr-TR" sz="2400" b="1" dirty="0">
                <a:solidFill>
                  <a:srgbClr val="002060"/>
                </a:solidFill>
                <a:latin typeface="Calibri Light"/>
                <a:ea typeface="+mj-ea"/>
                <a:cs typeface="+mj-cs"/>
              </a:rPr>
              <a:t>yoklama listesinde yazılı sıraya göre yerleştirilen adaylara kendi isimlerine ve öğrenci numaralarına göre basılmış olan cevap kâğıtlarını dağıtınız, </a:t>
            </a:r>
            <a:r>
              <a:rPr lang="tr-TR" sz="2400" b="1" dirty="0">
                <a:solidFill>
                  <a:srgbClr val="800000"/>
                </a:solidFill>
                <a:latin typeface="Calibri Light"/>
                <a:ea typeface="+mj-ea"/>
                <a:cs typeface="+mj-cs"/>
              </a:rPr>
              <a:t>adayın kendine ait cevap kâğıdına bilgilerini ve cevaplarını kodladığını kontrol ediniz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C00000"/>
                </a:solidFill>
                <a:latin typeface="Calibri Light"/>
                <a:ea typeface="+mj-ea"/>
                <a:cs typeface="+mj-cs"/>
              </a:rPr>
              <a:t>Yedek salonda sınava alınan öğrencilerin</a:t>
            </a:r>
            <a:r>
              <a:rPr lang="tr-TR" sz="2400" b="1" dirty="0">
                <a:solidFill>
                  <a:srgbClr val="002060"/>
                </a:solidFill>
                <a:latin typeface="Calibri Light"/>
                <a:ea typeface="+mj-ea"/>
                <a:cs typeface="+mj-cs"/>
              </a:rPr>
              <a:t>, cevap kağıdı üzerinde bulunan </a:t>
            </a:r>
            <a:r>
              <a:rPr lang="tr-TR" sz="2400" b="1" u="sng" dirty="0">
                <a:solidFill>
                  <a:srgbClr val="002060"/>
                </a:solidFill>
                <a:latin typeface="Calibri Light"/>
                <a:ea typeface="+mj-ea"/>
                <a:cs typeface="+mj-cs"/>
              </a:rPr>
              <a:t>Adı, Soyadı, Baba Adı, Yabancı Dili, Öğrenci Numarası, Ders Kodları, Ders Adları </a:t>
            </a:r>
            <a:r>
              <a:rPr lang="tr-TR" sz="2400" b="1" dirty="0">
                <a:solidFill>
                  <a:srgbClr val="002060"/>
                </a:solidFill>
                <a:latin typeface="Calibri Light"/>
                <a:ea typeface="+mj-ea"/>
                <a:cs typeface="+mj-cs"/>
              </a:rPr>
              <a:t>alanlarını sınav giriş belgesindeki bilgilere göre doldurmaları sağlanacak</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Cevap kâğıdındaki aday bilgilerinin doğruluğunu kontrol ettiriniz, </a:t>
            </a:r>
            <a:r>
              <a:rPr lang="tr-TR" sz="2400" b="1" dirty="0">
                <a:solidFill>
                  <a:srgbClr val="800000"/>
                </a:solidFill>
                <a:latin typeface="Calibri Light"/>
                <a:ea typeface="+mj-ea"/>
                <a:cs typeface="+mj-cs"/>
              </a:rPr>
              <a:t>imza bölümünü adaya </a:t>
            </a:r>
            <a:r>
              <a:rPr lang="tr-TR" sz="2400" b="1" dirty="0" smtClean="0">
                <a:solidFill>
                  <a:srgbClr val="800000"/>
                </a:solidFill>
                <a:latin typeface="Calibri Light"/>
                <a:ea typeface="+mj-ea"/>
                <a:cs typeface="+mj-cs"/>
              </a:rPr>
              <a:t>tükenmez kalemle imzalatınız.</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Soru kitapçıklarını adaylara dağıtınız. Sınav başlamadan önce soru kitapçıklarının açılamayacağını duyurunuz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 tarafından kontrol edildikten sonra </a:t>
            </a:r>
            <a:r>
              <a:rPr lang="tr-TR" sz="2400" b="1" dirty="0" smtClean="0">
                <a:solidFill>
                  <a:srgbClr val="800000"/>
                </a:solidFill>
                <a:latin typeface="Calibri Light"/>
                <a:ea typeface="+mj-ea"/>
                <a:cs typeface="+mj-cs"/>
              </a:rPr>
              <a:t>baskı </a:t>
            </a:r>
            <a:r>
              <a:rPr lang="tr-TR" sz="2400" b="1" dirty="0">
                <a:solidFill>
                  <a:srgbClr val="800000"/>
                </a:solidFill>
                <a:latin typeface="Calibri Light"/>
                <a:ea typeface="+mj-ea"/>
                <a:cs typeface="+mj-cs"/>
              </a:rPr>
              <a:t>hatası olan sınav evrakını sınav başlamadan önce belirleyerek bu durumu bina sınav komisyonuna bildiriniz.</a:t>
            </a:r>
            <a:br>
              <a:rPr lang="tr-TR" sz="2400" b="1" dirty="0">
                <a:solidFill>
                  <a:srgbClr val="800000"/>
                </a:solidFill>
                <a:latin typeface="Calibri Light"/>
                <a:ea typeface="+mj-ea"/>
                <a:cs typeface="+mj-cs"/>
              </a:rPr>
            </a:br>
            <a:r>
              <a:rPr lang="tr-TR" sz="2400" b="1" dirty="0">
                <a:solidFill>
                  <a:srgbClr val="002060"/>
                </a:solidFill>
                <a:latin typeface="Calibri Light"/>
                <a:ea typeface="+mj-ea"/>
                <a:cs typeface="+mj-cs"/>
              </a:rPr>
              <a:t/>
            </a:r>
            <a:br>
              <a:rPr lang="tr-TR" sz="2400" b="1" dirty="0">
                <a:solidFill>
                  <a:srgbClr val="002060"/>
                </a:solidFill>
                <a:latin typeface="Calibri Light"/>
                <a:ea typeface="+mj-ea"/>
                <a:cs typeface="+mj-cs"/>
              </a:rPr>
            </a:br>
            <a:endParaRPr lang="tr-TR" sz="2400" b="1" dirty="0" smtClean="0">
              <a:solidFill>
                <a:srgbClr val="002060"/>
              </a:solidFill>
              <a:latin typeface="Calibri Light"/>
            </a:endParaRPr>
          </a:p>
        </p:txBody>
      </p:sp>
    </p:spTree>
    <p:extLst>
      <p:ext uri="{BB962C8B-B14F-4D97-AF65-F5344CB8AC3E}">
        <p14:creationId xmlns:p14="http://schemas.microsoft.com/office/powerpoint/2010/main" val="2102145323"/>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Kitapçığın ön veya arka sayfasında bulunan açıklamaları yüksek sesle okuyunuz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Adaylara, soru kitapçığındaki boş yerleri müsvedde olarak kullanabileceklerini; sınav sonunda soru kitapçıklarında eksik veya yırtık sayfa olması halinde sınavlarının geçersiz olacağını bildiriniz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sırasında sözlük, hesap cetveli veya makinesi, çağrı cihazı, cep telefonu, telsiz, radyo gibi elektronik iletişim araçları ile ayrıca sınav giriş belgesinde yazılı olan sınav salonuna getirilmesi yasaklanmış eşyayı yanında bulunduran veya kullananların sınavının iptali için tutanak düzenleyiniz ve </a:t>
            </a:r>
            <a:r>
              <a:rPr lang="tr-TR" sz="2400" b="1" dirty="0">
                <a:solidFill>
                  <a:srgbClr val="800000"/>
                </a:solidFill>
                <a:latin typeface="Calibri Light"/>
                <a:ea typeface="+mj-ea"/>
                <a:cs typeface="+mj-cs"/>
              </a:rPr>
              <a:t>cevap kâğıdında sınavın iptali ile ilgili kutucuğu kodlayınız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Adayların, sorulara verdiği cevapları almaları yasaktır. </a:t>
            </a:r>
            <a:r>
              <a:rPr lang="tr-TR" sz="2400" b="1" dirty="0">
                <a:solidFill>
                  <a:srgbClr val="002060"/>
                </a:solidFill>
                <a:latin typeface="Calibri Light"/>
                <a:ea typeface="+mj-ea"/>
                <a:cs typeface="+mj-cs"/>
              </a:rPr>
              <a:t>Bu kurala uymayanların sınavı geçersiz sayılacağını duyurunuz</a:t>
            </a:r>
            <a:r>
              <a:rPr lang="tr-TR" sz="2400" b="1" dirty="0" smtClean="0">
                <a:solidFill>
                  <a:srgbClr val="002060"/>
                </a:solidFill>
                <a:latin typeface="Calibri Light"/>
                <a:ea typeface="+mj-ea"/>
                <a:cs typeface="+mj-cs"/>
              </a:rPr>
              <a:t>.</a:t>
            </a:r>
          </a:p>
        </p:txBody>
      </p:sp>
    </p:spTree>
    <p:extLst>
      <p:ext uri="{BB962C8B-B14F-4D97-AF65-F5344CB8AC3E}">
        <p14:creationId xmlns:p14="http://schemas.microsoft.com/office/powerpoint/2010/main" val="3421984682"/>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002060"/>
                </a:solidFill>
                <a:latin typeface="Calibri Light"/>
                <a:ea typeface="+mj-ea"/>
                <a:cs typeface="+mj-cs"/>
              </a:rPr>
              <a:t>Sınavın başlamasından itibaren </a:t>
            </a:r>
            <a:r>
              <a:rPr lang="tr-TR" sz="2400" b="1" dirty="0">
                <a:solidFill>
                  <a:srgbClr val="800000"/>
                </a:solidFill>
                <a:latin typeface="Calibri Light"/>
                <a:ea typeface="+mj-ea"/>
                <a:cs typeface="+mj-cs"/>
              </a:rPr>
              <a:t>ilk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 içerisinde</a:t>
            </a:r>
            <a:r>
              <a:rPr lang="tr-TR" sz="2400" b="1" dirty="0">
                <a:solidFill>
                  <a:srgbClr val="002060"/>
                </a:solidFill>
                <a:latin typeface="Calibri Light"/>
                <a:ea typeface="+mj-ea"/>
                <a:cs typeface="+mj-cs"/>
              </a:rPr>
              <a:t> sınav binasına gelen adayların sınava katılmalarını sağlayınız. (Bu adaylara ek süre verilmez) </a:t>
            </a:r>
            <a:endParaRPr lang="tr-TR" sz="2400" b="1" dirty="0" smtClean="0">
              <a:solidFill>
                <a:srgbClr val="002060"/>
              </a:solidFill>
              <a:latin typeface="Calibri Light"/>
              <a:ea typeface="+mj-ea"/>
              <a:cs typeface="+mj-cs"/>
            </a:endParaRPr>
          </a:p>
          <a:p>
            <a:pPr marL="342900" indent="-342900">
              <a:buFont typeface="Wingdings" panose="05000000000000000000" pitchFamily="2" charset="2"/>
              <a:buChar char="ü"/>
            </a:pP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dakikadan sonra gelen adayları sınav binasına almayınız</a:t>
            </a:r>
            <a:r>
              <a:rPr lang="tr-TR" sz="2400" b="1" dirty="0" smtClean="0">
                <a:solidFill>
                  <a:srgbClr val="800000"/>
                </a:solidFill>
                <a:latin typeface="Calibri Light"/>
                <a:ea typeface="+mj-ea"/>
                <a:cs typeface="+mj-cs"/>
              </a:rPr>
              <a:t>.</a:t>
            </a:r>
            <a:r>
              <a:rPr lang="tr-TR" sz="2400" b="1" dirty="0">
                <a:solidFill>
                  <a:srgbClr val="800000"/>
                </a:solidFill>
                <a:latin typeface="Calibri Light"/>
                <a:ea typeface="+mj-ea"/>
                <a:cs typeface="+mj-cs"/>
              </a:rPr>
              <a:t> İlk 30 dk. dolmadan </a:t>
            </a:r>
            <a:r>
              <a:rPr lang="tr-TR" sz="2400" b="1" dirty="0" smtClean="0">
                <a:solidFill>
                  <a:srgbClr val="800000"/>
                </a:solidFill>
                <a:latin typeface="Calibri Light"/>
                <a:ea typeface="+mj-ea"/>
                <a:cs typeface="+mj-cs"/>
              </a:rPr>
              <a:t>ve son 15 dk. içinde </a:t>
            </a:r>
            <a:r>
              <a:rPr lang="tr-TR" sz="2400" b="1" dirty="0" smtClean="0">
                <a:solidFill>
                  <a:srgbClr val="002060"/>
                </a:solidFill>
                <a:latin typeface="Calibri Light"/>
                <a:ea typeface="+mj-ea"/>
                <a:cs typeface="+mj-cs"/>
              </a:rPr>
              <a:t>hiçbir </a:t>
            </a:r>
            <a:r>
              <a:rPr lang="tr-TR" sz="2400" b="1" dirty="0">
                <a:solidFill>
                  <a:srgbClr val="002060"/>
                </a:solidFill>
                <a:latin typeface="Calibri Light"/>
                <a:ea typeface="+mj-ea"/>
                <a:cs typeface="+mj-cs"/>
              </a:rPr>
              <a:t>öğrenciyi dışarıya çıkarmayınız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Sınava girmeyen adayların salon aday yoklama listesinde isimleri karşısına </a:t>
            </a:r>
            <a:r>
              <a:rPr lang="tr-TR" sz="2400" b="1" u="sng" dirty="0">
                <a:solidFill>
                  <a:srgbClr val="002060"/>
                </a:solidFill>
                <a:latin typeface="Calibri Light"/>
                <a:ea typeface="+mj-ea"/>
                <a:cs typeface="+mj-cs"/>
              </a:rPr>
              <a:t>tükenmez kalemle </a:t>
            </a:r>
            <a:r>
              <a:rPr lang="tr-TR" sz="2400" b="1" dirty="0">
                <a:solidFill>
                  <a:srgbClr val="800000"/>
                </a:solidFill>
                <a:latin typeface="Calibri Light"/>
                <a:ea typeface="+mj-ea"/>
                <a:cs typeface="+mj-cs"/>
              </a:rPr>
              <a:t>“GİRMEDİ” </a:t>
            </a:r>
            <a:r>
              <a:rPr lang="tr-TR" sz="2400" b="1" dirty="0">
                <a:solidFill>
                  <a:srgbClr val="002060"/>
                </a:solidFill>
                <a:latin typeface="Calibri Light"/>
                <a:ea typeface="+mj-ea"/>
                <a:cs typeface="+mj-cs"/>
              </a:rPr>
              <a:t>yazınız, cevap kâğıdındaki </a:t>
            </a:r>
            <a:r>
              <a:rPr lang="tr-TR" sz="2400" b="1" dirty="0">
                <a:solidFill>
                  <a:srgbClr val="800000"/>
                </a:solidFill>
                <a:latin typeface="Calibri Light"/>
                <a:ea typeface="+mj-ea"/>
                <a:cs typeface="+mj-cs"/>
              </a:rPr>
              <a:t>“SINAVA GİRMEDİ” </a:t>
            </a:r>
            <a:r>
              <a:rPr lang="tr-TR" sz="2400" b="1" dirty="0">
                <a:solidFill>
                  <a:srgbClr val="002060"/>
                </a:solidFill>
                <a:latin typeface="Calibri Light"/>
                <a:ea typeface="+mj-ea"/>
                <a:cs typeface="+mj-cs"/>
              </a:rPr>
              <a:t>bölümünü ise </a:t>
            </a:r>
            <a:r>
              <a:rPr lang="tr-TR" sz="2400" b="1" u="sng" dirty="0">
                <a:solidFill>
                  <a:srgbClr val="002060"/>
                </a:solidFill>
                <a:latin typeface="Calibri Light"/>
                <a:ea typeface="+mj-ea"/>
                <a:cs typeface="+mj-cs"/>
              </a:rPr>
              <a:t>kurşun kalemle kodlayınız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sırasında adayların </a:t>
            </a:r>
            <a:r>
              <a:rPr lang="tr-TR" sz="2400" b="1" dirty="0">
                <a:solidFill>
                  <a:srgbClr val="800000"/>
                </a:solidFill>
                <a:latin typeface="Calibri Light"/>
                <a:ea typeface="+mj-ea"/>
                <a:cs typeface="+mj-cs"/>
              </a:rPr>
              <a:t>sağlık sebebi dışında</a:t>
            </a:r>
            <a:r>
              <a:rPr lang="tr-TR" sz="2400" b="1" dirty="0">
                <a:solidFill>
                  <a:srgbClr val="002060"/>
                </a:solidFill>
                <a:latin typeface="Calibri Light"/>
                <a:ea typeface="+mj-ea"/>
                <a:cs typeface="+mj-cs"/>
              </a:rPr>
              <a:t> dışarı çıkmasına izin vermeyiniz, zorunlu durumlarda adaya görevli yedek gözcü eşlik eder. </a:t>
            </a:r>
            <a:r>
              <a:rPr lang="tr-TR" sz="2400" b="1" dirty="0">
                <a:solidFill>
                  <a:srgbClr val="800000"/>
                </a:solidFill>
                <a:latin typeface="Calibri Light"/>
                <a:ea typeface="+mj-ea"/>
                <a:cs typeface="+mj-cs"/>
              </a:rPr>
              <a:t>Yanında yedek gözcü olmadan salondan çıkan adayları tekrar sınava almayınız,</a:t>
            </a:r>
            <a:r>
              <a:rPr lang="tr-TR" sz="2400" b="1" dirty="0">
                <a:solidFill>
                  <a:srgbClr val="002060"/>
                </a:solidFill>
                <a:latin typeface="Calibri Light"/>
                <a:ea typeface="+mj-ea"/>
                <a:cs typeface="+mj-cs"/>
              </a:rPr>
              <a:t> soru kitapçığı ve cevap kâğıdını beraberinde götürmesine izin vermeyiniz. Bu durumda adaya ek süre tanımayınız</a:t>
            </a:r>
            <a:r>
              <a:rPr lang="tr-TR" sz="2400" b="1" dirty="0" smtClean="0">
                <a:solidFill>
                  <a:srgbClr val="002060"/>
                </a:solidFill>
                <a:latin typeface="Calibri Light"/>
                <a:ea typeface="+mj-ea"/>
                <a:cs typeface="+mj-cs"/>
              </a:rPr>
              <a:t>.</a:t>
            </a:r>
            <a:endParaRPr lang="tr-TR" sz="2400" b="1" dirty="0" smtClean="0">
              <a:solidFill>
                <a:srgbClr val="800000"/>
              </a:solidFill>
              <a:latin typeface="Calibri Light"/>
              <a:ea typeface="+mj-ea"/>
              <a:cs typeface="+mj-cs"/>
            </a:endParaRPr>
          </a:p>
        </p:txBody>
      </p:sp>
    </p:spTree>
    <p:extLst>
      <p:ext uri="{BB962C8B-B14F-4D97-AF65-F5344CB8AC3E}">
        <p14:creationId xmlns:p14="http://schemas.microsoft.com/office/powerpoint/2010/main" val="332680863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857662"/>
            <a:ext cx="8856420" cy="5262979"/>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800000"/>
                </a:solidFill>
                <a:latin typeface="Calibri Light"/>
                <a:ea typeface="+mj-ea"/>
                <a:cs typeface="+mj-cs"/>
              </a:rPr>
              <a:t>Kopya çekmeye teşebbüs eden adayı uyarınız, kopya çektiği belirlenen adayın cevap kâğıdını alarak adayı dışarı çıkartınız! </a:t>
            </a:r>
            <a:r>
              <a:rPr lang="tr-TR" sz="2400" b="1" dirty="0">
                <a:solidFill>
                  <a:srgbClr val="002060"/>
                </a:solidFill>
                <a:latin typeface="Calibri Light"/>
                <a:ea typeface="+mj-ea"/>
                <a:cs typeface="+mj-cs"/>
              </a:rPr>
              <a:t>Bu durumu tutanakla belirleyiniz ve cevap kâğıdında </a:t>
            </a:r>
            <a:r>
              <a:rPr lang="tr-TR" sz="2400" b="1" dirty="0">
                <a:solidFill>
                  <a:srgbClr val="800000"/>
                </a:solidFill>
                <a:latin typeface="Calibri Light"/>
                <a:ea typeface="+mj-ea"/>
                <a:cs typeface="+mj-cs"/>
              </a:rPr>
              <a:t>kopya ile ilgili kutucuğu kodlayınız. </a:t>
            </a:r>
            <a:r>
              <a:rPr lang="tr-TR" sz="2400" b="1" dirty="0" smtClean="0">
                <a:solidFill>
                  <a:srgbClr val="002060"/>
                </a:solidFill>
                <a:latin typeface="Calibri Light"/>
                <a:ea typeface="+mj-ea"/>
                <a:cs typeface="+mj-cs"/>
              </a:rPr>
              <a:t>Bu </a:t>
            </a:r>
            <a:r>
              <a:rPr lang="tr-TR" sz="2400" b="1" dirty="0">
                <a:solidFill>
                  <a:srgbClr val="002060"/>
                </a:solidFill>
                <a:latin typeface="Calibri Light"/>
                <a:ea typeface="+mj-ea"/>
                <a:cs typeface="+mj-cs"/>
              </a:rPr>
              <a:t>tutanağı diğer sınav evrakı ile birlikte sınav güvenlik poşetine koyunuz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bitimine 15 dakika kala adayları </a:t>
            </a:r>
            <a:r>
              <a:rPr lang="tr-TR" sz="2400" b="1" dirty="0" smtClean="0">
                <a:solidFill>
                  <a:srgbClr val="800000"/>
                </a:solidFill>
                <a:latin typeface="Calibri Light"/>
                <a:ea typeface="+mj-ea"/>
                <a:cs typeface="+mj-cs"/>
              </a:rPr>
              <a:t>"</a:t>
            </a:r>
            <a:r>
              <a:rPr lang="tr-TR" sz="2400" b="1" dirty="0">
                <a:solidFill>
                  <a:srgbClr val="800000"/>
                </a:solidFill>
                <a:latin typeface="Calibri Light"/>
                <a:ea typeface="+mj-ea"/>
                <a:cs typeface="+mj-cs"/>
              </a:rPr>
              <a:t>15 DAKİKANIZ KALDI"</a:t>
            </a:r>
            <a:r>
              <a:rPr lang="tr-TR" sz="2400" b="1" dirty="0">
                <a:solidFill>
                  <a:srgbClr val="002060"/>
                </a:solidFill>
                <a:latin typeface="Calibri Light"/>
                <a:ea typeface="+mj-ea"/>
                <a:cs typeface="+mj-cs"/>
              </a:rPr>
              <a:t> şeklinde uyarınız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bitimine 15 dakika kala </a:t>
            </a:r>
            <a:r>
              <a:rPr lang="tr-TR" sz="2400" b="1" dirty="0" smtClean="0">
                <a:solidFill>
                  <a:srgbClr val="800000"/>
                </a:solidFill>
                <a:latin typeface="Calibri Light"/>
                <a:ea typeface="+mj-ea"/>
                <a:cs typeface="+mj-cs"/>
              </a:rPr>
              <a:t>salondan hiçbir adayın çıkmasına izin vermeyiniz.</a:t>
            </a:r>
            <a:endParaRPr lang="tr-TR" sz="2400" b="1" dirty="0" smtClean="0">
              <a:solidFill>
                <a:srgbClr val="054108"/>
              </a:solidFill>
              <a:latin typeface="Calibri Light"/>
              <a:ea typeface="+mj-ea"/>
              <a:cs typeface="+mj-cs"/>
            </a:endParaRPr>
          </a:p>
          <a:p>
            <a:pPr marL="342900" indent="-342900">
              <a:buFont typeface="Wingdings" panose="05000000000000000000" pitchFamily="2" charset="2"/>
              <a:buChar char="ü"/>
            </a:pPr>
            <a:r>
              <a:rPr lang="tr-TR" sz="2400" b="1" dirty="0">
                <a:solidFill>
                  <a:srgbClr val="800000"/>
                </a:solidFill>
                <a:latin typeface="Calibri Light"/>
                <a:ea typeface="+mj-ea"/>
                <a:cs typeface="+mj-cs"/>
              </a:rPr>
              <a:t>Sınav süresi bitiminde </a:t>
            </a:r>
            <a:r>
              <a:rPr lang="tr-TR" sz="2400" b="1" dirty="0">
                <a:solidFill>
                  <a:srgbClr val="002060"/>
                </a:solidFill>
                <a:latin typeface="Calibri Light"/>
                <a:ea typeface="+mj-ea"/>
                <a:cs typeface="+mj-cs"/>
              </a:rPr>
              <a:t>sınavı durdurunuz, cevap kâğıtlarını ve soru kitapçıklarını adayların önünden toplayınız, salon aday yoklama listesi ile karşılaştırarak eksik olup olmadığını kontrol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Cevap kâğıdında adayın imzasının olup olmadığını kontrol ediniz.</a:t>
            </a:r>
            <a:br>
              <a:rPr lang="tr-TR" sz="2400" b="1" dirty="0">
                <a:solidFill>
                  <a:srgbClr val="800000"/>
                </a:solidFill>
                <a:latin typeface="Calibri Light"/>
                <a:ea typeface="+mj-ea"/>
                <a:cs typeface="+mj-cs"/>
              </a:rPr>
            </a:br>
            <a:endParaRPr lang="tr-TR" sz="2400" b="1" dirty="0" smtClean="0">
              <a:solidFill>
                <a:srgbClr val="800000"/>
              </a:solidFill>
              <a:latin typeface="Calibri Light"/>
              <a:ea typeface="+mj-ea"/>
              <a:cs typeface="+mj-cs"/>
            </a:endParaRPr>
          </a:p>
        </p:txBody>
      </p:sp>
    </p:spTree>
    <p:extLst>
      <p:ext uri="{BB962C8B-B14F-4D97-AF65-F5344CB8AC3E}">
        <p14:creationId xmlns:p14="http://schemas.microsoft.com/office/powerpoint/2010/main" val="3799711214"/>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43788" y="863076"/>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a:solidFill>
                  <a:srgbClr val="800000"/>
                </a:solidFill>
                <a:latin typeface="Calibri Light"/>
                <a:ea typeface="+mj-ea"/>
                <a:cs typeface="+mj-cs"/>
              </a:rPr>
              <a:t>Salon aday yoklama listesini,</a:t>
            </a:r>
            <a:r>
              <a:rPr lang="tr-TR" sz="2400" b="1" dirty="0">
                <a:solidFill>
                  <a:srgbClr val="002060"/>
                </a:solidFill>
                <a:latin typeface="Calibri Light"/>
                <a:ea typeface="+mj-ea"/>
                <a:cs typeface="+mj-cs"/>
              </a:rPr>
              <a:t> sınav evrakını teslim eden adaya tükenmez kalem ile imzalatınız. </a:t>
            </a:r>
            <a:br>
              <a:rPr lang="tr-TR" sz="2400" b="1" dirty="0">
                <a:solidFill>
                  <a:srgbClr val="002060"/>
                </a:solidFill>
                <a:latin typeface="Calibri Light"/>
                <a:ea typeface="+mj-ea"/>
                <a:cs typeface="+mj-cs"/>
              </a:rPr>
            </a:br>
            <a:r>
              <a:rPr lang="tr-TR" sz="2400" b="1" dirty="0">
                <a:solidFill>
                  <a:srgbClr val="800000"/>
                </a:solidFill>
                <a:latin typeface="Calibri Light"/>
                <a:ea typeface="+mj-ea"/>
                <a:cs typeface="+mj-cs"/>
              </a:rPr>
              <a:t>(Bu işlemi sınav başlamadan ya da sınav sırasında yapmayınız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Adaya ait cevap kâğıdının </a:t>
            </a:r>
            <a:r>
              <a:rPr lang="tr-TR" sz="2400" b="1" dirty="0">
                <a:solidFill>
                  <a:srgbClr val="800000"/>
                </a:solidFill>
                <a:latin typeface="Calibri Light"/>
                <a:ea typeface="+mj-ea"/>
                <a:cs typeface="+mj-cs"/>
              </a:rPr>
              <a:t>salon başkanı ve gözcünün kontrol ettiğine dair bölümünü </a:t>
            </a:r>
            <a:r>
              <a:rPr lang="tr-TR" sz="2400" b="1" u="sng" dirty="0">
                <a:solidFill>
                  <a:srgbClr val="800000"/>
                </a:solidFill>
                <a:latin typeface="Calibri Light"/>
                <a:ea typeface="+mj-ea"/>
                <a:cs typeface="+mj-cs"/>
              </a:rPr>
              <a:t>tükenmez kalemle </a:t>
            </a:r>
            <a:r>
              <a:rPr lang="tr-TR" sz="2400" b="1" dirty="0">
                <a:solidFill>
                  <a:srgbClr val="800000"/>
                </a:solidFill>
                <a:latin typeface="Calibri Light"/>
                <a:ea typeface="+mj-ea"/>
                <a:cs typeface="+mj-cs"/>
              </a:rPr>
              <a:t>imzalayınız</a:t>
            </a:r>
            <a:r>
              <a:rPr lang="tr-TR" sz="2400" b="1" dirty="0" smtClean="0">
                <a:solidFill>
                  <a:srgbClr val="8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Sınav salonunda unutulan, sınav evrak kutusuna konulmayan cevap kâğıtlarının Başkanlık tarafından işleme alınmayacağını ve yasal sorumluluğu salon başkanı ve gözetmene ait olacaktır</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800000"/>
                </a:solidFill>
                <a:latin typeface="Calibri Light"/>
                <a:ea typeface="+mj-ea"/>
                <a:cs typeface="+mj-cs"/>
              </a:rPr>
              <a:t>Sınav esnasında tutulan tüm tutanakları, cevap kâğıtlarını ve salon aday yoklama listesini</a:t>
            </a:r>
            <a:r>
              <a:rPr lang="tr-TR" sz="2400" b="1" dirty="0">
                <a:solidFill>
                  <a:srgbClr val="002060"/>
                </a:solidFill>
                <a:latin typeface="Calibri Light"/>
                <a:ea typeface="+mj-ea"/>
                <a:cs typeface="+mj-cs"/>
              </a:rPr>
              <a:t> sınav güvenlik torbası içine yerleştiriniz. </a:t>
            </a:r>
            <a:r>
              <a:rPr lang="tr-TR" sz="2400" b="1" dirty="0" smtClean="0">
                <a:solidFill>
                  <a:srgbClr val="002060"/>
                </a:solidFill>
                <a:latin typeface="Calibri Light"/>
                <a:ea typeface="+mj-ea"/>
                <a:cs typeface="+mj-cs"/>
              </a:rPr>
              <a:t>Tek kişilik salonlarda öğrenci sınava gelmedi ise sınav evrak poşeti açılmayacak, tutanak düzenlenerek bina sınav komisyonuyla beraber imzalanacak.</a:t>
            </a:r>
          </a:p>
        </p:txBody>
      </p:sp>
    </p:spTree>
    <p:extLst>
      <p:ext uri="{BB962C8B-B14F-4D97-AF65-F5344CB8AC3E}">
        <p14:creationId xmlns:p14="http://schemas.microsoft.com/office/powerpoint/2010/main" val="628612967"/>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ikdörtgen 2"/>
          <p:cNvSpPr/>
          <p:nvPr/>
        </p:nvSpPr>
        <p:spPr>
          <a:xfrm>
            <a:off x="179512" y="3212976"/>
            <a:ext cx="8752082" cy="631711"/>
          </a:xfrm>
          <a:prstGeom prst="rect">
            <a:avLst/>
          </a:prstGeom>
        </p:spPr>
        <p:txBody>
          <a:bodyPr wrap="square">
            <a:spAutoFit/>
          </a:bodyPr>
          <a:lstStyle/>
          <a:p>
            <a:pPr algn="ctr">
              <a:lnSpc>
                <a:spcPct val="150000"/>
              </a:lnSpc>
            </a:pPr>
            <a:r>
              <a:rPr lang="tr-TR" sz="2600" b="1" dirty="0" smtClean="0">
                <a:solidFill>
                  <a:srgbClr val="800000"/>
                </a:solidFill>
                <a:latin typeface="Book Antiqua" pitchFamily="18" charset="0"/>
              </a:rPr>
              <a:t>)</a:t>
            </a:r>
            <a:endParaRPr lang="tr-TR" sz="2600" b="1" dirty="0">
              <a:solidFill>
                <a:srgbClr val="800000"/>
              </a:solidFill>
              <a:latin typeface="Book Antiqua"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493229238"/>
              </p:ext>
            </p:extLst>
          </p:nvPr>
        </p:nvGraphicFramePr>
        <p:xfrm>
          <a:off x="179511" y="2090758"/>
          <a:ext cx="8752083" cy="1811730"/>
        </p:xfrm>
        <a:graphic>
          <a:graphicData uri="http://schemas.openxmlformats.org/drawingml/2006/table">
            <a:tbl>
              <a:tblPr firstRow="1" bandRow="1">
                <a:tableStyleId>{7DF18680-E054-41AD-8BC1-D1AEF772440D}</a:tableStyleId>
              </a:tblPr>
              <a:tblGrid>
                <a:gridCol w="1425327"/>
                <a:gridCol w="3500832"/>
                <a:gridCol w="1637903"/>
                <a:gridCol w="2188021"/>
              </a:tblGrid>
              <a:tr h="531570">
                <a:tc gridSpan="4">
                  <a:txBody>
                    <a:bodyPr/>
                    <a:lstStyle/>
                    <a:p>
                      <a:pPr algn="ctr"/>
                      <a:r>
                        <a:rPr lang="tr-TR" sz="2800" dirty="0" smtClean="0">
                          <a:effectLst/>
                        </a:rPr>
                        <a:t>AÇIK ÖĞRETİM LİSESİ SINAV TARİH VE SAATLERİ</a:t>
                      </a:r>
                      <a:endParaRPr lang="tr-TR" sz="2800" dirty="0">
                        <a:solidFill>
                          <a:schemeClr val="tx2">
                            <a:lumMod val="50000"/>
                          </a:schemeClr>
                        </a:solidFill>
                        <a:effectLst/>
                        <a:latin typeface="Cambria" pitchFamily="18" charset="0"/>
                      </a:endParaRPr>
                    </a:p>
                  </a:txBody>
                  <a:tcPr anchor="ct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r>
              <a:tr h="393582">
                <a:tc>
                  <a:txBody>
                    <a:bodyPr/>
                    <a:lstStyle/>
                    <a:p>
                      <a:pPr algn="ctr"/>
                      <a:r>
                        <a:rPr lang="tr-TR" sz="2200" dirty="0" smtClean="0">
                          <a:effectLst/>
                        </a:rPr>
                        <a:t>1.Oturum</a:t>
                      </a:r>
                      <a:endParaRPr lang="tr-TR" sz="2200" b="1" dirty="0">
                        <a:solidFill>
                          <a:schemeClr val="tx2">
                            <a:lumMod val="50000"/>
                          </a:schemeClr>
                        </a:solidFill>
                        <a:effectLst/>
                        <a:latin typeface="+mn-lt"/>
                      </a:endParaRPr>
                    </a:p>
                  </a:txBody>
                  <a:tcPr anchor="ctr"/>
                </a:tc>
                <a:tc>
                  <a:txBody>
                    <a:bodyPr/>
                    <a:lstStyle/>
                    <a:p>
                      <a:pPr algn="l"/>
                      <a:r>
                        <a:rPr lang="tr-TR" sz="2200" dirty="0" smtClean="0">
                          <a:effectLst/>
                        </a:rPr>
                        <a:t>09 Aralık 2017 Cumartesi</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09:30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r h="393582">
                <a:tc>
                  <a:txBody>
                    <a:bodyPr/>
                    <a:lstStyle/>
                    <a:p>
                      <a:pPr algn="ctr"/>
                      <a:r>
                        <a:rPr lang="tr-TR" sz="2200" dirty="0" smtClean="0">
                          <a:effectLst/>
                        </a:rPr>
                        <a:t>2.Oturum</a:t>
                      </a:r>
                      <a:endParaRPr lang="tr-TR" sz="2200" b="1" dirty="0">
                        <a:solidFill>
                          <a:schemeClr val="tx2">
                            <a:lumMod val="50000"/>
                          </a:schemeClr>
                        </a:solidFill>
                        <a:effectLst/>
                        <a:latin typeface="+mn-lt"/>
                      </a:endParaRPr>
                    </a:p>
                  </a:txBody>
                  <a:tcPr anchor="ctr"/>
                </a:tc>
                <a:tc>
                  <a:txBody>
                    <a:bodyPr/>
                    <a:lstStyle/>
                    <a:p>
                      <a:pPr algn="l"/>
                      <a:r>
                        <a:rPr lang="tr-TR" sz="2200" baseline="0" dirty="0" smtClean="0">
                          <a:effectLst/>
                        </a:rPr>
                        <a:t>09 Aralık </a:t>
                      </a:r>
                      <a:r>
                        <a:rPr lang="tr-TR" sz="2200" dirty="0" smtClean="0">
                          <a:effectLst/>
                        </a:rPr>
                        <a:t> 2017 Cumartesi</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14:00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r h="393582">
                <a:tc>
                  <a:txBody>
                    <a:bodyPr/>
                    <a:lstStyle/>
                    <a:p>
                      <a:pPr algn="ctr"/>
                      <a:r>
                        <a:rPr lang="tr-TR" sz="2200" dirty="0" smtClean="0">
                          <a:effectLst/>
                        </a:rPr>
                        <a:t>3.Oturum</a:t>
                      </a:r>
                      <a:endParaRPr lang="tr-TR" sz="2200" b="1" dirty="0">
                        <a:solidFill>
                          <a:schemeClr val="tx2">
                            <a:lumMod val="50000"/>
                          </a:schemeClr>
                        </a:solidFill>
                        <a:effectLst/>
                        <a:latin typeface="+mn-lt"/>
                      </a:endParaRPr>
                    </a:p>
                  </a:txBody>
                  <a:tcPr anchor="ctr"/>
                </a:tc>
                <a:tc>
                  <a:txBody>
                    <a:bodyPr/>
                    <a:lstStyle/>
                    <a:p>
                      <a:pPr algn="l"/>
                      <a:r>
                        <a:rPr lang="tr-TR" sz="2200" baseline="0" dirty="0" smtClean="0">
                          <a:effectLst/>
                        </a:rPr>
                        <a:t>10 Aralık </a:t>
                      </a:r>
                      <a:r>
                        <a:rPr lang="tr-TR" sz="2200" dirty="0" smtClean="0">
                          <a:effectLst/>
                        </a:rPr>
                        <a:t> 2017 Pazar</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09:30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(180 dakika)</a:t>
                      </a:r>
                      <a:endParaRPr lang="tr-TR" sz="2200" b="1" dirty="0">
                        <a:solidFill>
                          <a:schemeClr val="tx2">
                            <a:lumMod val="50000"/>
                          </a:schemeClr>
                        </a:solidFill>
                        <a:effectLst/>
                        <a:latin typeface="+mn-lt"/>
                      </a:endParaRPr>
                    </a:p>
                  </a:txBody>
                  <a:tcPr anchor="ctr"/>
                </a:tc>
              </a:tr>
            </a:tbl>
          </a:graphicData>
        </a:graphic>
      </p:graphicFrame>
      <p:pic>
        <p:nvPicPr>
          <p:cNvPr id="6" name="Resi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7089" y="67577"/>
            <a:ext cx="1989823" cy="1989823"/>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41304856"/>
              </p:ext>
            </p:extLst>
          </p:nvPr>
        </p:nvGraphicFramePr>
        <p:xfrm>
          <a:off x="179511" y="4200471"/>
          <a:ext cx="8752083" cy="1403474"/>
        </p:xfrm>
        <a:graphic>
          <a:graphicData uri="http://schemas.openxmlformats.org/drawingml/2006/table">
            <a:tbl>
              <a:tblPr firstRow="1" bandRow="1">
                <a:tableStyleId>{7DF18680-E054-41AD-8BC1-D1AEF772440D}</a:tableStyleId>
              </a:tblPr>
              <a:tblGrid>
                <a:gridCol w="1425327"/>
                <a:gridCol w="3500832"/>
                <a:gridCol w="1637903"/>
                <a:gridCol w="2188021"/>
              </a:tblGrid>
              <a:tr h="411006">
                <a:tc gridSpan="4">
                  <a:txBody>
                    <a:bodyPr/>
                    <a:lstStyle/>
                    <a:p>
                      <a:pPr algn="ctr"/>
                      <a:r>
                        <a:rPr lang="tr-TR" sz="2800" dirty="0" smtClean="0">
                          <a:effectLst/>
                        </a:rPr>
                        <a:t>AÇIK ÖĞRETİM ORTAOKULU SINAV TARİH VE SAATLERİ</a:t>
                      </a:r>
                      <a:endParaRPr lang="tr-TR" sz="2800" dirty="0">
                        <a:solidFill>
                          <a:schemeClr val="tx2">
                            <a:lumMod val="50000"/>
                          </a:schemeClr>
                        </a:solidFill>
                        <a:effectLst/>
                        <a:latin typeface="Cambria" pitchFamily="18" charset="0"/>
                      </a:endParaRPr>
                    </a:p>
                  </a:txBody>
                  <a:tcPr anchor="ct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c hMerge="1">
                  <a:txBody>
                    <a:bodyPr/>
                    <a:lstStyle/>
                    <a:p>
                      <a:endParaRPr lang="tr-TR" dirty="0"/>
                    </a:p>
                  </a:txBody>
                  <a:tcPr>
                    <a:solidFill>
                      <a:srgbClr val="92D050"/>
                    </a:solidFill>
                  </a:tcPr>
                </a:tc>
              </a:tr>
              <a:tr h="442657">
                <a:tc>
                  <a:txBody>
                    <a:bodyPr/>
                    <a:lstStyle/>
                    <a:p>
                      <a:pPr algn="ctr"/>
                      <a:r>
                        <a:rPr lang="tr-TR" sz="2200" dirty="0" smtClean="0">
                          <a:effectLst/>
                        </a:rPr>
                        <a:t>1.Oturum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09 Aralık</a:t>
                      </a:r>
                      <a:r>
                        <a:rPr lang="tr-TR" sz="2200" dirty="0" smtClean="0">
                          <a:effectLst/>
                        </a:rPr>
                        <a:t> 2017 Cumartesi</a:t>
                      </a:r>
                      <a:endParaRPr lang="tr-TR" sz="2200" b="1" dirty="0">
                        <a:solidFill>
                          <a:schemeClr val="tx2">
                            <a:lumMod val="50000"/>
                          </a:schemeClr>
                        </a:solidFill>
                        <a:effectLst/>
                        <a:latin typeface="+mn-lt"/>
                      </a:endParaRPr>
                    </a:p>
                  </a:txBody>
                  <a:tcPr anchor="ctr"/>
                </a:tc>
                <a:tc>
                  <a:txBody>
                    <a:bodyPr/>
                    <a:lstStyle/>
                    <a:p>
                      <a:pPr algn="ctr"/>
                      <a:r>
                        <a:rPr lang="tr-TR" sz="2200" b="0" dirty="0" smtClean="0">
                          <a:solidFill>
                            <a:schemeClr val="tx2">
                              <a:lumMod val="50000"/>
                            </a:schemeClr>
                          </a:solidFill>
                          <a:effectLst/>
                          <a:latin typeface="+mn-lt"/>
                        </a:rPr>
                        <a:t>09:30</a:t>
                      </a:r>
                      <a:endParaRPr lang="tr-TR" sz="2200" b="0" dirty="0">
                        <a:solidFill>
                          <a:schemeClr val="tx2">
                            <a:lumMod val="50000"/>
                          </a:schemeClr>
                        </a:solidFill>
                        <a:effectLst/>
                        <a:latin typeface="+mn-lt"/>
                      </a:endParaRPr>
                    </a:p>
                  </a:txBody>
                  <a:tcPr anchor="ctr"/>
                </a:tc>
                <a:tc>
                  <a:txBody>
                    <a:bodyPr/>
                    <a:lstStyle/>
                    <a:p>
                      <a:pPr algn="ctr"/>
                      <a:r>
                        <a:rPr lang="tr-TR" sz="2200" dirty="0" smtClean="0">
                          <a:effectLst/>
                        </a:rPr>
                        <a:t>(150 dakika)</a:t>
                      </a:r>
                      <a:endParaRPr lang="tr-TR" sz="2200" b="1" dirty="0">
                        <a:solidFill>
                          <a:schemeClr val="tx2">
                            <a:lumMod val="50000"/>
                          </a:schemeClr>
                        </a:solidFill>
                        <a:effectLst/>
                        <a:latin typeface="+mn-lt"/>
                      </a:endParaRPr>
                    </a:p>
                  </a:txBody>
                  <a:tcPr anchor="ctr"/>
                </a:tc>
              </a:tr>
              <a:tr h="442657">
                <a:tc>
                  <a:txBody>
                    <a:bodyPr/>
                    <a:lstStyle/>
                    <a:p>
                      <a:pPr algn="ctr"/>
                      <a:r>
                        <a:rPr lang="tr-TR" sz="2200" dirty="0" smtClean="0">
                          <a:effectLst/>
                        </a:rPr>
                        <a:t>2.Oturum</a:t>
                      </a:r>
                      <a:endParaRPr lang="tr-TR" sz="2200" b="1" dirty="0">
                        <a:solidFill>
                          <a:schemeClr val="tx2">
                            <a:lumMod val="50000"/>
                          </a:schemeClr>
                        </a:solidFill>
                        <a:effectLst/>
                        <a:latin typeface="+mn-lt"/>
                      </a:endParaRPr>
                    </a:p>
                  </a:txBody>
                  <a:tcPr anchor="ctr"/>
                </a:tc>
                <a:tc>
                  <a:txBody>
                    <a:bodyPr/>
                    <a:lstStyle/>
                    <a:p>
                      <a:pPr algn="ctr"/>
                      <a:r>
                        <a:rPr lang="tr-TR" sz="2200" baseline="0" dirty="0" smtClean="0">
                          <a:effectLst/>
                        </a:rPr>
                        <a:t>09 Aralık</a:t>
                      </a:r>
                      <a:r>
                        <a:rPr lang="tr-TR" sz="2200" dirty="0" smtClean="0">
                          <a:effectLst/>
                        </a:rPr>
                        <a:t> 2017 Cumartesi</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14:00</a:t>
                      </a:r>
                      <a:endParaRPr lang="tr-TR" sz="2200" b="1" dirty="0">
                        <a:solidFill>
                          <a:schemeClr val="tx2">
                            <a:lumMod val="50000"/>
                          </a:schemeClr>
                        </a:solidFill>
                        <a:effectLst/>
                        <a:latin typeface="+mn-lt"/>
                      </a:endParaRPr>
                    </a:p>
                  </a:txBody>
                  <a:tcPr anchor="ctr"/>
                </a:tc>
                <a:tc>
                  <a:txBody>
                    <a:bodyPr/>
                    <a:lstStyle/>
                    <a:p>
                      <a:pPr algn="ctr"/>
                      <a:r>
                        <a:rPr lang="tr-TR" sz="2200" dirty="0" smtClean="0">
                          <a:effectLst/>
                        </a:rPr>
                        <a:t>(150 dakika)</a:t>
                      </a:r>
                      <a:endParaRPr lang="tr-TR" sz="2200" b="1" dirty="0">
                        <a:solidFill>
                          <a:schemeClr val="tx2">
                            <a:lumMod val="50000"/>
                          </a:schemeClr>
                        </a:solidFill>
                        <a:effectLst/>
                        <a:latin typeface="+mn-lt"/>
                      </a:endParaRPr>
                    </a:p>
                  </a:txBody>
                  <a:tcPr anchor="ctr"/>
                </a:tc>
              </a:tr>
            </a:tbl>
          </a:graphicData>
        </a:graphic>
      </p:graphicFrame>
    </p:spTree>
    <p:extLst>
      <p:ext uri="{BB962C8B-B14F-4D97-AF65-F5344CB8AC3E}">
        <p14:creationId xmlns:p14="http://schemas.microsoft.com/office/powerpoint/2010/main" val="3851951849"/>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lvl="0" algn="ctr"/>
            <a:r>
              <a:rPr lang="tr-TR" sz="2800" b="1" dirty="0">
                <a:solidFill>
                  <a:prstClr val="black"/>
                </a:solidFill>
                <a:effectLst>
                  <a:outerShdw blurRad="38100" dist="38100" dir="2700000" algn="tl">
                    <a:srgbClr val="000000">
                      <a:alpha val="43137"/>
                    </a:srgbClr>
                  </a:outerShdw>
                </a:effectLst>
                <a:latin typeface="Book Antiqua"/>
                <a:ea typeface="Times New Roman"/>
                <a:cs typeface="Book Antiqua"/>
              </a:rPr>
              <a:t>SALON GÖREVLİLERİNİN SINAV SÜRESİNCE YAPACAKLARI İŞLEMLER</a:t>
            </a:r>
            <a:endParaRPr lang="tr-TR"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97427" y="966986"/>
            <a:ext cx="8856420" cy="4893647"/>
          </a:xfrm>
          <a:prstGeom prst="rect">
            <a:avLst/>
          </a:prstGeom>
          <a:noFill/>
        </p:spPr>
        <p:txBody>
          <a:bodyPr wrap="square" rtlCol="0">
            <a:spAutoFit/>
          </a:bodyPr>
          <a:lstStyle/>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Soru </a:t>
            </a:r>
            <a:r>
              <a:rPr lang="tr-TR" sz="2400" b="1" dirty="0">
                <a:solidFill>
                  <a:srgbClr val="002060"/>
                </a:solidFill>
                <a:latin typeface="Calibri Light"/>
                <a:ea typeface="+mj-ea"/>
                <a:cs typeface="+mj-cs"/>
              </a:rPr>
              <a:t>kitapçıklarını ve kapalı sınav güvenlik poşetini bina sınav komisyonuna imza karşılığında teslim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Tarafınızca tutulan tutanaklar yasal belge niteliğinde olduğundan, resmi evrak formatında ve anlaşılır olmasına dikkat ediniz</a:t>
            </a:r>
            <a:r>
              <a:rPr lang="tr-TR" sz="2400" b="1" dirty="0" smtClean="0">
                <a:solidFill>
                  <a:srgbClr val="002060"/>
                </a:solidFill>
                <a:latin typeface="Calibri Light"/>
                <a:ea typeface="+mj-ea"/>
                <a:cs typeface="+mj-cs"/>
              </a:rPr>
              <a:t>.</a:t>
            </a:r>
          </a:p>
          <a:p>
            <a:pPr marL="342900" indent="-342900">
              <a:buFont typeface="Wingdings" panose="05000000000000000000" pitchFamily="2" charset="2"/>
              <a:buChar char="ü"/>
            </a:pPr>
            <a:r>
              <a:rPr lang="tr-TR" sz="2400" b="1" dirty="0">
                <a:solidFill>
                  <a:srgbClr val="C00000"/>
                </a:solidFill>
                <a:latin typeface="Calibri Light"/>
                <a:ea typeface="+mj-ea"/>
                <a:cs typeface="+mj-cs"/>
              </a:rPr>
              <a:t>Tutanaklarınızda, sınav adı, tarihi, saati, oturum bilgisi, öğrenciye ait kimlik, salon ve sıra bilgileri ile yaşanan sorunu ve yapılan işlemi eksiksiz olarak belirtiniz</a:t>
            </a:r>
            <a:r>
              <a:rPr lang="tr-TR" sz="2400" b="1" dirty="0" smtClean="0">
                <a:solidFill>
                  <a:srgbClr val="C00000"/>
                </a:solidFill>
                <a:latin typeface="Calibri Light"/>
                <a:ea typeface="+mj-ea"/>
                <a:cs typeface="+mj-cs"/>
              </a:rPr>
              <a:t>.</a:t>
            </a:r>
          </a:p>
          <a:p>
            <a:pPr marL="342900" indent="-342900">
              <a:buFont typeface="Wingdings" panose="05000000000000000000" pitchFamily="2" charset="2"/>
              <a:buChar char="ü"/>
            </a:pPr>
            <a:r>
              <a:rPr lang="tr-TR" sz="2400" b="1" dirty="0">
                <a:solidFill>
                  <a:srgbClr val="002060"/>
                </a:solidFill>
                <a:latin typeface="Calibri Light"/>
                <a:ea typeface="+mj-ea"/>
                <a:cs typeface="+mj-cs"/>
              </a:rPr>
              <a:t>Düzenlediğiniz tutanaklara, salon başkanı ve gözcüye ait kimlik, iletişim bilgilerini yazıp imzalamayı unutmayınız.</a:t>
            </a:r>
            <a:endParaRPr lang="tr-TR" sz="2400" b="1" dirty="0" smtClean="0">
              <a:solidFill>
                <a:srgbClr val="002060"/>
              </a:solidFill>
              <a:latin typeface="Calibri Light"/>
              <a:ea typeface="+mj-ea"/>
              <a:cs typeface="+mj-cs"/>
            </a:endParaRPr>
          </a:p>
          <a:p>
            <a:pPr marL="342900" indent="-342900">
              <a:buFont typeface="Wingdings" panose="05000000000000000000" pitchFamily="2" charset="2"/>
              <a:buChar char="ü"/>
            </a:pPr>
            <a:r>
              <a:rPr lang="tr-TR" sz="2400" b="1" dirty="0" smtClean="0">
                <a:solidFill>
                  <a:srgbClr val="002060"/>
                </a:solidFill>
                <a:latin typeface="Calibri Light"/>
                <a:ea typeface="+mj-ea"/>
                <a:cs typeface="+mj-cs"/>
              </a:rPr>
              <a:t>Salon başkanı, öğrenciler ile ilgili konuları(sınav iptali, kimlik değişikliği, özür durumu </a:t>
            </a:r>
            <a:r>
              <a:rPr lang="tr-TR" sz="2400" b="1" dirty="0" err="1" smtClean="0">
                <a:solidFill>
                  <a:srgbClr val="002060"/>
                </a:solidFill>
                <a:latin typeface="Calibri Light"/>
                <a:ea typeface="+mj-ea"/>
                <a:cs typeface="+mj-cs"/>
              </a:rPr>
              <a:t>vb</a:t>
            </a:r>
            <a:r>
              <a:rPr lang="tr-TR" sz="2400" b="1" dirty="0" smtClean="0">
                <a:solidFill>
                  <a:srgbClr val="002060"/>
                </a:solidFill>
                <a:latin typeface="Calibri Light"/>
                <a:ea typeface="+mj-ea"/>
                <a:cs typeface="+mj-cs"/>
              </a:rPr>
              <a:t>) Salon Yoklama Listesinde bulunan TUTANAK bölümüne tükenmez kalem ile yazacak ve ‘Bu sınav salonu için tutanak tutulmuştur’ alanını kurşun kalemle kodlayacaktır.</a:t>
            </a:r>
          </a:p>
        </p:txBody>
      </p:sp>
    </p:spTree>
    <p:extLst>
      <p:ext uri="{BB962C8B-B14F-4D97-AF65-F5344CB8AC3E}">
        <p14:creationId xmlns:p14="http://schemas.microsoft.com/office/powerpoint/2010/main" val="3151476074"/>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3676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729279"/>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251520" y="274638"/>
            <a:ext cx="8680074" cy="5417824"/>
          </a:xfrm>
        </p:spPr>
        <p:txBody>
          <a:bodyPr>
            <a:noAutofit/>
          </a:bodyPr>
          <a:lstStyle/>
          <a:p>
            <a:r>
              <a:rPr lang="tr-TR" sz="2800" b="1" i="1" dirty="0" smtClean="0">
                <a:solidFill>
                  <a:srgbClr val="800000"/>
                </a:solidFill>
                <a:latin typeface="Book Antiqua" pitchFamily="18" charset="0"/>
              </a:rPr>
              <a:t>		</a:t>
            </a:r>
            <a:r>
              <a:rPr lang="tr-TR" sz="2800" b="1" i="1" u="sng" dirty="0" smtClean="0">
                <a:solidFill>
                  <a:srgbClr val="800000"/>
                </a:solidFill>
                <a:latin typeface="Book Antiqua" pitchFamily="18" charset="0"/>
              </a:rPr>
              <a:t>Salon </a:t>
            </a:r>
            <a:r>
              <a:rPr lang="tr-TR" sz="2800" b="1" i="1" u="sng" dirty="0">
                <a:solidFill>
                  <a:srgbClr val="800000"/>
                </a:solidFill>
                <a:latin typeface="Book Antiqua" pitchFamily="18" charset="0"/>
              </a:rPr>
              <a:t>Görevlilerinin </a:t>
            </a:r>
            <a:r>
              <a:rPr lang="tr-TR" sz="2800" b="1" i="1" u="sng" dirty="0" smtClean="0">
                <a:solidFill>
                  <a:srgbClr val="800000"/>
                </a:solidFill>
                <a:latin typeface="Book Antiqua" pitchFamily="18" charset="0"/>
              </a:rPr>
              <a:t>Dikkatine</a:t>
            </a:r>
            <a:r>
              <a:rPr lang="tr-TR" sz="2800" b="1" i="1" dirty="0" smtClean="0">
                <a:solidFill>
                  <a:srgbClr val="800000"/>
                </a:solidFill>
                <a:latin typeface="Book Antiqua" pitchFamily="18" charset="0"/>
              </a:rPr>
              <a:t>!</a:t>
            </a:r>
            <a:br>
              <a:rPr lang="tr-TR" sz="2800" b="1" i="1" dirty="0" smtClean="0">
                <a:solidFill>
                  <a:srgbClr val="800000"/>
                </a:solidFill>
                <a:latin typeface="Book Antiqua" pitchFamily="18" charset="0"/>
              </a:rPr>
            </a:br>
            <a:r>
              <a:rPr lang="tr-TR" sz="2800" b="1" dirty="0" smtClean="0">
                <a:solidFill>
                  <a:srgbClr val="002060"/>
                </a:solidFill>
              </a:rPr>
              <a:t>Salonda </a:t>
            </a:r>
            <a:r>
              <a:rPr lang="tr-TR" sz="2800" b="1" dirty="0">
                <a:solidFill>
                  <a:srgbClr val="002060"/>
                </a:solidFill>
              </a:rPr>
              <a:t>gazete, kitap vs. okumayınız.</a:t>
            </a:r>
            <a:br>
              <a:rPr lang="tr-TR" sz="2800" b="1" dirty="0">
                <a:solidFill>
                  <a:srgbClr val="002060"/>
                </a:solidFill>
              </a:rPr>
            </a:br>
            <a:r>
              <a:rPr lang="tr-TR" sz="2800" b="1" dirty="0" smtClean="0">
                <a:solidFill>
                  <a:srgbClr val="800000"/>
                </a:solidFill>
              </a:rPr>
              <a:t>Yüksek </a:t>
            </a:r>
            <a:r>
              <a:rPr lang="tr-TR" sz="2800" b="1" dirty="0">
                <a:solidFill>
                  <a:srgbClr val="800000"/>
                </a:solidFill>
              </a:rPr>
              <a:t>sesle konuşmayınız.</a:t>
            </a:r>
            <a:br>
              <a:rPr lang="tr-TR" sz="2800" b="1" dirty="0">
                <a:solidFill>
                  <a:srgbClr val="800000"/>
                </a:solidFill>
              </a:rPr>
            </a:br>
            <a:r>
              <a:rPr lang="tr-TR" sz="2800" b="1" dirty="0" smtClean="0">
                <a:solidFill>
                  <a:srgbClr val="002060"/>
                </a:solidFill>
              </a:rPr>
              <a:t>Sınav </a:t>
            </a:r>
            <a:r>
              <a:rPr lang="tr-TR" sz="2800" b="1" dirty="0">
                <a:solidFill>
                  <a:srgbClr val="002060"/>
                </a:solidFill>
              </a:rPr>
              <a:t>süresince salonu terk etmeyiniz.</a:t>
            </a:r>
            <a:br>
              <a:rPr lang="tr-TR" sz="2800" b="1" dirty="0">
                <a:solidFill>
                  <a:srgbClr val="002060"/>
                </a:solidFill>
              </a:rPr>
            </a:br>
            <a:r>
              <a:rPr lang="tr-TR" sz="2800" b="1" dirty="0" smtClean="0">
                <a:solidFill>
                  <a:srgbClr val="800000"/>
                </a:solidFill>
              </a:rPr>
              <a:t>Çay</a:t>
            </a:r>
            <a:r>
              <a:rPr lang="tr-TR" sz="2800" b="1" dirty="0">
                <a:solidFill>
                  <a:srgbClr val="800000"/>
                </a:solidFill>
              </a:rPr>
              <a:t>, kahve vs. içmeyiniz.</a:t>
            </a:r>
            <a:br>
              <a:rPr lang="tr-TR" sz="2800" b="1" dirty="0">
                <a:solidFill>
                  <a:srgbClr val="800000"/>
                </a:solidFill>
              </a:rPr>
            </a:br>
            <a:r>
              <a:rPr lang="tr-TR" sz="2800" b="1" dirty="0" smtClean="0">
                <a:solidFill>
                  <a:srgbClr val="002060"/>
                </a:solidFill>
              </a:rPr>
              <a:t>Sınav </a:t>
            </a:r>
            <a:r>
              <a:rPr lang="tr-TR" sz="2800" b="1" dirty="0">
                <a:solidFill>
                  <a:srgbClr val="002060"/>
                </a:solidFill>
              </a:rPr>
              <a:t>güvenliği açısından cep telefonunuzu yanınızda bulundurmayınız.</a:t>
            </a:r>
            <a:br>
              <a:rPr lang="tr-TR" sz="2800" b="1" dirty="0">
                <a:solidFill>
                  <a:srgbClr val="002060"/>
                </a:solidFill>
              </a:rPr>
            </a:br>
            <a:r>
              <a:rPr lang="tr-TR" sz="2800" b="1" dirty="0" smtClean="0">
                <a:solidFill>
                  <a:srgbClr val="800000"/>
                </a:solidFill>
              </a:rPr>
              <a:t>Öğrencinin </a:t>
            </a:r>
            <a:r>
              <a:rPr lang="tr-TR" sz="2800" b="1" dirty="0">
                <a:solidFill>
                  <a:srgbClr val="800000"/>
                </a:solidFill>
              </a:rPr>
              <a:t>başında uzun süre beklemeyiniz.</a:t>
            </a:r>
            <a:br>
              <a:rPr lang="tr-TR" sz="2800" b="1" dirty="0">
                <a:solidFill>
                  <a:srgbClr val="800000"/>
                </a:solidFill>
              </a:rPr>
            </a:br>
            <a:r>
              <a:rPr lang="tr-TR" sz="2800" b="1" dirty="0" smtClean="0">
                <a:solidFill>
                  <a:srgbClr val="002060"/>
                </a:solidFill>
              </a:rPr>
              <a:t>Öğrencilerle </a:t>
            </a:r>
            <a:r>
              <a:rPr lang="tr-TR" sz="2800" b="1" dirty="0">
                <a:solidFill>
                  <a:srgbClr val="002060"/>
                </a:solidFill>
              </a:rPr>
              <a:t>sınav başladıktan sonra konuşmayınız.</a:t>
            </a:r>
            <a:br>
              <a:rPr lang="tr-TR" sz="2800" b="1" dirty="0">
                <a:solidFill>
                  <a:srgbClr val="002060"/>
                </a:solidFill>
              </a:rPr>
            </a:br>
            <a:r>
              <a:rPr lang="tr-TR" sz="2800" b="1" dirty="0" smtClean="0">
                <a:solidFill>
                  <a:srgbClr val="800000"/>
                </a:solidFill>
              </a:rPr>
              <a:t>Gürültü </a:t>
            </a:r>
            <a:r>
              <a:rPr lang="tr-TR" sz="2800" b="1" dirty="0">
                <a:solidFill>
                  <a:srgbClr val="800000"/>
                </a:solidFill>
              </a:rPr>
              <a:t>çıkaran topuklu ayakkabılarla salonda dikkat dağıtacak şekilde ses çıkarmayınız</a:t>
            </a:r>
            <a:r>
              <a:rPr lang="tr-TR" sz="2800" b="1" dirty="0" smtClean="0">
                <a:solidFill>
                  <a:srgbClr val="800000"/>
                </a:solidFill>
              </a:rPr>
              <a:t>.</a:t>
            </a:r>
            <a:br>
              <a:rPr lang="tr-TR" sz="2800" b="1" dirty="0" smtClean="0">
                <a:solidFill>
                  <a:srgbClr val="800000"/>
                </a:solidFill>
              </a:rPr>
            </a:br>
            <a:r>
              <a:rPr lang="tr-TR" sz="2800" b="1" dirty="0" smtClean="0">
                <a:solidFill>
                  <a:srgbClr val="002060"/>
                </a:solidFill>
              </a:rPr>
              <a:t>Öğrencilere </a:t>
            </a:r>
            <a:r>
              <a:rPr lang="tr-TR" sz="2800" b="1" dirty="0">
                <a:solidFill>
                  <a:srgbClr val="002060"/>
                </a:solidFill>
              </a:rPr>
              <a:t>ait sınav evrakını dikkat çekici bir şekilde incelemeyiniz</a:t>
            </a:r>
            <a:r>
              <a:rPr lang="tr-TR" sz="2800" b="1" dirty="0" smtClean="0">
                <a:solidFill>
                  <a:srgbClr val="002060"/>
                </a:solidFill>
              </a:rPr>
              <a:t>.</a:t>
            </a:r>
            <a:endParaRPr lang="tr-TR" sz="2800" b="1" dirty="0">
              <a:solidFill>
                <a:srgbClr val="002060"/>
              </a:solidFill>
            </a:endParaRPr>
          </a:p>
        </p:txBody>
      </p:sp>
    </p:spTree>
    <p:extLst>
      <p:ext uri="{BB962C8B-B14F-4D97-AF65-F5344CB8AC3E}">
        <p14:creationId xmlns:p14="http://schemas.microsoft.com/office/powerpoint/2010/main" val="3872151328"/>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360217"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299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428672" cy="687829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149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400854"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123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299275" cy="686012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571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 y="0"/>
            <a:ext cx="9299275" cy="686012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0326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47517" cy="68977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35678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273396" cy="6917041"/>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135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91" y="365126"/>
            <a:ext cx="8047759" cy="829829"/>
          </a:xfrm>
          <a:solidFill>
            <a:schemeClr val="accent1">
              <a:lumMod val="40000"/>
              <a:lumOff val="60000"/>
            </a:schemeClr>
          </a:solidFill>
        </p:spPr>
        <p:txBody>
          <a:bodyPr>
            <a:normAutofit/>
          </a:bodyPr>
          <a:lstStyle/>
          <a:p>
            <a:pPr algn="ctr" fontAlgn="b"/>
            <a:r>
              <a:rPr lang="tr-TR" sz="2400" b="1" dirty="0"/>
              <a:t>AÇIKÖĞRETİM KURUMLARI 3. DÖNEM SINAVI BİNA, ÖĞRENCİ VE SALON SAYILARI </a:t>
            </a:r>
            <a:endParaRPr lang="tr-TR" sz="2400" b="1" dirty="0">
              <a:solidFill>
                <a:srgbClr val="000000"/>
              </a:solidFill>
              <a:latin typeface="Calibri"/>
            </a:endParaRPr>
          </a:p>
        </p:txBody>
      </p:sp>
      <p:graphicFrame>
        <p:nvGraphicFramePr>
          <p:cNvPr id="4" name="Tablo 3"/>
          <p:cNvGraphicFramePr>
            <a:graphicFrameLocks noGrp="1"/>
          </p:cNvGraphicFramePr>
          <p:nvPr>
            <p:extLst>
              <p:ext uri="{D42A27DB-BD31-4B8C-83A1-F6EECF244321}">
                <p14:modId xmlns:p14="http://schemas.microsoft.com/office/powerpoint/2010/main" val="16656137"/>
              </p:ext>
            </p:extLst>
          </p:nvPr>
        </p:nvGraphicFramePr>
        <p:xfrm>
          <a:off x="228599" y="1475510"/>
          <a:ext cx="8686798" cy="3960667"/>
        </p:xfrm>
        <a:graphic>
          <a:graphicData uri="http://schemas.openxmlformats.org/drawingml/2006/table">
            <a:tbl>
              <a:tblPr>
                <a:tableStyleId>{BDBED569-4797-4DF1-A0F4-6AAB3CD982D8}</a:tableStyleId>
              </a:tblPr>
              <a:tblGrid>
                <a:gridCol w="873151"/>
                <a:gridCol w="2391165"/>
                <a:gridCol w="903747"/>
                <a:gridCol w="903747"/>
                <a:gridCol w="903747"/>
                <a:gridCol w="903747"/>
                <a:gridCol w="903747"/>
                <a:gridCol w="903747"/>
              </a:tblGrid>
              <a:tr h="374072">
                <a:tc rowSpan="3">
                  <a:txBody>
                    <a:bodyPr/>
                    <a:lstStyle/>
                    <a:p>
                      <a:pPr algn="ctr" fontAlgn="b"/>
                      <a:r>
                        <a:rPr lang="tr-TR" sz="1100" u="none" strike="noStrike" dirty="0" smtClean="0">
                          <a:effectLst/>
                        </a:rPr>
                        <a:t>BİNA KODU </a:t>
                      </a:r>
                      <a:endParaRPr lang="tr-TR" sz="1100" b="0" i="0" u="none" strike="noStrike" dirty="0">
                        <a:solidFill>
                          <a:srgbClr val="000000"/>
                        </a:solidFill>
                        <a:effectLst/>
                        <a:latin typeface="Calibri"/>
                      </a:endParaRPr>
                    </a:p>
                  </a:txBody>
                  <a:tcPr marL="9525" marR="9525" marT="9525" marB="0" anchor="b"/>
                </a:tc>
                <a:tc rowSpan="3">
                  <a:txBody>
                    <a:bodyPr/>
                    <a:lstStyle/>
                    <a:p>
                      <a:pPr algn="ctr" fontAlgn="b"/>
                      <a:r>
                        <a:rPr lang="tr-TR" sz="1100" u="none" strike="noStrike" dirty="0" smtClean="0">
                          <a:effectLst/>
                        </a:rPr>
                        <a:t>BİNA ADI</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gridSpan="6">
                  <a:txBody>
                    <a:bodyPr/>
                    <a:lstStyle/>
                    <a:p>
                      <a:pPr algn="ctr" fontAlgn="b"/>
                      <a:r>
                        <a:rPr lang="tr-TR" sz="2400" u="none" strike="noStrike" dirty="0" smtClean="0">
                          <a:solidFill>
                            <a:schemeClr val="bg1"/>
                          </a:solidFill>
                          <a:effectLst/>
                        </a:rPr>
                        <a:t>1.OTURUM</a:t>
                      </a:r>
                      <a:r>
                        <a:rPr lang="tr-TR" sz="2400" u="none" strike="noStrike" dirty="0">
                          <a:solidFill>
                            <a:schemeClr val="bg1"/>
                          </a:solidFill>
                          <a:effectLst/>
                        </a:rPr>
                        <a:t> </a:t>
                      </a:r>
                      <a:endParaRPr lang="tr-TR" sz="2400" b="0" i="0" u="none" strike="noStrike" dirty="0">
                        <a:solidFill>
                          <a:schemeClr val="bg1"/>
                        </a:solidFill>
                        <a:effectLst/>
                        <a:latin typeface="Calibri"/>
                      </a:endParaRPr>
                    </a:p>
                  </a:txBody>
                  <a:tcPr marL="9525" marR="9525" marT="9525" marB="0" anchor="b">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9772">
                <a:tc vMerge="1">
                  <a:txBody>
                    <a:bodyPr/>
                    <a:lstStyle/>
                    <a:p>
                      <a:endParaRPr lang="tr-TR"/>
                    </a:p>
                  </a:txBody>
                  <a:tcPr/>
                </a:tc>
                <a:tc vMerge="1">
                  <a:txBody>
                    <a:bodyPr/>
                    <a:lstStyle/>
                    <a:p>
                      <a:endParaRPr lang="tr-TR"/>
                    </a:p>
                  </a:txBody>
                  <a:tcPr/>
                </a:tc>
                <a:tc gridSpan="2">
                  <a:txBody>
                    <a:bodyPr/>
                    <a:lstStyle/>
                    <a:p>
                      <a:pPr algn="ctr" fontAlgn="b"/>
                      <a:r>
                        <a:rPr lang="tr-TR" sz="1100" u="none" strike="noStrike" dirty="0" smtClean="0">
                          <a:effectLst/>
                        </a:rPr>
                        <a:t>LİSE</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ORTAOKUL</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TOPLAM</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r>
              <a:tr h="221673">
                <a:tc vMerge="1">
                  <a:txBody>
                    <a:bodyPr/>
                    <a:lstStyle/>
                    <a:p>
                      <a:endParaRPr lang="tr-TR"/>
                    </a:p>
                  </a:txBody>
                  <a:tcPr/>
                </a:tc>
                <a:tc vMerge="1">
                  <a:txBody>
                    <a:bodyPr/>
                    <a:lstStyle/>
                    <a:p>
                      <a:endParaRPr lang="tr-TR"/>
                    </a:p>
                  </a:txBody>
                  <a:tcPr/>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r>
              <a:tr h="287482">
                <a:tc>
                  <a:txBody>
                    <a:bodyPr/>
                    <a:lstStyle/>
                    <a:p>
                      <a:pPr algn="ctr" fontAlgn="b"/>
                      <a:r>
                        <a:rPr lang="tr-TR" sz="1100" u="none" strike="noStrike" dirty="0">
                          <a:effectLst/>
                        </a:rPr>
                        <a:t> </a:t>
                      </a:r>
                      <a:r>
                        <a:rPr lang="tr-TR" sz="1100" u="none" strike="noStrike" dirty="0" smtClean="0">
                          <a:effectLst/>
                        </a:rPr>
                        <a:t>1152</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Açık C.İ.K</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2</a:t>
                      </a:r>
                    </a:p>
                  </a:txBody>
                  <a:tcPr marL="9525" marR="9525" marT="9525" marB="0" anchor="b"/>
                </a:tc>
                <a:tc>
                  <a:txBody>
                    <a:bodyPr/>
                    <a:lstStyle/>
                    <a:p>
                      <a:pPr algn="ctr" rtl="0" fontAlgn="b"/>
                      <a:r>
                        <a:rPr lang="tr-TR" sz="1100" b="0" i="0" u="none" strike="noStrike">
                          <a:solidFill>
                            <a:srgbClr val="000000"/>
                          </a:solidFill>
                          <a:effectLst/>
                          <a:latin typeface="Calibri"/>
                        </a:rPr>
                        <a:t>20</a:t>
                      </a:r>
                    </a:p>
                  </a:txBody>
                  <a:tcPr marL="9525" marR="9525" marT="9525" marB="0" anchor="b"/>
                </a:tc>
                <a:tc>
                  <a:txBody>
                    <a:bodyPr/>
                    <a:lstStyle/>
                    <a:p>
                      <a:pPr algn="ctr" fontAlgn="b"/>
                      <a:r>
                        <a:rPr lang="tr-TR" sz="1100" b="0" i="0" u="none" strike="noStrike" dirty="0" smtClean="0">
                          <a:solidFill>
                            <a:srgbClr val="000000"/>
                          </a:solidFill>
                          <a:effectLst/>
                          <a:latin typeface="Calibri"/>
                        </a:rPr>
                        <a:t>2</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chemeClr val="tx1"/>
                          </a:solidFill>
                          <a:effectLst/>
                          <a:latin typeface="+mn-lt"/>
                        </a:rPr>
                        <a:t>7</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27</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u="none" strike="noStrike" dirty="0">
                          <a:effectLst/>
                        </a:rPr>
                        <a:t> </a:t>
                      </a:r>
                      <a:r>
                        <a:rPr lang="tr-TR" sz="1100" u="none" strike="noStrike" dirty="0" smtClean="0">
                          <a:effectLst/>
                        </a:rPr>
                        <a:t>1460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T Tipi Kapalı-Açık C.İ.K</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tr-TR" sz="1100" b="0" i="0" u="none" strike="noStrike" dirty="0">
                          <a:solidFill>
                            <a:srgbClr val="000000"/>
                          </a:solidFill>
                          <a:effectLst/>
                          <a:latin typeface="Calibri"/>
                        </a:rPr>
                        <a:t>5</a:t>
                      </a:r>
                    </a:p>
                  </a:txBody>
                  <a:tcPr marL="9525" marR="9525" marT="9525" marB="0" anchor="b">
                    <a:solidFill>
                      <a:schemeClr val="accent1">
                        <a:lumMod val="40000"/>
                        <a:lumOff val="60000"/>
                      </a:schemeClr>
                    </a:solidFill>
                  </a:tcPr>
                </a:tc>
                <a:tc>
                  <a:txBody>
                    <a:bodyPr/>
                    <a:lstStyle/>
                    <a:p>
                      <a:pPr algn="ctr" rtl="0" fontAlgn="b"/>
                      <a:r>
                        <a:rPr lang="tr-TR" sz="1100" b="0" i="0" u="none" strike="noStrike">
                          <a:solidFill>
                            <a:srgbClr val="000000"/>
                          </a:solidFill>
                          <a:effectLst/>
                          <a:latin typeface="Calibri"/>
                        </a:rPr>
                        <a:t>42</a:t>
                      </a: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7</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44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07818">
                <a:tc>
                  <a:txBody>
                    <a:bodyPr/>
                    <a:lstStyle/>
                    <a:p>
                      <a:pPr algn="ctr" fontAlgn="b"/>
                      <a:r>
                        <a:rPr lang="tr-TR" sz="1100" u="none" strike="noStrike" dirty="0">
                          <a:effectLst/>
                        </a:rPr>
                        <a:t> </a:t>
                      </a:r>
                      <a:r>
                        <a:rPr lang="tr-TR" sz="1100" u="none" strike="noStrike" dirty="0" smtClean="0">
                          <a:effectLst/>
                        </a:rPr>
                        <a:t>9902401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Evde veya Hastanede Sınava</a:t>
                      </a:r>
                      <a:r>
                        <a:rPr lang="tr-TR" sz="1100" u="none" strike="noStrike" baseline="0" dirty="0" smtClean="0">
                          <a:effectLst/>
                        </a:rPr>
                        <a:t> Girecek</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1</a:t>
                      </a:r>
                    </a:p>
                  </a:txBody>
                  <a:tcPr marL="9525" marR="9525" marT="9525" marB="0" anchor="b"/>
                </a:tc>
                <a:tc>
                  <a:txBody>
                    <a:bodyPr/>
                    <a:lstStyle/>
                    <a:p>
                      <a:pPr algn="ctr" rtl="0" fontAlgn="b"/>
                      <a:r>
                        <a:rPr lang="tr-TR" sz="1100" b="0" i="0" u="none" strike="noStrike">
                          <a:solidFill>
                            <a:srgbClr val="000000"/>
                          </a:solidFill>
                          <a:effectLst/>
                          <a:latin typeface="Calibri"/>
                        </a:rPr>
                        <a:t>1</a:t>
                      </a: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18210">
                <a:tc>
                  <a:txBody>
                    <a:bodyPr/>
                    <a:lstStyle/>
                    <a:p>
                      <a:pPr algn="ctr" fontAlgn="b"/>
                      <a:r>
                        <a:rPr lang="tr-TR" sz="1100" u="none" strike="noStrike" dirty="0">
                          <a:effectLst/>
                        </a:rPr>
                        <a:t> </a:t>
                      </a:r>
                      <a:r>
                        <a:rPr lang="tr-TR" sz="1100" u="none" strike="noStrike" dirty="0" smtClean="0">
                          <a:effectLst/>
                        </a:rPr>
                        <a:t>14551901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Anadolu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tr-TR" sz="1100" b="0" i="0" u="none" strike="noStrike" dirty="0">
                          <a:solidFill>
                            <a:srgbClr val="000000"/>
                          </a:solidFill>
                          <a:effectLst/>
                          <a:latin typeface="Calibri"/>
                        </a:rPr>
                        <a:t>14</a:t>
                      </a:r>
                    </a:p>
                  </a:txBody>
                  <a:tcPr marL="9525" marR="9525" marT="9525" marB="0" anchor="b">
                    <a:solidFill>
                      <a:schemeClr val="accent1">
                        <a:lumMod val="40000"/>
                        <a:lumOff val="60000"/>
                      </a:schemeClr>
                    </a:solidFill>
                  </a:tcPr>
                </a:tc>
                <a:tc>
                  <a:txBody>
                    <a:bodyPr/>
                    <a:lstStyle/>
                    <a:p>
                      <a:pPr algn="ctr" rtl="0" fontAlgn="b"/>
                      <a:r>
                        <a:rPr lang="tr-TR" sz="1100" b="0" i="0" u="none" strike="noStrike">
                          <a:solidFill>
                            <a:srgbClr val="000000"/>
                          </a:solidFill>
                          <a:effectLst/>
                          <a:latin typeface="Calibri"/>
                        </a:rPr>
                        <a:t>279</a:t>
                      </a: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15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279</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07818">
                <a:tc>
                  <a:txBody>
                    <a:bodyPr/>
                    <a:lstStyle/>
                    <a:p>
                      <a:pPr algn="ctr" fontAlgn="b"/>
                      <a:r>
                        <a:rPr lang="tr-TR" sz="1100" u="none" strike="noStrike" dirty="0">
                          <a:effectLst/>
                        </a:rPr>
                        <a:t> </a:t>
                      </a:r>
                      <a:r>
                        <a:rPr lang="tr-TR" sz="1100" u="none" strike="noStrike" dirty="0" smtClean="0">
                          <a:effectLst/>
                        </a:rPr>
                        <a:t>14552001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Mesleki ve Teknik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8</a:t>
                      </a:r>
                    </a:p>
                  </a:txBody>
                  <a:tcPr marL="9525" marR="9525" marT="9525" marB="0" anchor="b"/>
                </a:tc>
                <a:tc>
                  <a:txBody>
                    <a:bodyPr/>
                    <a:lstStyle/>
                    <a:p>
                      <a:pPr algn="ctr" rtl="0" fontAlgn="b"/>
                      <a:r>
                        <a:rPr lang="tr-TR" sz="1100" b="0" i="0" u="none" strike="noStrike">
                          <a:solidFill>
                            <a:srgbClr val="000000"/>
                          </a:solidFill>
                          <a:effectLst/>
                          <a:latin typeface="Calibri"/>
                        </a:rPr>
                        <a:t>160</a:t>
                      </a: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9</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49382">
                <a:tc>
                  <a:txBody>
                    <a:bodyPr/>
                    <a:lstStyle/>
                    <a:p>
                      <a:pPr algn="ctr" fontAlgn="b"/>
                      <a:r>
                        <a:rPr lang="tr-TR" sz="1100" u="none" strike="noStrike" dirty="0">
                          <a:effectLst/>
                        </a:rPr>
                        <a:t> </a:t>
                      </a:r>
                      <a:r>
                        <a:rPr lang="tr-TR" sz="1100" u="none" strike="noStrike" dirty="0" smtClean="0">
                          <a:effectLst/>
                        </a:rPr>
                        <a:t>14553201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Fatih Mesleki ve Teknik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rtl="0" fontAlgn="b"/>
                      <a:r>
                        <a:rPr lang="tr-TR" sz="1100" b="0" i="0" u="none" strike="noStrike" dirty="0">
                          <a:solidFill>
                            <a:srgbClr val="000000"/>
                          </a:solidFill>
                          <a:effectLst/>
                          <a:latin typeface="Calibri"/>
                        </a:rPr>
                        <a:t>13</a:t>
                      </a:r>
                    </a:p>
                  </a:txBody>
                  <a:tcPr marL="9525" marR="9525" marT="9525" marB="0" anchor="b">
                    <a:solidFill>
                      <a:schemeClr val="accent1">
                        <a:lumMod val="40000"/>
                        <a:lumOff val="60000"/>
                      </a:schemeClr>
                    </a:solidFill>
                  </a:tcPr>
                </a:tc>
                <a:tc>
                  <a:txBody>
                    <a:bodyPr/>
                    <a:lstStyle/>
                    <a:p>
                      <a:pPr algn="ctr" rtl="0" fontAlgn="b"/>
                      <a:r>
                        <a:rPr lang="tr-TR" sz="1100" b="0" i="0" u="none" strike="noStrike">
                          <a:solidFill>
                            <a:srgbClr val="000000"/>
                          </a:solidFill>
                          <a:effectLst/>
                          <a:latin typeface="Calibri"/>
                        </a:rPr>
                        <a:t>260</a:t>
                      </a: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14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38990">
                <a:tc>
                  <a:txBody>
                    <a:bodyPr/>
                    <a:lstStyle/>
                    <a:p>
                      <a:pPr algn="ctr" fontAlgn="b"/>
                      <a:r>
                        <a:rPr lang="tr-TR" sz="1100" u="none" strike="noStrike" dirty="0">
                          <a:effectLst/>
                        </a:rPr>
                        <a:t> </a:t>
                      </a:r>
                      <a:r>
                        <a:rPr lang="tr-TR" sz="1100" u="none" strike="noStrike" dirty="0" smtClean="0">
                          <a:effectLst/>
                        </a:rPr>
                        <a:t>14556801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Anadolu İmam Hatip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9</a:t>
                      </a:r>
                    </a:p>
                  </a:txBody>
                  <a:tcPr marL="9525" marR="9525" marT="9525" marB="0" anchor="b"/>
                </a:tc>
                <a:tc>
                  <a:txBody>
                    <a:bodyPr/>
                    <a:lstStyle/>
                    <a:p>
                      <a:pPr algn="ctr" rtl="0" fontAlgn="b"/>
                      <a:r>
                        <a:rPr lang="tr-TR" sz="1100" b="0" i="0" u="none" strike="noStrike">
                          <a:solidFill>
                            <a:srgbClr val="000000"/>
                          </a:solidFill>
                          <a:effectLst/>
                          <a:latin typeface="Calibri"/>
                        </a:rPr>
                        <a:t>175</a:t>
                      </a:r>
                    </a:p>
                  </a:txBody>
                  <a:tcPr marL="9525" marR="9525" marT="9525" marB="0" anchor="b"/>
                </a:tc>
                <a:tc>
                  <a:txBody>
                    <a:bodyPr/>
                    <a:lstStyle/>
                    <a:p>
                      <a:pPr algn="ctr" fontAlgn="b"/>
                      <a:r>
                        <a:rPr lang="tr-TR" sz="1100" b="0" i="0" u="none" strike="noStrike" dirty="0" smtClean="0">
                          <a:solidFill>
                            <a:srgbClr val="000000"/>
                          </a:solidFill>
                          <a:effectLst/>
                          <a:latin typeface="Calibri"/>
                        </a:rPr>
                        <a:t>6</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101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16</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276</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b="0" i="0" u="none" strike="noStrike" dirty="0" smtClean="0">
                          <a:solidFill>
                            <a:srgbClr val="000000"/>
                          </a:solidFill>
                          <a:effectLst/>
                          <a:latin typeface="Calibri"/>
                        </a:rPr>
                        <a:t>31716501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Mustafa Doğan Anadolu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rtl="0" fontAlgn="b"/>
                      <a:r>
                        <a:rPr lang="tr-TR" sz="1100" b="0" i="0" u="none" strike="noStrike" dirty="0">
                          <a:solidFill>
                            <a:srgbClr val="000000"/>
                          </a:solidFill>
                          <a:effectLst/>
                          <a:latin typeface="Calibri"/>
                        </a:rPr>
                        <a:t>11</a:t>
                      </a:r>
                    </a:p>
                  </a:txBody>
                  <a:tcPr marL="9525" marR="9525" marT="9525" marB="0" anchor="b">
                    <a:solidFill>
                      <a:schemeClr val="accent1">
                        <a:lumMod val="60000"/>
                        <a:lumOff val="40000"/>
                      </a:schemeClr>
                    </a:solidFill>
                  </a:tcPr>
                </a:tc>
                <a:tc>
                  <a:txBody>
                    <a:bodyPr/>
                    <a:lstStyle/>
                    <a:p>
                      <a:pPr algn="ctr" rtl="0" fontAlgn="b"/>
                      <a:r>
                        <a:rPr lang="tr-TR" sz="1100" b="0" i="0" u="none" strike="noStrike">
                          <a:solidFill>
                            <a:srgbClr val="000000"/>
                          </a:solidFill>
                          <a:effectLst/>
                          <a:latin typeface="Calibri"/>
                        </a:rPr>
                        <a:t>220</a:t>
                      </a: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12</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220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218210">
                <a:tc>
                  <a:txBody>
                    <a:bodyPr/>
                    <a:lstStyle/>
                    <a:p>
                      <a:pPr algn="ctr" fontAlgn="b"/>
                      <a:r>
                        <a:rPr lang="tr-TR" sz="1100" b="0" i="0" u="none" strike="noStrike" dirty="0" smtClean="0">
                          <a:solidFill>
                            <a:srgbClr val="000000"/>
                          </a:solidFill>
                          <a:effectLst/>
                          <a:latin typeface="Calibri"/>
                        </a:rPr>
                        <a:t>70594201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smtClean="0">
                          <a:solidFill>
                            <a:srgbClr val="000000"/>
                          </a:solidFill>
                          <a:effectLst/>
                          <a:latin typeface="Calibri"/>
                        </a:rPr>
                        <a:t>Cumhuriyet Ortaokulu</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23</a:t>
                      </a:r>
                    </a:p>
                  </a:txBody>
                  <a:tcPr marL="9525" marR="9525" marT="9525" marB="0" anchor="b"/>
                </a:tc>
                <a:tc>
                  <a:txBody>
                    <a:bodyPr/>
                    <a:lstStyle/>
                    <a:p>
                      <a:pPr algn="ctr" rtl="0" fontAlgn="b"/>
                      <a:r>
                        <a:rPr lang="tr-TR" sz="1100" b="0" i="0" u="none" strike="noStrike">
                          <a:solidFill>
                            <a:srgbClr val="000000"/>
                          </a:solidFill>
                          <a:effectLst/>
                          <a:latin typeface="Calibri"/>
                        </a:rPr>
                        <a:t>457</a:t>
                      </a: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24</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457</a:t>
                      </a:r>
                      <a:endParaRPr lang="tr-TR" sz="1100" b="0" i="0" u="none" strike="noStrike" dirty="0">
                        <a:solidFill>
                          <a:srgbClr val="000000"/>
                        </a:solidFill>
                        <a:effectLst/>
                        <a:latin typeface="Calibri"/>
                      </a:endParaRPr>
                    </a:p>
                  </a:txBody>
                  <a:tcPr marL="9525" marR="9525" marT="9525" marB="0" anchor="b"/>
                </a:tc>
              </a:tr>
              <a:tr h="249381">
                <a:tc>
                  <a:txBody>
                    <a:bodyPr/>
                    <a:lstStyle/>
                    <a:p>
                      <a:pPr algn="ctr" fontAlgn="b"/>
                      <a:r>
                        <a:rPr lang="tr-TR" sz="1100" b="0" i="0" u="none" strike="noStrike" dirty="0" smtClean="0">
                          <a:solidFill>
                            <a:srgbClr val="000000"/>
                          </a:solidFill>
                          <a:effectLst/>
                          <a:latin typeface="Calibri"/>
                        </a:rPr>
                        <a:t>75847001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Erzincan Sosyal Bilimler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rtl="0" fontAlgn="b"/>
                      <a:r>
                        <a:rPr lang="tr-TR" sz="1100" b="0" i="0" u="none" strike="noStrike" dirty="0">
                          <a:solidFill>
                            <a:srgbClr val="000000"/>
                          </a:solidFill>
                          <a:effectLst/>
                          <a:latin typeface="Calibri"/>
                        </a:rPr>
                        <a:t>9</a:t>
                      </a:r>
                    </a:p>
                  </a:txBody>
                  <a:tcPr marL="9525" marR="9525" marT="9525" marB="0" anchor="b">
                    <a:solidFill>
                      <a:schemeClr val="accent1">
                        <a:lumMod val="60000"/>
                        <a:lumOff val="40000"/>
                      </a:schemeClr>
                    </a:solidFill>
                  </a:tcPr>
                </a:tc>
                <a:tc>
                  <a:txBody>
                    <a:bodyPr/>
                    <a:lstStyle/>
                    <a:p>
                      <a:pPr algn="ctr" rtl="0" fontAlgn="b"/>
                      <a:r>
                        <a:rPr lang="tr-TR" sz="1100" b="0" i="0" u="none" strike="noStrike">
                          <a:solidFill>
                            <a:srgbClr val="000000"/>
                          </a:solidFill>
                          <a:effectLst/>
                          <a:latin typeface="Calibri"/>
                        </a:rPr>
                        <a:t>180</a:t>
                      </a: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180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218209">
                <a:tc>
                  <a:txBody>
                    <a:bodyPr/>
                    <a:lstStyle/>
                    <a:p>
                      <a:pPr algn="ctr" fontAlgn="b"/>
                      <a:r>
                        <a:rPr lang="tr-TR" sz="1100" b="0" i="0" u="none" strike="noStrike" dirty="0" smtClean="0">
                          <a:solidFill>
                            <a:srgbClr val="000000"/>
                          </a:solidFill>
                          <a:effectLst/>
                          <a:latin typeface="Calibri"/>
                        </a:rPr>
                        <a:t>96423501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err="1" smtClean="0">
                          <a:solidFill>
                            <a:srgbClr val="000000"/>
                          </a:solidFill>
                          <a:effectLst/>
                          <a:latin typeface="Calibri"/>
                        </a:rPr>
                        <a:t>Ertuğrulgazi</a:t>
                      </a:r>
                      <a:r>
                        <a:rPr lang="tr-TR" sz="1100" b="0" i="0" u="none" strike="noStrike" dirty="0" smtClean="0">
                          <a:solidFill>
                            <a:srgbClr val="000000"/>
                          </a:solidFill>
                          <a:effectLst/>
                          <a:latin typeface="Calibri"/>
                        </a:rPr>
                        <a:t> Anadolu Lisesi</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15</a:t>
                      </a:r>
                    </a:p>
                  </a:txBody>
                  <a:tcPr marL="9525" marR="9525" marT="9525" marB="0" anchor="b"/>
                </a:tc>
                <a:tc>
                  <a:txBody>
                    <a:bodyPr/>
                    <a:lstStyle/>
                    <a:p>
                      <a:pPr algn="ctr" rtl="0" fontAlgn="b"/>
                      <a:r>
                        <a:rPr lang="tr-TR" sz="1100" b="0" i="0" u="none" strike="noStrike">
                          <a:solidFill>
                            <a:srgbClr val="000000"/>
                          </a:solidFill>
                          <a:effectLst/>
                          <a:latin typeface="Calibri"/>
                        </a:rPr>
                        <a:t>300</a:t>
                      </a: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16</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30</a:t>
                      </a:r>
                      <a:endParaRPr lang="tr-TR" sz="1100" b="0" i="0" u="none" strike="noStrike" dirty="0">
                        <a:solidFill>
                          <a:srgbClr val="000000"/>
                        </a:solidFill>
                        <a:effectLst/>
                        <a:latin typeface="Calibri"/>
                      </a:endParaRPr>
                    </a:p>
                  </a:txBody>
                  <a:tcPr marL="9525" marR="9525" marT="9525" marB="0" anchor="b"/>
                </a:tc>
              </a:tr>
              <a:tr h="176645">
                <a:tc>
                  <a:txBody>
                    <a:bodyPr/>
                    <a:lstStyle/>
                    <a:p>
                      <a:pPr algn="ctr" fontAlgn="b"/>
                      <a:r>
                        <a:rPr lang="tr-TR" sz="1100" b="0" i="0" u="none" strike="noStrike" dirty="0" smtClean="0">
                          <a:solidFill>
                            <a:srgbClr val="000000"/>
                          </a:solidFill>
                          <a:effectLst/>
                          <a:latin typeface="Calibri"/>
                        </a:rPr>
                        <a:t>96441001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Erzincan Milli Egemenlik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rtl="0" fontAlgn="b"/>
                      <a:r>
                        <a:rPr lang="tr-TR" sz="1100" b="0" i="0" u="none" strike="noStrike" dirty="0">
                          <a:solidFill>
                            <a:srgbClr val="000000"/>
                          </a:solidFill>
                          <a:effectLst/>
                          <a:latin typeface="Calibri"/>
                        </a:rPr>
                        <a:t>0</a:t>
                      </a:r>
                    </a:p>
                  </a:txBody>
                  <a:tcPr marL="9525" marR="9525" marT="9525" marB="0" anchor="b">
                    <a:solidFill>
                      <a:schemeClr val="accent1">
                        <a:lumMod val="60000"/>
                        <a:lumOff val="40000"/>
                      </a:schemeClr>
                    </a:solidFill>
                  </a:tcPr>
                </a:tc>
                <a:tc>
                  <a:txBody>
                    <a:bodyPr/>
                    <a:lstStyle/>
                    <a:p>
                      <a:pPr algn="ctr" rtl="0" fontAlgn="b"/>
                      <a:r>
                        <a:rPr lang="tr-TR" sz="1100" b="0" i="0" u="none" strike="noStrike">
                          <a:solidFill>
                            <a:srgbClr val="000000"/>
                          </a:solidFill>
                          <a:effectLst/>
                          <a:latin typeface="Calibri"/>
                        </a:rPr>
                        <a:t>0</a:t>
                      </a: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9</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174</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174</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207818">
                <a:tc>
                  <a:txBody>
                    <a:bodyPr/>
                    <a:lstStyle/>
                    <a:p>
                      <a:pPr algn="ctr" fontAlgn="b"/>
                      <a:r>
                        <a:rPr lang="tr-TR" sz="1100" b="0" i="0" u="none" strike="noStrike" dirty="0" smtClean="0">
                          <a:solidFill>
                            <a:srgbClr val="000000"/>
                          </a:solidFill>
                          <a:effectLst/>
                          <a:latin typeface="Calibri"/>
                        </a:rPr>
                        <a:t>97283701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smtClean="0">
                          <a:solidFill>
                            <a:srgbClr val="000000"/>
                          </a:solidFill>
                          <a:effectLst/>
                          <a:latin typeface="Calibri"/>
                        </a:rPr>
                        <a:t>Erzincan Lisesi</a:t>
                      </a:r>
                      <a:endParaRPr lang="tr-TR" sz="1100" b="0" i="0" u="none" strike="noStrike" dirty="0">
                        <a:solidFill>
                          <a:srgbClr val="000000"/>
                        </a:solidFill>
                        <a:effectLst/>
                        <a:latin typeface="Calibri"/>
                      </a:endParaRPr>
                    </a:p>
                  </a:txBody>
                  <a:tcPr marL="9525" marR="9525" marT="9525" marB="0" anchor="b"/>
                </a:tc>
                <a:tc>
                  <a:txBody>
                    <a:bodyPr/>
                    <a:lstStyle/>
                    <a:p>
                      <a:pPr algn="ctr" rtl="0" fontAlgn="b"/>
                      <a:r>
                        <a:rPr lang="tr-TR" sz="1100" b="0" i="0" u="none" strike="noStrike" dirty="0">
                          <a:solidFill>
                            <a:srgbClr val="000000"/>
                          </a:solidFill>
                          <a:effectLst/>
                          <a:latin typeface="Calibri"/>
                        </a:rPr>
                        <a:t>24</a:t>
                      </a:r>
                    </a:p>
                  </a:txBody>
                  <a:tcPr marL="9525" marR="9525" marT="9525" marB="0" anchor="b"/>
                </a:tc>
                <a:tc>
                  <a:txBody>
                    <a:bodyPr/>
                    <a:lstStyle/>
                    <a:p>
                      <a:pPr algn="ctr" rtl="0" fontAlgn="b"/>
                      <a:r>
                        <a:rPr lang="tr-TR" sz="1100" b="0" i="0" u="none" strike="noStrike" dirty="0">
                          <a:solidFill>
                            <a:srgbClr val="000000"/>
                          </a:solidFill>
                          <a:effectLst/>
                          <a:latin typeface="Calibri"/>
                        </a:rPr>
                        <a:t>385</a:t>
                      </a: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25</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385</a:t>
                      </a:r>
                      <a:endParaRPr lang="tr-TR" sz="1100" b="0" i="0" u="none" strike="noStrike" dirty="0">
                        <a:solidFill>
                          <a:srgbClr val="000000"/>
                        </a:solidFill>
                        <a:effectLst/>
                        <a:latin typeface="Calibri"/>
                      </a:endParaRPr>
                    </a:p>
                  </a:txBody>
                  <a:tcPr marL="9525" marR="9525" marT="9525" marB="0" anchor="b"/>
                </a:tc>
              </a:tr>
              <a:tr h="187036">
                <a:tc>
                  <a:txBody>
                    <a:bodyPr/>
                    <a:lstStyle/>
                    <a:p>
                      <a:pPr algn="l" fontAlgn="b"/>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l" fontAlgn="b"/>
                      <a:r>
                        <a:rPr lang="tr-TR" sz="1100" b="0" i="0" u="none" strike="noStrike" dirty="0" smtClean="0">
                          <a:solidFill>
                            <a:srgbClr val="000000"/>
                          </a:solidFill>
                          <a:effectLst/>
                          <a:latin typeface="Calibri"/>
                        </a:rPr>
                        <a:t>TOPLAM</a:t>
                      </a:r>
                      <a:r>
                        <a:rPr lang="tr-TR" sz="1100" b="0" i="0" u="none" strike="noStrike" baseline="0" dirty="0" smtClean="0">
                          <a:solidFill>
                            <a:srgbClr val="000000"/>
                          </a:solidFill>
                          <a:effectLst/>
                          <a:latin typeface="Calibri"/>
                        </a:rPr>
                        <a:t> :</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134</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2479</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18</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284</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164</a:t>
                      </a:r>
                      <a:endParaRPr lang="tr-TR" sz="1100" b="0" i="0" u="none" strike="noStrike" dirty="0">
                        <a:solidFill>
                          <a:srgbClr val="000000"/>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rgbClr val="000000"/>
                          </a:solidFill>
                          <a:effectLst/>
                          <a:latin typeface="Calibri"/>
                        </a:rPr>
                        <a:t>2763</a:t>
                      </a:r>
                      <a:endParaRPr lang="tr-TR" sz="1100" b="0" i="0" u="none" strike="noStrike" dirty="0">
                        <a:solidFill>
                          <a:srgbClr val="000000"/>
                        </a:solidFill>
                        <a:effectLst/>
                        <a:latin typeface="Calibri"/>
                      </a:endParaRPr>
                    </a:p>
                  </a:txBody>
                  <a:tcPr marL="9525" marR="9525" marT="9525" marB="0" anchor="b">
                    <a:solidFill>
                      <a:srgbClr val="FF0000"/>
                    </a:solidFill>
                  </a:tcPr>
                </a:tc>
              </a:tr>
            </a:tbl>
          </a:graphicData>
        </a:graphic>
      </p:graphicFrame>
    </p:spTree>
    <p:extLst>
      <p:ext uri="{BB962C8B-B14F-4D97-AF65-F5344CB8AC3E}">
        <p14:creationId xmlns:p14="http://schemas.microsoft.com/office/powerpoint/2010/main" val="2922311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426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9214544" cy="679761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5229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589" y="0"/>
            <a:ext cx="4162245" cy="4162245"/>
          </a:xfrm>
          <a:prstGeom prst="rect">
            <a:avLst/>
          </a:prstGeom>
        </p:spPr>
      </p:pic>
      <p:sp>
        <p:nvSpPr>
          <p:cNvPr id="6" name="Dikdörtgen 5"/>
          <p:cNvSpPr/>
          <p:nvPr/>
        </p:nvSpPr>
        <p:spPr>
          <a:xfrm>
            <a:off x="546545" y="4162245"/>
            <a:ext cx="7960332" cy="110799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6600" b="1" cap="all" dirty="0" smtClean="0">
                <a:ln w="0"/>
                <a:solidFill>
                  <a:srgbClr val="00B0F0"/>
                </a:solidFill>
                <a:effectLst>
                  <a:reflection blurRad="12700" stA="50000" endPos="50000" dist="5000" dir="5400000" sy="-100000" rotWithShape="0"/>
                </a:effectLst>
              </a:rPr>
              <a:t>TEŞEKKÜRLER</a:t>
            </a:r>
            <a:endParaRPr lang="tr-TR" sz="6600" b="1" cap="all" dirty="0">
              <a:ln w="0"/>
              <a:solidFill>
                <a:srgbClr val="00B0F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374918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91" y="365126"/>
            <a:ext cx="8047759" cy="829829"/>
          </a:xfrm>
          <a:solidFill>
            <a:schemeClr val="accent1">
              <a:lumMod val="60000"/>
              <a:lumOff val="40000"/>
            </a:schemeClr>
          </a:solidFill>
        </p:spPr>
        <p:txBody>
          <a:bodyPr>
            <a:normAutofit/>
          </a:bodyPr>
          <a:lstStyle/>
          <a:p>
            <a:pPr algn="ctr" fontAlgn="b"/>
            <a:r>
              <a:rPr lang="tr-TR" sz="2400" b="1" dirty="0"/>
              <a:t>AÇIKÖĞRETİM KURUMLARI 3. DÖNEM SINAVI BİNA, ÖĞRENCİ VE SALON SAYILARI </a:t>
            </a:r>
            <a:endParaRPr lang="tr-TR" sz="2400" b="1" dirty="0">
              <a:solidFill>
                <a:srgbClr val="000000"/>
              </a:solidFill>
              <a:latin typeface="Calibri"/>
            </a:endParaRPr>
          </a:p>
        </p:txBody>
      </p:sp>
      <p:graphicFrame>
        <p:nvGraphicFramePr>
          <p:cNvPr id="4" name="Tablo 3"/>
          <p:cNvGraphicFramePr>
            <a:graphicFrameLocks noGrp="1"/>
          </p:cNvGraphicFramePr>
          <p:nvPr>
            <p:extLst>
              <p:ext uri="{D42A27DB-BD31-4B8C-83A1-F6EECF244321}">
                <p14:modId xmlns:p14="http://schemas.microsoft.com/office/powerpoint/2010/main" val="1502717558"/>
              </p:ext>
            </p:extLst>
          </p:nvPr>
        </p:nvGraphicFramePr>
        <p:xfrm>
          <a:off x="228599" y="1475510"/>
          <a:ext cx="8686798" cy="4032885"/>
        </p:xfrm>
        <a:graphic>
          <a:graphicData uri="http://schemas.openxmlformats.org/drawingml/2006/table">
            <a:tbl>
              <a:tblPr>
                <a:tableStyleId>{BDBED569-4797-4DF1-A0F4-6AAB3CD982D8}</a:tableStyleId>
              </a:tblPr>
              <a:tblGrid>
                <a:gridCol w="873151"/>
                <a:gridCol w="2391165"/>
                <a:gridCol w="903747"/>
                <a:gridCol w="903747"/>
                <a:gridCol w="903747"/>
                <a:gridCol w="903747"/>
                <a:gridCol w="903747"/>
                <a:gridCol w="903747"/>
              </a:tblGrid>
              <a:tr h="374072">
                <a:tc rowSpan="3">
                  <a:txBody>
                    <a:bodyPr/>
                    <a:lstStyle/>
                    <a:p>
                      <a:pPr algn="ctr" fontAlgn="b"/>
                      <a:r>
                        <a:rPr lang="tr-TR" sz="1100" u="none" strike="noStrike" dirty="0" smtClean="0">
                          <a:effectLst/>
                        </a:rPr>
                        <a:t>BİNA KODU </a:t>
                      </a:r>
                      <a:endParaRPr lang="tr-TR" sz="1100" b="0" i="0" u="none" strike="noStrike" dirty="0">
                        <a:solidFill>
                          <a:srgbClr val="000000"/>
                        </a:solidFill>
                        <a:effectLst/>
                        <a:latin typeface="Calibri"/>
                      </a:endParaRPr>
                    </a:p>
                  </a:txBody>
                  <a:tcPr marL="9525" marR="9525" marT="9525" marB="0" anchor="b"/>
                </a:tc>
                <a:tc rowSpan="3">
                  <a:txBody>
                    <a:bodyPr/>
                    <a:lstStyle/>
                    <a:p>
                      <a:pPr algn="ctr" fontAlgn="b"/>
                      <a:r>
                        <a:rPr lang="tr-TR" sz="1100" u="none" strike="noStrike" dirty="0" smtClean="0">
                          <a:effectLst/>
                        </a:rPr>
                        <a:t>BİNA ADI</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gridSpan="6">
                  <a:txBody>
                    <a:bodyPr/>
                    <a:lstStyle/>
                    <a:p>
                      <a:pPr algn="ctr" fontAlgn="b"/>
                      <a:r>
                        <a:rPr lang="tr-TR" sz="2400" u="none" strike="noStrike" dirty="0" smtClean="0">
                          <a:solidFill>
                            <a:schemeClr val="bg1"/>
                          </a:solidFill>
                          <a:effectLst/>
                        </a:rPr>
                        <a:t>2.OTURUM</a:t>
                      </a:r>
                      <a:r>
                        <a:rPr lang="tr-TR" sz="2400" u="none" strike="noStrike" dirty="0">
                          <a:solidFill>
                            <a:schemeClr val="bg1"/>
                          </a:solidFill>
                          <a:effectLst/>
                        </a:rPr>
                        <a:t> </a:t>
                      </a:r>
                      <a:endParaRPr lang="tr-TR" sz="2400" b="0" i="0" u="none" strike="noStrike" dirty="0">
                        <a:solidFill>
                          <a:schemeClr val="bg1"/>
                        </a:solidFill>
                        <a:effectLst/>
                        <a:latin typeface="Calibri"/>
                      </a:endParaRPr>
                    </a:p>
                  </a:txBody>
                  <a:tcPr marL="9525" marR="9525" marT="9525" marB="0" anchor="b">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9772">
                <a:tc vMerge="1">
                  <a:txBody>
                    <a:bodyPr/>
                    <a:lstStyle/>
                    <a:p>
                      <a:endParaRPr lang="tr-TR"/>
                    </a:p>
                  </a:txBody>
                  <a:tcPr/>
                </a:tc>
                <a:tc vMerge="1">
                  <a:txBody>
                    <a:bodyPr/>
                    <a:lstStyle/>
                    <a:p>
                      <a:endParaRPr lang="tr-TR"/>
                    </a:p>
                  </a:txBody>
                  <a:tcPr/>
                </a:tc>
                <a:tc gridSpan="2">
                  <a:txBody>
                    <a:bodyPr/>
                    <a:lstStyle/>
                    <a:p>
                      <a:pPr algn="ctr" fontAlgn="b"/>
                      <a:r>
                        <a:rPr lang="tr-TR" sz="1100" u="none" strike="noStrike" dirty="0" smtClean="0">
                          <a:effectLst/>
                        </a:rPr>
                        <a:t>LİSE</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ORTAOKUL</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TOPLAM</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r>
              <a:tr h="221673">
                <a:tc vMerge="1">
                  <a:txBody>
                    <a:bodyPr/>
                    <a:lstStyle/>
                    <a:p>
                      <a:endParaRPr lang="tr-TR"/>
                    </a:p>
                  </a:txBody>
                  <a:tcPr/>
                </a:tc>
                <a:tc vMerge="1">
                  <a:txBody>
                    <a:bodyPr/>
                    <a:lstStyle/>
                    <a:p>
                      <a:endParaRPr lang="tr-TR"/>
                    </a:p>
                  </a:txBody>
                  <a:tcPr/>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r>
              <a:tr h="287482">
                <a:tc>
                  <a:txBody>
                    <a:bodyPr/>
                    <a:lstStyle/>
                    <a:p>
                      <a:pPr algn="ctr" fontAlgn="b"/>
                      <a:r>
                        <a:rPr lang="tr-TR" sz="1100" u="none" strike="noStrike" dirty="0">
                          <a:effectLst/>
                        </a:rPr>
                        <a:t> </a:t>
                      </a:r>
                      <a:r>
                        <a:rPr lang="tr-TR" sz="1100" u="none" strike="noStrike" dirty="0" smtClean="0">
                          <a:effectLst/>
                        </a:rPr>
                        <a:t>1152</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Açık C.İ.K</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2</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21</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chemeClr val="tx1"/>
                          </a:solidFill>
                          <a:effectLst/>
                          <a:latin typeface="+mn-lt"/>
                        </a:rPr>
                        <a:t>2</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chemeClr val="tx1"/>
                          </a:solidFill>
                          <a:effectLst/>
                          <a:latin typeface="+mn-lt"/>
                        </a:rPr>
                        <a:t>7</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28</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u="none" strike="noStrike" dirty="0">
                          <a:effectLst/>
                        </a:rPr>
                        <a:t> </a:t>
                      </a:r>
                      <a:r>
                        <a:rPr lang="tr-TR" sz="1100" u="none" strike="noStrike" dirty="0" smtClean="0">
                          <a:effectLst/>
                        </a:rPr>
                        <a:t>1460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T Tipi Kapalı-Açık C.İ.K</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a:effectLst/>
                        </a:rPr>
                        <a:t> </a:t>
                      </a:r>
                      <a:r>
                        <a:rPr lang="tr-TR" sz="1100" u="none" strike="noStrike" dirty="0" smtClean="0">
                          <a:effectLst/>
                        </a:rPr>
                        <a:t>5</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43</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7</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45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197427">
                <a:tc>
                  <a:txBody>
                    <a:bodyPr/>
                    <a:lstStyle/>
                    <a:p>
                      <a:pPr algn="ctr" fontAlgn="b"/>
                      <a:r>
                        <a:rPr lang="tr-TR" sz="1100" u="none" strike="noStrike" dirty="0">
                          <a:effectLst/>
                        </a:rPr>
                        <a:t> </a:t>
                      </a:r>
                      <a:r>
                        <a:rPr lang="tr-TR" sz="1100" u="none" strike="noStrike" dirty="0" smtClean="0">
                          <a:effectLst/>
                        </a:rPr>
                        <a:t>9902401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Evde veya Hastanede Sınava</a:t>
                      </a:r>
                      <a:r>
                        <a:rPr lang="tr-TR" sz="1100" u="none" strike="noStrike" baseline="0" dirty="0" smtClean="0">
                          <a:effectLst/>
                        </a:rPr>
                        <a:t> Girecek</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1</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18210">
                <a:tc>
                  <a:txBody>
                    <a:bodyPr/>
                    <a:lstStyle/>
                    <a:p>
                      <a:pPr algn="ctr" fontAlgn="b"/>
                      <a:r>
                        <a:rPr lang="tr-TR" sz="1100" u="none" strike="noStrike" dirty="0">
                          <a:effectLst/>
                        </a:rPr>
                        <a:t> </a:t>
                      </a:r>
                      <a:r>
                        <a:rPr lang="tr-TR" sz="1100" u="none" strike="noStrike" dirty="0" smtClean="0">
                          <a:effectLst/>
                        </a:rPr>
                        <a:t>14551901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Anadolu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a:effectLst/>
                        </a:rPr>
                        <a:t> </a:t>
                      </a:r>
                      <a:r>
                        <a:rPr lang="tr-TR" sz="1100" u="none" strike="noStrike" dirty="0" smtClean="0">
                          <a:effectLst/>
                        </a:rPr>
                        <a:t>14</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280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15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280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07818">
                <a:tc>
                  <a:txBody>
                    <a:bodyPr/>
                    <a:lstStyle/>
                    <a:p>
                      <a:pPr algn="ctr" fontAlgn="b"/>
                      <a:r>
                        <a:rPr lang="tr-TR" sz="1100" u="none" strike="noStrike" dirty="0">
                          <a:effectLst/>
                        </a:rPr>
                        <a:t> </a:t>
                      </a:r>
                      <a:r>
                        <a:rPr lang="tr-TR" sz="1100" u="none" strike="noStrike" dirty="0" smtClean="0">
                          <a:effectLst/>
                        </a:rPr>
                        <a:t>14552001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Mesleki ve Teknik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8</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9</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49382">
                <a:tc>
                  <a:txBody>
                    <a:bodyPr/>
                    <a:lstStyle/>
                    <a:p>
                      <a:pPr algn="ctr" fontAlgn="b"/>
                      <a:r>
                        <a:rPr lang="tr-TR" sz="1100" u="none" strike="noStrike" dirty="0">
                          <a:effectLst/>
                        </a:rPr>
                        <a:t> </a:t>
                      </a:r>
                      <a:r>
                        <a:rPr lang="tr-TR" sz="1100" u="none" strike="noStrike" dirty="0" smtClean="0">
                          <a:effectLst/>
                        </a:rPr>
                        <a:t>14553201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Fatih Mesleki ve Teknik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a:effectLst/>
                        </a:rPr>
                        <a:t> </a:t>
                      </a:r>
                      <a:r>
                        <a:rPr lang="tr-TR" sz="1100" u="none" strike="noStrike" dirty="0" smtClean="0">
                          <a:effectLst/>
                        </a:rPr>
                        <a:t>13</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14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260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59772">
                <a:tc>
                  <a:txBody>
                    <a:bodyPr/>
                    <a:lstStyle/>
                    <a:p>
                      <a:pPr algn="ctr" fontAlgn="b"/>
                      <a:r>
                        <a:rPr lang="tr-TR" sz="1100" u="none" strike="noStrike" dirty="0">
                          <a:effectLst/>
                        </a:rPr>
                        <a:t> </a:t>
                      </a:r>
                      <a:r>
                        <a:rPr lang="tr-TR" sz="1100" u="none" strike="noStrike" dirty="0" smtClean="0">
                          <a:effectLst/>
                        </a:rPr>
                        <a:t>14556801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Anadolu İmam Hatip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9</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179</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6</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101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16</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280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28600">
                <a:tc>
                  <a:txBody>
                    <a:bodyPr/>
                    <a:lstStyle/>
                    <a:p>
                      <a:pPr algn="ctr" fontAlgn="b"/>
                      <a:r>
                        <a:rPr lang="tr-TR" sz="1100" b="0" i="0" u="none" strike="noStrike" dirty="0" smtClean="0">
                          <a:solidFill>
                            <a:srgbClr val="000000"/>
                          </a:solidFill>
                          <a:effectLst/>
                          <a:latin typeface="Calibri"/>
                        </a:rPr>
                        <a:t>31716501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b="0" i="0" u="none" strike="noStrike" dirty="0" smtClean="0">
                          <a:solidFill>
                            <a:srgbClr val="000000"/>
                          </a:solidFill>
                          <a:effectLst/>
                          <a:latin typeface="Calibri"/>
                        </a:rPr>
                        <a:t>Mustafa Doğan Anadolu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220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12</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220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18210">
                <a:tc>
                  <a:txBody>
                    <a:bodyPr/>
                    <a:lstStyle/>
                    <a:p>
                      <a:pPr algn="ctr" fontAlgn="b"/>
                      <a:r>
                        <a:rPr lang="tr-TR" sz="1100" b="0" i="0" u="none" strike="noStrike" dirty="0" smtClean="0">
                          <a:solidFill>
                            <a:srgbClr val="000000"/>
                          </a:solidFill>
                          <a:effectLst/>
                          <a:latin typeface="Calibri"/>
                        </a:rPr>
                        <a:t>70594201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smtClean="0">
                          <a:solidFill>
                            <a:srgbClr val="000000"/>
                          </a:solidFill>
                          <a:effectLst/>
                          <a:latin typeface="Calibri"/>
                        </a:rPr>
                        <a:t>Cumhuriyet Ortaokulu</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23</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460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24</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460</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b="0" i="0" u="none" strike="noStrike" dirty="0" smtClean="0">
                          <a:solidFill>
                            <a:srgbClr val="000000"/>
                          </a:solidFill>
                          <a:effectLst/>
                          <a:latin typeface="Calibri"/>
                        </a:rPr>
                        <a:t>75847001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b="0" i="0" u="none" strike="noStrike" dirty="0" smtClean="0">
                          <a:solidFill>
                            <a:srgbClr val="000000"/>
                          </a:solidFill>
                          <a:effectLst/>
                          <a:latin typeface="Calibri"/>
                        </a:rPr>
                        <a:t>Erzincan Sosyal Bilimler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9</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180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180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18209">
                <a:tc>
                  <a:txBody>
                    <a:bodyPr/>
                    <a:lstStyle/>
                    <a:p>
                      <a:pPr algn="ctr" fontAlgn="b"/>
                      <a:r>
                        <a:rPr lang="tr-TR" sz="1100" b="0" i="0" u="none" strike="noStrike" dirty="0" smtClean="0">
                          <a:solidFill>
                            <a:srgbClr val="000000"/>
                          </a:solidFill>
                          <a:effectLst/>
                          <a:latin typeface="Calibri"/>
                        </a:rPr>
                        <a:t>96423501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err="1" smtClean="0">
                          <a:solidFill>
                            <a:srgbClr val="000000"/>
                          </a:solidFill>
                          <a:effectLst/>
                          <a:latin typeface="Calibri"/>
                        </a:rPr>
                        <a:t>Ertuğrulgazi</a:t>
                      </a:r>
                      <a:r>
                        <a:rPr lang="tr-TR" sz="1100" b="0" i="0" u="none" strike="noStrike" dirty="0" smtClean="0">
                          <a:solidFill>
                            <a:srgbClr val="000000"/>
                          </a:solidFill>
                          <a:effectLst/>
                          <a:latin typeface="Calibri"/>
                        </a:rPr>
                        <a:t> Anadolu Lisesi</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15</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300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16</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30</a:t>
                      </a:r>
                      <a:endParaRPr lang="tr-TR" sz="1100" b="0" i="0" u="none" strike="noStrike" dirty="0">
                        <a:solidFill>
                          <a:srgbClr val="000000"/>
                        </a:solidFill>
                        <a:effectLst/>
                        <a:latin typeface="Calibri"/>
                      </a:endParaRPr>
                    </a:p>
                  </a:txBody>
                  <a:tcPr marL="9525" marR="9525" marT="9525" marB="0" anchor="b"/>
                </a:tc>
              </a:tr>
              <a:tr h="238991">
                <a:tc>
                  <a:txBody>
                    <a:bodyPr/>
                    <a:lstStyle/>
                    <a:p>
                      <a:pPr algn="ctr" fontAlgn="b"/>
                      <a:r>
                        <a:rPr lang="tr-TR" sz="1100" b="0" i="0" u="none" strike="noStrike" dirty="0" smtClean="0">
                          <a:solidFill>
                            <a:srgbClr val="000000"/>
                          </a:solidFill>
                          <a:effectLst/>
                          <a:latin typeface="Calibri"/>
                        </a:rPr>
                        <a:t>96441001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b="0" i="0" u="none" strike="noStrike" dirty="0" smtClean="0">
                          <a:solidFill>
                            <a:srgbClr val="000000"/>
                          </a:solidFill>
                          <a:effectLst/>
                          <a:latin typeface="Calibri"/>
                        </a:rPr>
                        <a:t>Erzincan Milli Egemenlik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9</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177</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rgbClr val="000000"/>
                          </a:solidFill>
                          <a:effectLst/>
                          <a:latin typeface="Calibri"/>
                        </a:rPr>
                        <a:t>177</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07818">
                <a:tc>
                  <a:txBody>
                    <a:bodyPr/>
                    <a:lstStyle/>
                    <a:p>
                      <a:pPr algn="ctr" fontAlgn="b"/>
                      <a:r>
                        <a:rPr lang="tr-TR" sz="1100" b="0" i="0" u="none" strike="noStrike" dirty="0" smtClean="0">
                          <a:solidFill>
                            <a:srgbClr val="000000"/>
                          </a:solidFill>
                          <a:effectLst/>
                          <a:latin typeface="Calibri"/>
                        </a:rPr>
                        <a:t>97283701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smtClean="0">
                          <a:solidFill>
                            <a:srgbClr val="000000"/>
                          </a:solidFill>
                          <a:effectLst/>
                          <a:latin typeface="Calibri"/>
                        </a:rPr>
                        <a:t>Erzincan Lisesi</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24</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385</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25</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385</a:t>
                      </a:r>
                      <a:endParaRPr lang="tr-TR" sz="1100" b="0" i="0" u="none" strike="noStrike" dirty="0">
                        <a:solidFill>
                          <a:srgbClr val="000000"/>
                        </a:solidFill>
                        <a:effectLst/>
                        <a:latin typeface="Calibri"/>
                      </a:endParaRPr>
                    </a:p>
                  </a:txBody>
                  <a:tcPr marL="9525" marR="9525" marT="9525" marB="0" anchor="b"/>
                </a:tc>
              </a:tr>
              <a:tr h="207818">
                <a:tc>
                  <a:txBody>
                    <a:bodyPr/>
                    <a:lstStyle/>
                    <a:p>
                      <a:pPr algn="l" fontAlgn="b"/>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l" fontAlgn="b"/>
                      <a:r>
                        <a:rPr lang="tr-TR" sz="1100" b="1" i="0" u="none" strike="noStrike" dirty="0" smtClean="0">
                          <a:solidFill>
                            <a:schemeClr val="bg1"/>
                          </a:solidFill>
                          <a:effectLst/>
                          <a:latin typeface="Calibri"/>
                        </a:rPr>
                        <a:t>TOPLAM</a:t>
                      </a:r>
                      <a:r>
                        <a:rPr lang="tr-TR" sz="1100" b="1" i="0" u="none" strike="noStrike" baseline="0" dirty="0" smtClean="0">
                          <a:solidFill>
                            <a:schemeClr val="bg1"/>
                          </a:solidFill>
                          <a:effectLst/>
                          <a:latin typeface="Calibri"/>
                        </a:rPr>
                        <a:t> :</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134</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2489</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18</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287</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164</a:t>
                      </a:r>
                      <a:endParaRPr lang="tr-TR" sz="1100" b="1"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1" i="0" u="none" strike="noStrike" dirty="0" smtClean="0">
                          <a:solidFill>
                            <a:schemeClr val="bg1"/>
                          </a:solidFill>
                          <a:effectLst/>
                          <a:latin typeface="Calibri"/>
                        </a:rPr>
                        <a:t>2776</a:t>
                      </a:r>
                      <a:endParaRPr lang="tr-TR" sz="1100" b="1" i="0" u="none" strike="noStrike" dirty="0">
                        <a:solidFill>
                          <a:schemeClr val="bg1"/>
                        </a:solidFill>
                        <a:effectLst/>
                        <a:latin typeface="Calibri"/>
                      </a:endParaRPr>
                    </a:p>
                  </a:txBody>
                  <a:tcPr marL="9525" marR="9525" marT="9525" marB="0" anchor="b">
                    <a:solidFill>
                      <a:srgbClr val="FF0000"/>
                    </a:solidFill>
                  </a:tcPr>
                </a:tc>
              </a:tr>
            </a:tbl>
          </a:graphicData>
        </a:graphic>
      </p:graphicFrame>
    </p:spTree>
    <p:extLst>
      <p:ext uri="{BB962C8B-B14F-4D97-AF65-F5344CB8AC3E}">
        <p14:creationId xmlns:p14="http://schemas.microsoft.com/office/powerpoint/2010/main" val="23693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91" y="365126"/>
            <a:ext cx="8047759" cy="829829"/>
          </a:xfrm>
          <a:solidFill>
            <a:schemeClr val="accent1"/>
          </a:solidFill>
        </p:spPr>
        <p:txBody>
          <a:bodyPr>
            <a:normAutofit/>
          </a:bodyPr>
          <a:lstStyle/>
          <a:p>
            <a:pPr algn="ctr" fontAlgn="b"/>
            <a:r>
              <a:rPr lang="tr-TR" sz="2400" b="1" dirty="0"/>
              <a:t>AÇIKÖĞRETİM KURUMLARI 3. DÖNEM SINAVI BİNA, ÖĞRENCİ VE SALON SAYILARI </a:t>
            </a:r>
            <a:endParaRPr lang="tr-TR" sz="2400" b="1" dirty="0">
              <a:solidFill>
                <a:srgbClr val="000000"/>
              </a:solidFill>
              <a:latin typeface="Calibri"/>
            </a:endParaRPr>
          </a:p>
        </p:txBody>
      </p:sp>
      <p:graphicFrame>
        <p:nvGraphicFramePr>
          <p:cNvPr id="4" name="Tablo 3"/>
          <p:cNvGraphicFramePr>
            <a:graphicFrameLocks noGrp="1"/>
          </p:cNvGraphicFramePr>
          <p:nvPr>
            <p:extLst>
              <p:ext uri="{D42A27DB-BD31-4B8C-83A1-F6EECF244321}">
                <p14:modId xmlns:p14="http://schemas.microsoft.com/office/powerpoint/2010/main" val="232114444"/>
              </p:ext>
            </p:extLst>
          </p:nvPr>
        </p:nvGraphicFramePr>
        <p:xfrm>
          <a:off x="228599" y="1464599"/>
          <a:ext cx="8686798" cy="3191048"/>
        </p:xfrm>
        <a:graphic>
          <a:graphicData uri="http://schemas.openxmlformats.org/drawingml/2006/table">
            <a:tbl>
              <a:tblPr>
                <a:tableStyleId>{BDBED569-4797-4DF1-A0F4-6AAB3CD982D8}</a:tableStyleId>
              </a:tblPr>
              <a:tblGrid>
                <a:gridCol w="873151"/>
                <a:gridCol w="2391165"/>
                <a:gridCol w="903747"/>
                <a:gridCol w="903747"/>
                <a:gridCol w="903747"/>
                <a:gridCol w="903747"/>
                <a:gridCol w="903747"/>
                <a:gridCol w="903747"/>
              </a:tblGrid>
              <a:tr h="374072">
                <a:tc rowSpan="3">
                  <a:txBody>
                    <a:bodyPr/>
                    <a:lstStyle/>
                    <a:p>
                      <a:pPr algn="ctr" fontAlgn="b"/>
                      <a:r>
                        <a:rPr lang="tr-TR" sz="1100" u="none" strike="noStrike" dirty="0" smtClean="0">
                          <a:effectLst/>
                        </a:rPr>
                        <a:t>BİNA KODU </a:t>
                      </a:r>
                      <a:endParaRPr lang="tr-TR" sz="1100" b="0" i="0" u="none" strike="noStrike" dirty="0">
                        <a:solidFill>
                          <a:srgbClr val="000000"/>
                        </a:solidFill>
                        <a:effectLst/>
                        <a:latin typeface="Calibri"/>
                      </a:endParaRPr>
                    </a:p>
                  </a:txBody>
                  <a:tcPr marL="9525" marR="9525" marT="9525" marB="0" anchor="b"/>
                </a:tc>
                <a:tc rowSpan="3">
                  <a:txBody>
                    <a:bodyPr/>
                    <a:lstStyle/>
                    <a:p>
                      <a:pPr algn="ctr" fontAlgn="b"/>
                      <a:r>
                        <a:rPr lang="tr-TR" sz="1100" u="none" strike="noStrike" dirty="0" smtClean="0">
                          <a:effectLst/>
                        </a:rPr>
                        <a:t>BİNA ADI</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gridSpan="6">
                  <a:txBody>
                    <a:bodyPr/>
                    <a:lstStyle/>
                    <a:p>
                      <a:pPr algn="ctr" fontAlgn="b"/>
                      <a:r>
                        <a:rPr lang="tr-TR" sz="2400" u="none" strike="noStrike" dirty="0" smtClean="0">
                          <a:solidFill>
                            <a:schemeClr val="bg1"/>
                          </a:solidFill>
                          <a:effectLst/>
                        </a:rPr>
                        <a:t>3.OTURUM</a:t>
                      </a:r>
                      <a:r>
                        <a:rPr lang="tr-TR" sz="2400" u="none" strike="noStrike" dirty="0">
                          <a:effectLst/>
                        </a:rPr>
                        <a:t> </a:t>
                      </a:r>
                      <a:endParaRPr lang="tr-TR" sz="2400" b="0" i="0" u="none" strike="noStrike" dirty="0">
                        <a:solidFill>
                          <a:srgbClr val="000000"/>
                        </a:solidFill>
                        <a:effectLst/>
                        <a:latin typeface="Calibri"/>
                      </a:endParaRPr>
                    </a:p>
                  </a:txBody>
                  <a:tcPr marL="9525" marR="9525" marT="9525" marB="0" anchor="b">
                    <a:solidFill>
                      <a:srgbClr val="FF00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59772">
                <a:tc vMerge="1">
                  <a:txBody>
                    <a:bodyPr/>
                    <a:lstStyle/>
                    <a:p>
                      <a:endParaRPr lang="tr-TR"/>
                    </a:p>
                  </a:txBody>
                  <a:tcPr/>
                </a:tc>
                <a:tc vMerge="1">
                  <a:txBody>
                    <a:bodyPr/>
                    <a:lstStyle/>
                    <a:p>
                      <a:endParaRPr lang="tr-TR"/>
                    </a:p>
                  </a:txBody>
                  <a:tcPr/>
                </a:tc>
                <a:tc gridSpan="2">
                  <a:txBody>
                    <a:bodyPr/>
                    <a:lstStyle/>
                    <a:p>
                      <a:pPr algn="ctr" fontAlgn="b"/>
                      <a:r>
                        <a:rPr lang="tr-TR" sz="1100" u="none" strike="noStrike" dirty="0" smtClean="0">
                          <a:effectLst/>
                        </a:rPr>
                        <a:t>LİSE</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ORTAOKUL</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c gridSpan="2">
                  <a:txBody>
                    <a:bodyPr/>
                    <a:lstStyle/>
                    <a:p>
                      <a:pPr algn="ctr" fontAlgn="b"/>
                      <a:r>
                        <a:rPr lang="tr-TR" sz="1100" u="none" strike="noStrike" dirty="0" smtClean="0">
                          <a:effectLst/>
                        </a:rPr>
                        <a:t>TOPLAM</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hMerge="1">
                  <a:txBody>
                    <a:bodyPr/>
                    <a:lstStyle/>
                    <a:p>
                      <a:endParaRPr lang="tr-TR"/>
                    </a:p>
                  </a:txBody>
                  <a:tcPr/>
                </a:tc>
              </a:tr>
              <a:tr h="221673">
                <a:tc vMerge="1">
                  <a:txBody>
                    <a:bodyPr/>
                    <a:lstStyle/>
                    <a:p>
                      <a:endParaRPr lang="tr-TR"/>
                    </a:p>
                  </a:txBody>
                  <a:tcPr/>
                </a:tc>
                <a:tc vMerge="1">
                  <a:txBody>
                    <a:bodyPr/>
                    <a:lstStyle/>
                    <a:p>
                      <a:endParaRPr lang="tr-TR"/>
                    </a:p>
                  </a:txBody>
                  <a:tcPr/>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Salon  Sayısı</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Öğrenci Sayısı</a:t>
                      </a:r>
                      <a:endParaRPr lang="tr-TR" sz="1100" b="0" i="0" u="none" strike="noStrike" dirty="0">
                        <a:solidFill>
                          <a:srgbClr val="000000"/>
                        </a:solidFill>
                        <a:effectLst/>
                        <a:latin typeface="Calibri"/>
                      </a:endParaRPr>
                    </a:p>
                  </a:txBody>
                  <a:tcPr marL="9525" marR="9525" marT="9525" marB="0" anchor="b"/>
                </a:tc>
              </a:tr>
              <a:tr h="203662">
                <a:tc>
                  <a:txBody>
                    <a:bodyPr/>
                    <a:lstStyle/>
                    <a:p>
                      <a:pPr algn="ctr" fontAlgn="b"/>
                      <a:r>
                        <a:rPr lang="tr-TR" sz="1100" u="none" strike="noStrike" dirty="0">
                          <a:effectLst/>
                        </a:rPr>
                        <a:t> </a:t>
                      </a:r>
                      <a:r>
                        <a:rPr lang="tr-TR" sz="1100" u="none" strike="noStrike" dirty="0" smtClean="0">
                          <a:effectLst/>
                        </a:rPr>
                        <a:t>1152</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Erzincan Açık C.İ.K</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2</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chemeClr val="tx1"/>
                          </a:solidFill>
                          <a:effectLst/>
                          <a:latin typeface="+mn-lt"/>
                        </a:rPr>
                        <a:t>16</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b="0" i="0" u="none" strike="noStrike" dirty="0" smtClean="0">
                          <a:solidFill>
                            <a:schemeClr val="tx1"/>
                          </a:solidFill>
                          <a:effectLst/>
                          <a:latin typeface="+mn-lt"/>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chemeClr val="tx1"/>
                          </a:solidFill>
                          <a:effectLst/>
                          <a:latin typeface="+mn-lt"/>
                        </a:rPr>
                        <a:t>3</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16</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u="none" strike="noStrike" dirty="0">
                          <a:effectLst/>
                        </a:rPr>
                        <a:t> </a:t>
                      </a:r>
                      <a:r>
                        <a:rPr lang="tr-TR" sz="1100" u="none" strike="noStrike" dirty="0" smtClean="0">
                          <a:effectLst/>
                        </a:rPr>
                        <a:t>1460</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T Tipi Kapalı-Açık C.İ.K</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a:effectLst/>
                        </a:rPr>
                        <a:t> </a:t>
                      </a:r>
                      <a:r>
                        <a:rPr lang="tr-TR" sz="1100" u="none" strike="noStrike" dirty="0" smtClean="0">
                          <a:effectLst/>
                        </a:rPr>
                        <a:t>4</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30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5</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30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197427">
                <a:tc>
                  <a:txBody>
                    <a:bodyPr/>
                    <a:lstStyle/>
                    <a:p>
                      <a:pPr algn="ctr" fontAlgn="b"/>
                      <a:r>
                        <a:rPr lang="tr-TR" sz="1100" u="none" strike="noStrike" dirty="0">
                          <a:effectLst/>
                        </a:rPr>
                        <a:t> </a:t>
                      </a:r>
                      <a:r>
                        <a:rPr lang="tr-TR" sz="1100" u="none" strike="noStrike" dirty="0" smtClean="0">
                          <a:effectLst/>
                        </a:rPr>
                        <a:t>9902401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u="none" strike="noStrike" dirty="0">
                          <a:effectLst/>
                        </a:rPr>
                        <a:t> </a:t>
                      </a:r>
                      <a:r>
                        <a:rPr lang="tr-TR" sz="1100" u="none" strike="noStrike" dirty="0" smtClean="0">
                          <a:effectLst/>
                        </a:rPr>
                        <a:t>Evde veya Hastanede Sınava</a:t>
                      </a:r>
                      <a:r>
                        <a:rPr lang="tr-TR" sz="1100" u="none" strike="noStrike" baseline="0" dirty="0" smtClean="0">
                          <a:effectLst/>
                        </a:rPr>
                        <a:t> Girecek</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a:effectLst/>
                        </a:rPr>
                        <a:t> </a:t>
                      </a:r>
                      <a:r>
                        <a:rPr lang="tr-TR" sz="1100" u="none" strike="noStrike" dirty="0" smtClean="0">
                          <a:effectLst/>
                        </a:rPr>
                        <a:t>1</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u="none" strike="noStrike" dirty="0" smtClean="0">
                          <a:effectLst/>
                        </a:rPr>
                        <a:t>1</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tc>
              </a:tr>
              <a:tr h="218210">
                <a:tc>
                  <a:txBody>
                    <a:bodyPr/>
                    <a:lstStyle/>
                    <a:p>
                      <a:pPr algn="ctr" fontAlgn="b"/>
                      <a:r>
                        <a:rPr lang="tr-TR" sz="1100" u="none" strike="noStrike" dirty="0">
                          <a:effectLst/>
                        </a:rPr>
                        <a:t> </a:t>
                      </a:r>
                      <a:r>
                        <a:rPr lang="tr-TR" sz="1100" u="none" strike="noStrike" dirty="0" smtClean="0">
                          <a:effectLst/>
                        </a:rPr>
                        <a:t>14551901</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l" fontAlgn="b"/>
                      <a:r>
                        <a:rPr lang="tr-TR" sz="1100" u="none" strike="noStrike" dirty="0">
                          <a:effectLst/>
                        </a:rPr>
                        <a:t> </a:t>
                      </a:r>
                      <a:r>
                        <a:rPr lang="tr-TR" sz="1100" u="none" strike="noStrike" dirty="0" smtClean="0">
                          <a:effectLst/>
                        </a:rPr>
                        <a:t>Erzincan Anadolu Lisesi</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a:effectLst/>
                        </a:rPr>
                        <a:t> </a:t>
                      </a:r>
                      <a:r>
                        <a:rPr lang="tr-TR" sz="1100" u="none" strike="noStrike" dirty="0" smtClean="0">
                          <a:effectLst/>
                        </a:rPr>
                        <a:t>3</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54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c>
                  <a:txBody>
                    <a:bodyPr/>
                    <a:lstStyle/>
                    <a:p>
                      <a:pPr algn="ctr" fontAlgn="b"/>
                      <a:r>
                        <a:rPr lang="tr-TR" sz="1100" u="none" strike="noStrike" dirty="0" smtClean="0">
                          <a:effectLst/>
                        </a:rPr>
                        <a:t>54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accent1">
                        <a:lumMod val="40000"/>
                        <a:lumOff val="60000"/>
                      </a:schemeClr>
                    </a:solidFill>
                  </a:tcPr>
                </a:tc>
              </a:tr>
              <a:tr h="228599">
                <a:tc>
                  <a:txBody>
                    <a:bodyPr/>
                    <a:lstStyle/>
                    <a:p>
                      <a:pPr algn="ctr" fontAlgn="b"/>
                      <a:r>
                        <a:rPr lang="tr-TR" sz="1100" u="none" strike="noStrike" dirty="0">
                          <a:effectLst/>
                        </a:rPr>
                        <a:t> </a:t>
                      </a:r>
                      <a:r>
                        <a:rPr lang="tr-TR" sz="1100" u="none" strike="noStrike" dirty="0" smtClean="0">
                          <a:effectLst/>
                        </a:rPr>
                        <a:t>14553201</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l" fontAlgn="b"/>
                      <a:r>
                        <a:rPr lang="tr-TR" sz="1100" u="none" strike="noStrike" dirty="0">
                          <a:effectLst/>
                        </a:rPr>
                        <a:t> </a:t>
                      </a:r>
                      <a:r>
                        <a:rPr lang="tr-TR" sz="1100" u="none" strike="noStrike" dirty="0" smtClean="0">
                          <a:effectLst/>
                        </a:rPr>
                        <a:t>Fatih Mesleki ve Teknik </a:t>
                      </a:r>
                      <a:r>
                        <a:rPr lang="tr-TR" sz="1100" u="none" strike="noStrike" dirty="0" err="1" smtClean="0">
                          <a:effectLst/>
                        </a:rPr>
                        <a:t>And.Lisesi</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a:effectLst/>
                        </a:rPr>
                        <a:t> </a:t>
                      </a:r>
                      <a:r>
                        <a:rPr lang="tr-TR" sz="1100" u="none" strike="noStrike" dirty="0" smtClean="0">
                          <a:effectLst/>
                        </a:rPr>
                        <a:t>13</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smtClean="0">
                          <a:effectLst/>
                        </a:rPr>
                        <a:t>260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smtClean="0">
                          <a:effectLst/>
                        </a:rPr>
                        <a:t>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smtClean="0">
                          <a:effectLst/>
                        </a:rPr>
                        <a:t>14</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tr-TR" sz="1100" u="none" strike="noStrike" dirty="0" smtClean="0">
                          <a:effectLst/>
                        </a:rPr>
                        <a:t>260</a:t>
                      </a:r>
                      <a:r>
                        <a:rPr lang="tr-TR" sz="1100" u="none" strike="noStrike" dirty="0">
                          <a:effectLst/>
                        </a:rPr>
                        <a:t> </a:t>
                      </a:r>
                      <a:endParaRPr lang="tr-TR" sz="1100" b="0" i="0" u="none" strike="noStrike" dirty="0">
                        <a:solidFill>
                          <a:srgbClr val="000000"/>
                        </a:solidFill>
                        <a:effectLst/>
                        <a:latin typeface="Calibri"/>
                      </a:endParaRPr>
                    </a:p>
                  </a:txBody>
                  <a:tcPr marL="9525" marR="9525" marT="9525" marB="0" anchor="b">
                    <a:solidFill>
                      <a:schemeClr val="bg1"/>
                    </a:solidFill>
                  </a:tcPr>
                </a:tc>
              </a:tr>
              <a:tr h="228600">
                <a:tc>
                  <a:txBody>
                    <a:bodyPr/>
                    <a:lstStyle/>
                    <a:p>
                      <a:pPr algn="ctr" fontAlgn="b"/>
                      <a:r>
                        <a:rPr lang="tr-TR" sz="1100" b="0" i="0" u="none" strike="noStrike" dirty="0" smtClean="0">
                          <a:solidFill>
                            <a:srgbClr val="000000"/>
                          </a:solidFill>
                          <a:effectLst/>
                          <a:latin typeface="Calibri"/>
                        </a:rPr>
                        <a:t>31716501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Mustafa Doğan Anadolu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220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12</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220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218210">
                <a:tc>
                  <a:txBody>
                    <a:bodyPr/>
                    <a:lstStyle/>
                    <a:p>
                      <a:pPr algn="ctr" fontAlgn="b"/>
                      <a:r>
                        <a:rPr lang="tr-TR" sz="1100" b="0" i="0" u="none" strike="noStrike" dirty="0" smtClean="0">
                          <a:solidFill>
                            <a:srgbClr val="000000"/>
                          </a:solidFill>
                          <a:effectLst/>
                          <a:latin typeface="Calibri"/>
                        </a:rPr>
                        <a:t>70594201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smtClean="0">
                          <a:solidFill>
                            <a:srgbClr val="000000"/>
                          </a:solidFill>
                          <a:effectLst/>
                          <a:latin typeface="Calibri"/>
                        </a:rPr>
                        <a:t>Cumhuriyet Ortaokulu</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23</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460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24</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460</a:t>
                      </a:r>
                      <a:endParaRPr lang="tr-TR" sz="1100" b="0" i="0" u="none" strike="noStrike" dirty="0">
                        <a:solidFill>
                          <a:srgbClr val="000000"/>
                        </a:solidFill>
                        <a:effectLst/>
                        <a:latin typeface="Calibri"/>
                      </a:endParaRPr>
                    </a:p>
                  </a:txBody>
                  <a:tcPr marL="9525" marR="9525" marT="9525" marB="0" anchor="b"/>
                </a:tc>
              </a:tr>
              <a:tr h="218209">
                <a:tc>
                  <a:txBody>
                    <a:bodyPr/>
                    <a:lstStyle/>
                    <a:p>
                      <a:pPr algn="ctr" fontAlgn="b"/>
                      <a:r>
                        <a:rPr lang="tr-TR" sz="1100" b="0" i="0" u="none" strike="noStrike" dirty="0" smtClean="0">
                          <a:solidFill>
                            <a:srgbClr val="000000"/>
                          </a:solidFill>
                          <a:effectLst/>
                          <a:latin typeface="Calibri"/>
                        </a:rPr>
                        <a:t>75847001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Erzincan Sosyal Bilimler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9</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180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180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218209">
                <a:tc>
                  <a:txBody>
                    <a:bodyPr/>
                    <a:lstStyle/>
                    <a:p>
                      <a:pPr algn="ctr" fontAlgn="b"/>
                      <a:r>
                        <a:rPr lang="tr-TR" sz="1100" b="0" i="0" u="none" strike="noStrike" dirty="0" smtClean="0">
                          <a:solidFill>
                            <a:srgbClr val="000000"/>
                          </a:solidFill>
                          <a:effectLst/>
                          <a:latin typeface="Calibri"/>
                        </a:rPr>
                        <a:t>96423501</a:t>
                      </a:r>
                      <a:endParaRPr lang="tr-TR" sz="1100" b="0" i="0" u="none" strike="noStrike" dirty="0">
                        <a:solidFill>
                          <a:srgbClr val="000000"/>
                        </a:solidFill>
                        <a:effectLst/>
                        <a:latin typeface="Calibri"/>
                      </a:endParaRPr>
                    </a:p>
                  </a:txBody>
                  <a:tcPr marL="9525" marR="9525" marT="9525" marB="0" anchor="b"/>
                </a:tc>
                <a:tc>
                  <a:txBody>
                    <a:bodyPr/>
                    <a:lstStyle/>
                    <a:p>
                      <a:pPr algn="l" fontAlgn="b"/>
                      <a:r>
                        <a:rPr lang="tr-TR" sz="1100" b="0" i="0" u="none" strike="noStrike" dirty="0" err="1" smtClean="0">
                          <a:solidFill>
                            <a:srgbClr val="000000"/>
                          </a:solidFill>
                          <a:effectLst/>
                          <a:latin typeface="Calibri"/>
                        </a:rPr>
                        <a:t>Ertuğrulgazi</a:t>
                      </a:r>
                      <a:r>
                        <a:rPr lang="tr-TR" sz="1100" b="0" i="0" u="none" strike="noStrike" dirty="0" smtClean="0">
                          <a:solidFill>
                            <a:srgbClr val="000000"/>
                          </a:solidFill>
                          <a:effectLst/>
                          <a:latin typeface="Calibri"/>
                        </a:rPr>
                        <a:t> Anadolu Lisesi</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15</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300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16</a:t>
                      </a:r>
                      <a:endParaRPr lang="tr-TR" sz="1100" b="0" i="0" u="none" strike="noStrike" dirty="0">
                        <a:solidFill>
                          <a:srgbClr val="000000"/>
                        </a:solidFill>
                        <a:effectLst/>
                        <a:latin typeface="Calibri"/>
                      </a:endParaRPr>
                    </a:p>
                  </a:txBody>
                  <a:tcPr marL="9525" marR="9525" marT="9525" marB="0" anchor="b"/>
                </a:tc>
                <a:tc>
                  <a:txBody>
                    <a:bodyPr/>
                    <a:lstStyle/>
                    <a:p>
                      <a:pPr algn="ctr" fontAlgn="b"/>
                      <a:r>
                        <a:rPr lang="tr-TR" sz="1100" b="0" i="0" u="none" strike="noStrike" dirty="0" smtClean="0">
                          <a:solidFill>
                            <a:srgbClr val="000000"/>
                          </a:solidFill>
                          <a:effectLst/>
                          <a:latin typeface="Calibri"/>
                        </a:rPr>
                        <a:t>300</a:t>
                      </a:r>
                      <a:endParaRPr lang="tr-TR" sz="1100" b="0" i="0" u="none" strike="noStrike" dirty="0">
                        <a:solidFill>
                          <a:srgbClr val="000000"/>
                        </a:solidFill>
                        <a:effectLst/>
                        <a:latin typeface="Calibri"/>
                      </a:endParaRPr>
                    </a:p>
                  </a:txBody>
                  <a:tcPr marL="9525" marR="9525" marT="9525" marB="0" anchor="b"/>
                </a:tc>
              </a:tr>
              <a:tr h="207818">
                <a:tc>
                  <a:txBody>
                    <a:bodyPr/>
                    <a:lstStyle/>
                    <a:p>
                      <a:pPr algn="ctr" fontAlgn="b"/>
                      <a:r>
                        <a:rPr lang="tr-TR" sz="1100" b="0" i="0" u="none" strike="noStrike" dirty="0" smtClean="0">
                          <a:solidFill>
                            <a:srgbClr val="000000"/>
                          </a:solidFill>
                          <a:effectLst/>
                          <a:latin typeface="Calibri"/>
                        </a:rPr>
                        <a:t>97283701</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l" fontAlgn="b"/>
                      <a:r>
                        <a:rPr lang="tr-TR" sz="1100" b="0" i="0" u="none" strike="noStrike" dirty="0" smtClean="0">
                          <a:solidFill>
                            <a:srgbClr val="000000"/>
                          </a:solidFill>
                          <a:effectLst/>
                          <a:latin typeface="Calibri"/>
                        </a:rPr>
                        <a:t>Erzincan Lisesi</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24</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385</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0</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25</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c>
                  <a:txBody>
                    <a:bodyPr/>
                    <a:lstStyle/>
                    <a:p>
                      <a:pPr algn="ctr" fontAlgn="b"/>
                      <a:r>
                        <a:rPr lang="tr-TR" sz="1100" b="0" i="0" u="none" strike="noStrike" dirty="0" smtClean="0">
                          <a:solidFill>
                            <a:srgbClr val="000000"/>
                          </a:solidFill>
                          <a:effectLst/>
                          <a:latin typeface="Calibri"/>
                        </a:rPr>
                        <a:t>385</a:t>
                      </a:r>
                      <a:endParaRPr lang="tr-TR" sz="1100" b="0" i="0" u="none" strike="noStrike" dirty="0">
                        <a:solidFill>
                          <a:srgbClr val="000000"/>
                        </a:solidFill>
                        <a:effectLst/>
                        <a:latin typeface="Calibri"/>
                      </a:endParaRPr>
                    </a:p>
                  </a:txBody>
                  <a:tcPr marL="9525" marR="9525" marT="9525" marB="0" anchor="b">
                    <a:solidFill>
                      <a:schemeClr val="accent1">
                        <a:lumMod val="60000"/>
                        <a:lumOff val="40000"/>
                      </a:schemeClr>
                    </a:solidFill>
                  </a:tcPr>
                </a:tc>
              </a:tr>
              <a:tr h="166774">
                <a:tc>
                  <a:txBody>
                    <a:bodyPr/>
                    <a:lstStyle/>
                    <a:p>
                      <a:pPr algn="l" fontAlgn="b"/>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l" fontAlgn="b"/>
                      <a:r>
                        <a:rPr lang="tr-TR" sz="1100" b="0" i="0" u="none" strike="noStrike" dirty="0" smtClean="0">
                          <a:solidFill>
                            <a:schemeClr val="bg1"/>
                          </a:solidFill>
                          <a:effectLst/>
                          <a:latin typeface="Calibri"/>
                        </a:rPr>
                        <a:t>TOPLAM</a:t>
                      </a:r>
                      <a:r>
                        <a:rPr lang="tr-TR" sz="1100" b="0" i="0" u="none" strike="noStrike" baseline="0" dirty="0" smtClean="0">
                          <a:solidFill>
                            <a:schemeClr val="bg1"/>
                          </a:solidFill>
                          <a:effectLst/>
                          <a:latin typeface="Calibri"/>
                        </a:rPr>
                        <a:t> :</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105</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1906</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0</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0</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114</a:t>
                      </a:r>
                      <a:endParaRPr lang="tr-TR" sz="1100" b="0" i="0" u="none" strike="noStrike" dirty="0">
                        <a:solidFill>
                          <a:schemeClr val="bg1"/>
                        </a:solidFill>
                        <a:effectLst/>
                        <a:latin typeface="Calibri"/>
                      </a:endParaRPr>
                    </a:p>
                  </a:txBody>
                  <a:tcPr marL="9525" marR="9525" marT="9525" marB="0" anchor="b">
                    <a:solidFill>
                      <a:srgbClr val="FF0000"/>
                    </a:solidFill>
                  </a:tcPr>
                </a:tc>
                <a:tc>
                  <a:txBody>
                    <a:bodyPr/>
                    <a:lstStyle/>
                    <a:p>
                      <a:pPr algn="ctr" fontAlgn="b"/>
                      <a:r>
                        <a:rPr lang="tr-TR" sz="1100" b="0" i="0" u="none" strike="noStrike" dirty="0" smtClean="0">
                          <a:solidFill>
                            <a:schemeClr val="bg1"/>
                          </a:solidFill>
                          <a:effectLst/>
                          <a:latin typeface="Calibri"/>
                        </a:rPr>
                        <a:t>1906</a:t>
                      </a:r>
                      <a:endParaRPr lang="tr-TR" sz="1100" b="0" i="0" u="none" strike="noStrike" dirty="0">
                        <a:solidFill>
                          <a:schemeClr val="bg1"/>
                        </a:solidFill>
                        <a:effectLst/>
                        <a:latin typeface="Calibri"/>
                      </a:endParaRPr>
                    </a:p>
                  </a:txBody>
                  <a:tcPr marL="9525" marR="9525" marT="9525" marB="0" anchor="b">
                    <a:solidFill>
                      <a:srgbClr val="FF0000"/>
                    </a:solidFill>
                  </a:tcPr>
                </a:tc>
              </a:tr>
            </a:tbl>
          </a:graphicData>
        </a:graphic>
      </p:graphicFrame>
    </p:spTree>
    <p:extLst>
      <p:ext uri="{BB962C8B-B14F-4D97-AF65-F5344CB8AC3E}">
        <p14:creationId xmlns:p14="http://schemas.microsoft.com/office/powerpoint/2010/main" val="2087932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p:cNvSpPr txBox="1"/>
          <p:nvPr/>
        </p:nvSpPr>
        <p:spPr>
          <a:xfrm>
            <a:off x="270455" y="12879"/>
            <a:ext cx="8603087" cy="954107"/>
          </a:xfrm>
          <a:prstGeom prst="rect">
            <a:avLst/>
          </a:prstGeom>
          <a:solidFill>
            <a:schemeClr val="accent1">
              <a:lumMod val="60000"/>
              <a:lumOff val="40000"/>
            </a:schemeClr>
          </a:solidFill>
        </p:spPr>
        <p:txBody>
          <a:bodyPr wrap="square" rtlCol="0">
            <a:spAutoFit/>
          </a:bodyPr>
          <a:lstStyle/>
          <a:p>
            <a:pPr algn="ct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effectLst>
                <a:outerShdw blurRad="38100" dist="38100" dir="2700000" algn="tl">
                  <a:srgbClr val="000000">
                    <a:alpha val="43137"/>
                  </a:srgbClr>
                </a:outerShdw>
              </a:effectLst>
            </a:endParaRPr>
          </a:p>
        </p:txBody>
      </p:sp>
      <p:sp>
        <p:nvSpPr>
          <p:cNvPr id="4" name="Metin kutusu 3"/>
          <p:cNvSpPr txBox="1"/>
          <p:nvPr/>
        </p:nvSpPr>
        <p:spPr>
          <a:xfrm>
            <a:off x="360608" y="1120462"/>
            <a:ext cx="8512934" cy="4893647"/>
          </a:xfrm>
          <a:prstGeom prst="rect">
            <a:avLst/>
          </a:prstGeom>
          <a:noFill/>
        </p:spPr>
        <p:txBody>
          <a:bodyPr wrap="square" rtlCol="0">
            <a:spAutoFit/>
          </a:bodyPr>
          <a:lstStyle/>
          <a:p>
            <a:pPr marL="457200" indent="-457200">
              <a:buFont typeface="Wingdings" pitchFamily="2" charset="2"/>
              <a:buChar char="Ø"/>
            </a:pPr>
            <a:r>
              <a:rPr lang="tr-TR" sz="2400" b="1" dirty="0">
                <a:solidFill>
                  <a:srgbClr val="002060"/>
                </a:solidFill>
                <a:latin typeface="+mj-lt"/>
              </a:rPr>
              <a:t>Sınava girecek adayların salon aday yoklama listelerini </a:t>
            </a:r>
            <a:r>
              <a:rPr lang="tr-TR" sz="2400" b="1" dirty="0">
                <a:solidFill>
                  <a:srgbClr val="800000"/>
                </a:solidFill>
                <a:latin typeface="+mj-lt"/>
              </a:rPr>
              <a:t>sınavdan en az 2 (iki) gün önce </a:t>
            </a:r>
            <a:r>
              <a:rPr lang="tr-TR" sz="2400" b="1" dirty="0">
                <a:solidFill>
                  <a:srgbClr val="002060"/>
                </a:solidFill>
                <a:latin typeface="+mj-lt"/>
              </a:rPr>
              <a:t>adayların görebilecekleri uygun bir yerde ilan ediniz</a:t>
            </a:r>
            <a:r>
              <a:rPr lang="tr-TR" sz="2400" b="1" dirty="0" smtClean="0">
                <a:solidFill>
                  <a:srgbClr val="002060"/>
                </a:solidFill>
                <a:latin typeface="+mj-lt"/>
              </a:rPr>
              <a:t>.</a:t>
            </a:r>
          </a:p>
          <a:p>
            <a:pPr marL="457200" indent="-457200">
              <a:buFont typeface="Wingdings" pitchFamily="2" charset="2"/>
              <a:buChar char="Ø"/>
            </a:pPr>
            <a:r>
              <a:rPr lang="tr-TR" sz="2400" b="1" dirty="0" smtClean="0">
                <a:solidFill>
                  <a:srgbClr val="002060"/>
                </a:solidFill>
                <a:latin typeface="+mj-lt"/>
              </a:rPr>
              <a:t>Sınav </a:t>
            </a:r>
            <a:r>
              <a:rPr lang="tr-TR" sz="2400" b="1" dirty="0">
                <a:solidFill>
                  <a:srgbClr val="002060"/>
                </a:solidFill>
                <a:latin typeface="+mj-lt"/>
              </a:rPr>
              <a:t>salonlarını </a:t>
            </a:r>
            <a:r>
              <a:rPr lang="tr-TR" sz="2400" b="1" dirty="0">
                <a:solidFill>
                  <a:srgbClr val="800000"/>
                </a:solidFill>
                <a:latin typeface="+mj-lt"/>
              </a:rPr>
              <a:t>1 </a:t>
            </a:r>
            <a:r>
              <a:rPr lang="tr-TR" sz="2400" b="1" dirty="0" err="1">
                <a:solidFill>
                  <a:srgbClr val="800000"/>
                </a:solidFill>
                <a:latin typeface="+mj-lt"/>
              </a:rPr>
              <a:t>nolu</a:t>
            </a:r>
            <a:r>
              <a:rPr lang="tr-TR" sz="2400" b="1" dirty="0">
                <a:solidFill>
                  <a:srgbClr val="800000"/>
                </a:solidFill>
                <a:latin typeface="+mj-lt"/>
              </a:rPr>
              <a:t> salon zemin kattan başlamak suretiyle</a:t>
            </a:r>
            <a:r>
              <a:rPr lang="tr-TR" sz="2400" b="1" dirty="0">
                <a:solidFill>
                  <a:srgbClr val="002060"/>
                </a:solidFill>
                <a:latin typeface="+mj-lt"/>
              </a:rPr>
              <a:t> ve salondaki sıraları numaralandırarak </a:t>
            </a:r>
            <a:r>
              <a:rPr lang="tr-TR" sz="2400" b="1" dirty="0">
                <a:solidFill>
                  <a:srgbClr val="800000"/>
                </a:solidFill>
                <a:latin typeface="+mj-lt"/>
              </a:rPr>
              <a:t>(1 </a:t>
            </a:r>
            <a:r>
              <a:rPr lang="tr-TR" sz="2400" b="1" dirty="0" err="1">
                <a:solidFill>
                  <a:srgbClr val="800000"/>
                </a:solidFill>
                <a:latin typeface="+mj-lt"/>
              </a:rPr>
              <a:t>nolu</a:t>
            </a:r>
            <a:r>
              <a:rPr lang="tr-TR" sz="2400" b="1" dirty="0">
                <a:solidFill>
                  <a:srgbClr val="800000"/>
                </a:solidFill>
                <a:latin typeface="+mj-lt"/>
              </a:rPr>
              <a:t> sıra öğretmen masasının önünden başlayacaktır. S kuralı gereğince kapıya doğru artarak devam edecektir) </a:t>
            </a:r>
            <a:r>
              <a:rPr lang="tr-TR" sz="2400" b="1" dirty="0">
                <a:solidFill>
                  <a:srgbClr val="002060"/>
                </a:solidFill>
                <a:latin typeface="+mj-lt"/>
              </a:rPr>
              <a:t>sınavdan 1(bir) gün önce hazır duruma getirilmesini sağlayınız. </a:t>
            </a:r>
            <a:endParaRPr lang="tr-TR" sz="2400" b="1" dirty="0" smtClean="0">
              <a:solidFill>
                <a:srgbClr val="002060"/>
              </a:solidFill>
              <a:latin typeface="+mj-lt"/>
            </a:endParaRPr>
          </a:p>
          <a:p>
            <a:pPr marL="342900" lvl="0" indent="-342900">
              <a:buFont typeface="Wingdings" pitchFamily="2" charset="2"/>
              <a:buChar char="Ø"/>
            </a:pPr>
            <a:r>
              <a:rPr lang="tr-TR" sz="2400" b="1" dirty="0">
                <a:solidFill>
                  <a:srgbClr val="002060"/>
                </a:solidFill>
                <a:latin typeface="Calibri Light"/>
              </a:rPr>
              <a:t>Sınavın başlama ve bitiş saatleri ile çıkış yasağı saatlerini adayların görebileceği şekilde tahtaya yazınız ve adaylara duyurunuz.</a:t>
            </a:r>
          </a:p>
          <a:p>
            <a:pPr marL="342900" lvl="0" indent="-342900">
              <a:buFont typeface="Wingdings" pitchFamily="2" charset="2"/>
              <a:buChar char="Ø"/>
            </a:pPr>
            <a:r>
              <a:rPr lang="tr-TR" sz="2400" b="1" dirty="0">
                <a:solidFill>
                  <a:srgbClr val="002060"/>
                </a:solidFill>
                <a:latin typeface="Calibri Light"/>
              </a:rPr>
              <a:t>Salon görevlileri ile sınav başlamadan en az bir saat önce toplantı yaparak kura ile salon başkanı, gözcü ve yedek gözcüleri belirleyiniz; görev ve sorumluluklarını açıklayınız</a:t>
            </a:r>
            <a:r>
              <a:rPr lang="tr-TR" sz="2400" b="1" dirty="0" smtClean="0">
                <a:solidFill>
                  <a:srgbClr val="002060"/>
                </a:solidFill>
                <a:latin typeface="Calibri Light"/>
              </a:rPr>
              <a:t>.</a:t>
            </a:r>
            <a:endParaRPr lang="tr-TR" sz="2400" b="1" dirty="0">
              <a:solidFill>
                <a:srgbClr val="002060"/>
              </a:solidFill>
              <a:latin typeface="Calibri Light"/>
            </a:endParaRPr>
          </a:p>
        </p:txBody>
      </p:sp>
    </p:spTree>
    <p:extLst>
      <p:ext uri="{BB962C8B-B14F-4D97-AF65-F5344CB8AC3E}">
        <p14:creationId xmlns:p14="http://schemas.microsoft.com/office/powerpoint/2010/main" val="296945855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270455" y="12879"/>
            <a:ext cx="8603087" cy="954107"/>
          </a:xfrm>
          <a:prstGeom prst="rect">
            <a:avLst/>
          </a:prstGeom>
          <a:solidFill>
            <a:schemeClr val="accent1">
              <a:lumMod val="60000"/>
              <a:lumOff val="40000"/>
            </a:schemeClr>
          </a:solidFill>
        </p:spPr>
        <p:txBody>
          <a:bodyPr wrap="square" rtlCol="0">
            <a:spAutoFit/>
          </a:bodyPr>
          <a:lstStyle/>
          <a:p>
            <a:pPr algn="ct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effectLst>
                <a:outerShdw blurRad="38100" dist="38100" dir="2700000" algn="tl">
                  <a:srgbClr val="000000">
                    <a:alpha val="43137"/>
                  </a:srgbClr>
                </a:outerShdw>
              </a:effectLst>
            </a:endParaRPr>
          </a:p>
        </p:txBody>
      </p:sp>
      <p:sp>
        <p:nvSpPr>
          <p:cNvPr id="2" name="Metin kutusu 1"/>
          <p:cNvSpPr txBox="1"/>
          <p:nvPr/>
        </p:nvSpPr>
        <p:spPr>
          <a:xfrm>
            <a:off x="270456" y="992743"/>
            <a:ext cx="8783392" cy="4339650"/>
          </a:xfrm>
          <a:prstGeom prst="rect">
            <a:avLst/>
          </a:prstGeom>
          <a:noFill/>
        </p:spPr>
        <p:txBody>
          <a:bodyPr wrap="square" rtlCol="0">
            <a:spAutoFit/>
          </a:bodyPr>
          <a:lstStyle/>
          <a:p>
            <a:pPr marL="342900" indent="-342900">
              <a:buFont typeface="Wingdings" pitchFamily="2" charset="2"/>
              <a:buChar char="Ø"/>
            </a:pPr>
            <a:r>
              <a:rPr lang="tr-TR" sz="2400" b="1" dirty="0" smtClean="0">
                <a:solidFill>
                  <a:srgbClr val="002060"/>
                </a:solidFill>
                <a:latin typeface="Calibri Light"/>
                <a:ea typeface="+mj-ea"/>
                <a:cs typeface="+mj-cs"/>
              </a:rPr>
              <a:t>Toplantıya </a:t>
            </a:r>
            <a:r>
              <a:rPr lang="tr-TR" sz="2400" b="1" dirty="0">
                <a:solidFill>
                  <a:srgbClr val="002060"/>
                </a:solidFill>
                <a:latin typeface="Calibri Light"/>
                <a:ea typeface="+mj-ea"/>
                <a:cs typeface="+mj-cs"/>
              </a:rPr>
              <a:t>katılmayan salon görevlisinin yerine yedek öğretmenlerden görevlendirme yapınız. </a:t>
            </a:r>
            <a:endParaRPr lang="tr-TR" sz="2400" b="1" dirty="0" smtClean="0">
              <a:solidFill>
                <a:srgbClr val="002060"/>
              </a:solidFill>
              <a:latin typeface="Calibri Light"/>
              <a:ea typeface="+mj-ea"/>
              <a:cs typeface="+mj-cs"/>
            </a:endParaRPr>
          </a:p>
          <a:p>
            <a:pPr marL="342900" indent="-342900">
              <a:buFont typeface="Wingdings" pitchFamily="2" charset="2"/>
              <a:buChar char="Ø"/>
            </a:pPr>
            <a:r>
              <a:rPr lang="tr-TR" sz="2400" b="1" dirty="0" smtClean="0">
                <a:solidFill>
                  <a:srgbClr val="800000"/>
                </a:solidFill>
                <a:latin typeface="Calibri Light"/>
                <a:ea typeface="+mj-ea"/>
                <a:cs typeface="+mj-cs"/>
              </a:rPr>
              <a:t>Toplantıya katılmayan, görevine </a:t>
            </a:r>
            <a:r>
              <a:rPr lang="tr-TR" sz="2400" b="1" dirty="0">
                <a:solidFill>
                  <a:srgbClr val="800000"/>
                </a:solidFill>
                <a:latin typeface="Calibri Light"/>
                <a:ea typeface="+mj-ea"/>
                <a:cs typeface="+mj-cs"/>
              </a:rPr>
              <a:t>geç gelen ve cep telefonu ile sınav salonuna girmekte ısrar eden personele yedek dâhil görev vermeyiniz. </a:t>
            </a:r>
            <a:endParaRPr lang="tr-TR" sz="2400" b="1" dirty="0" smtClean="0">
              <a:solidFill>
                <a:srgbClr val="800000"/>
              </a:solidFill>
              <a:latin typeface="Calibri Light"/>
              <a:ea typeface="+mj-ea"/>
              <a:cs typeface="+mj-cs"/>
            </a:endParaRPr>
          </a:p>
          <a:p>
            <a:pPr marL="342900" lvl="0" indent="-342900">
              <a:buFont typeface="Wingdings" pitchFamily="2" charset="2"/>
              <a:buChar char="Ø"/>
            </a:pPr>
            <a:r>
              <a:rPr lang="tr-TR" sz="2600" b="1" dirty="0">
                <a:solidFill>
                  <a:srgbClr val="002060"/>
                </a:solidFill>
                <a:latin typeface="Calibri Light"/>
              </a:rPr>
              <a:t>Sınav görevlileri için görevde olduklarını gösterir </a:t>
            </a:r>
            <a:r>
              <a:rPr lang="tr-TR" sz="2600" b="1" dirty="0">
                <a:solidFill>
                  <a:srgbClr val="800000"/>
                </a:solidFill>
                <a:latin typeface="Calibri Light"/>
              </a:rPr>
              <a:t>yaka kartlarının sınav süresince görevlilerin üzerinde bulunmasını sağlayınız.</a:t>
            </a:r>
          </a:p>
          <a:p>
            <a:pPr marL="342900" lvl="0" indent="-342900">
              <a:buFont typeface="Wingdings" pitchFamily="2" charset="2"/>
              <a:buChar char="Ø"/>
            </a:pPr>
            <a:r>
              <a:rPr lang="tr-TR" sz="2600" b="1" dirty="0">
                <a:solidFill>
                  <a:srgbClr val="002060"/>
                </a:solidFill>
                <a:latin typeface="Calibri Light"/>
              </a:rPr>
              <a:t>Sınav günü, sınav evrak kutularını il/ilçe içi sınav kuryesinden tutanakla teslim alınız, kutuları açarak içindeki sınav güvenlik poşetlerini sayarak kontrol ediniz, sorun varsa Bölge Sınav Yürütme Komisyonunun talimatına göre işlem yapınız</a:t>
            </a:r>
            <a:r>
              <a:rPr lang="tr-TR" sz="2600" b="1" dirty="0" smtClean="0">
                <a:solidFill>
                  <a:srgbClr val="002060"/>
                </a:solidFill>
                <a:latin typeface="Calibri Light"/>
              </a:rPr>
              <a:t>.</a:t>
            </a:r>
            <a:endParaRPr lang="tr-TR" sz="2600" b="1" dirty="0">
              <a:solidFill>
                <a:srgbClr val="002060"/>
              </a:solidFill>
              <a:latin typeface="Calibri Light"/>
            </a:endParaRPr>
          </a:p>
        </p:txBody>
      </p:sp>
    </p:spTree>
    <p:extLst>
      <p:ext uri="{BB962C8B-B14F-4D97-AF65-F5344CB8AC3E}">
        <p14:creationId xmlns:p14="http://schemas.microsoft.com/office/powerpoint/2010/main" val="349060630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187036" y="992743"/>
            <a:ext cx="8866811" cy="4154984"/>
          </a:xfrm>
          <a:prstGeom prst="rect">
            <a:avLst/>
          </a:prstGeom>
          <a:noFill/>
        </p:spPr>
        <p:txBody>
          <a:bodyPr wrap="square" rtlCol="0">
            <a:spAutoFit/>
          </a:bodyPr>
          <a:lstStyle/>
          <a:p>
            <a:pPr marL="342900" indent="-342900">
              <a:buFont typeface="Wingdings" pitchFamily="2" charset="2"/>
              <a:buChar char="Ø"/>
            </a:pPr>
            <a:r>
              <a:rPr lang="tr-TR" sz="2400" b="1" dirty="0" smtClean="0">
                <a:solidFill>
                  <a:srgbClr val="002060"/>
                </a:solidFill>
                <a:latin typeface="Calibri Light"/>
                <a:ea typeface="+mj-ea"/>
                <a:cs typeface="+mj-cs"/>
              </a:rPr>
              <a:t>Soru </a:t>
            </a:r>
            <a:r>
              <a:rPr lang="tr-TR" sz="2400" b="1" dirty="0">
                <a:solidFill>
                  <a:srgbClr val="002060"/>
                </a:solidFill>
                <a:latin typeface="Calibri Light"/>
                <a:ea typeface="+mj-ea"/>
                <a:cs typeface="+mj-cs"/>
              </a:rPr>
              <a:t>kitapçığı, cevap kâğıdı ve salon yoklama listelerinin bulunduğu sınav güvenlik poşetlerini </a:t>
            </a:r>
            <a:r>
              <a:rPr lang="tr-TR" sz="2400" b="1" dirty="0">
                <a:solidFill>
                  <a:srgbClr val="800000"/>
                </a:solidFill>
                <a:latin typeface="Calibri Light"/>
                <a:ea typeface="+mj-ea"/>
                <a:cs typeface="+mj-cs"/>
              </a:rPr>
              <a:t>salon başkanlarına imza karşılığında teslim ediniz</a:t>
            </a:r>
            <a:r>
              <a:rPr lang="tr-TR" sz="2400" b="1" dirty="0" smtClean="0">
                <a:solidFill>
                  <a:srgbClr val="800000"/>
                </a:solidFill>
                <a:latin typeface="Calibri Light"/>
                <a:ea typeface="+mj-ea"/>
                <a:cs typeface="+mj-cs"/>
              </a:rPr>
              <a:t>.</a:t>
            </a:r>
          </a:p>
          <a:p>
            <a:pPr marL="342900" lvl="0" indent="-342900">
              <a:buFont typeface="Wingdings" pitchFamily="2" charset="2"/>
              <a:buChar char="Ø"/>
            </a:pPr>
            <a:r>
              <a:rPr lang="tr-TR" sz="2400" b="1" dirty="0">
                <a:solidFill>
                  <a:srgbClr val="002060"/>
                </a:solidFill>
                <a:latin typeface="Calibri Light"/>
              </a:rPr>
              <a:t>Öğrencileri, güvenlik görevlileri ile iş birliği içerisinde sınav binasına alınız.</a:t>
            </a:r>
          </a:p>
          <a:p>
            <a:pPr marL="342900" lvl="0" indent="-342900">
              <a:buFont typeface="Wingdings" pitchFamily="2" charset="2"/>
              <a:buChar char="Ø"/>
            </a:pPr>
            <a:r>
              <a:rPr lang="tr-TR" sz="2400" b="1" dirty="0">
                <a:solidFill>
                  <a:srgbClr val="002060"/>
                </a:solidFill>
                <a:latin typeface="Calibri Light"/>
              </a:rPr>
              <a:t>Adayları binaya geçerli kimlik belgesi (nüfus cüzdanı, pasaport veya sürücü belgesi) ile sınav giriş belgesini kontrol ederek alınız. </a:t>
            </a:r>
          </a:p>
          <a:p>
            <a:pPr marL="342900" lvl="0" indent="-342900">
              <a:buFont typeface="Wingdings" pitchFamily="2" charset="2"/>
              <a:buChar char="Ø"/>
            </a:pPr>
            <a:r>
              <a:rPr lang="tr-TR" sz="2400" b="1" u="sng" dirty="0">
                <a:solidFill>
                  <a:srgbClr val="C00000"/>
                </a:solidFill>
                <a:latin typeface="Calibri Light"/>
              </a:rPr>
              <a:t>Resmi kimlik ibraz edemeyenleri</a:t>
            </a:r>
            <a:r>
              <a:rPr lang="tr-TR" sz="2400" b="1" dirty="0">
                <a:solidFill>
                  <a:srgbClr val="C00000"/>
                </a:solidFill>
                <a:latin typeface="Calibri Light"/>
              </a:rPr>
              <a:t> </a:t>
            </a:r>
            <a:r>
              <a:rPr lang="tr-TR" sz="2400" b="1" dirty="0">
                <a:solidFill>
                  <a:srgbClr val="002060"/>
                </a:solidFill>
                <a:latin typeface="Calibri Light"/>
              </a:rPr>
              <a:t>ya da 15 yaşından büyükler için </a:t>
            </a:r>
            <a:r>
              <a:rPr lang="tr-TR" sz="2400" b="1" u="sng" dirty="0">
                <a:solidFill>
                  <a:srgbClr val="C00000"/>
                </a:solidFill>
                <a:latin typeface="Calibri Light"/>
              </a:rPr>
              <a:t>resmi kimliklerinde fotoğrafı olmayan adayları</a:t>
            </a:r>
            <a:r>
              <a:rPr lang="tr-TR" sz="2400" b="1" dirty="0">
                <a:solidFill>
                  <a:srgbClr val="C00000"/>
                </a:solidFill>
                <a:latin typeface="Calibri Light"/>
              </a:rPr>
              <a:t> </a:t>
            </a:r>
            <a:r>
              <a:rPr lang="tr-TR" sz="2400" b="1" dirty="0">
                <a:solidFill>
                  <a:srgbClr val="002060"/>
                </a:solidFill>
                <a:latin typeface="Calibri Light"/>
              </a:rPr>
              <a:t>sınava almayınız.</a:t>
            </a:r>
          </a:p>
          <a:p>
            <a:pPr marL="342900" lvl="0" indent="-342900">
              <a:buFont typeface="Wingdings" pitchFamily="2" charset="2"/>
              <a:buChar char="Ø"/>
            </a:pPr>
            <a:r>
              <a:rPr lang="tr-TR" sz="2400" b="1" dirty="0">
                <a:solidFill>
                  <a:srgbClr val="C00000"/>
                </a:solidFill>
                <a:latin typeface="Calibri Light"/>
              </a:rPr>
              <a:t>Sınav giriş belgesi olmayan öğrencileri</a:t>
            </a:r>
            <a:r>
              <a:rPr lang="tr-TR" sz="2400" b="1" dirty="0">
                <a:solidFill>
                  <a:srgbClr val="002060"/>
                </a:solidFill>
                <a:latin typeface="Calibri Light"/>
              </a:rPr>
              <a:t>, mağdur olmamaları için salon yoklama listesinden kontrol ederek </a:t>
            </a:r>
            <a:r>
              <a:rPr lang="tr-TR" sz="2400" b="1" dirty="0">
                <a:solidFill>
                  <a:srgbClr val="C00000"/>
                </a:solidFill>
                <a:latin typeface="Calibri Light"/>
              </a:rPr>
              <a:t>sınavlara alabilirsiniz</a:t>
            </a:r>
            <a:r>
              <a:rPr lang="tr-TR" sz="2400" b="1" dirty="0" smtClean="0">
                <a:solidFill>
                  <a:srgbClr val="002060"/>
                </a:solidFill>
                <a:latin typeface="Calibri Light"/>
              </a:rPr>
              <a:t>.</a:t>
            </a:r>
          </a:p>
        </p:txBody>
      </p:sp>
    </p:spTree>
    <p:extLst>
      <p:ext uri="{BB962C8B-B14F-4D97-AF65-F5344CB8AC3E}">
        <p14:creationId xmlns:p14="http://schemas.microsoft.com/office/powerpoint/2010/main" val="18663594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Diyagram 9"/>
          <p:cNvGraphicFramePr/>
          <p:nvPr>
            <p:extLst/>
          </p:nvPr>
        </p:nvGraphicFramePr>
        <p:xfrm>
          <a:off x="7836" y="5392043"/>
          <a:ext cx="9103562" cy="1465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Metin kutusu 5"/>
          <p:cNvSpPr txBox="1"/>
          <p:nvPr/>
        </p:nvSpPr>
        <p:spPr>
          <a:xfrm>
            <a:off x="270455" y="12879"/>
            <a:ext cx="8603087" cy="954107"/>
          </a:xfrm>
          <a:prstGeom prst="rect">
            <a:avLst/>
          </a:prstGeom>
          <a:solidFill>
            <a:schemeClr val="accent1">
              <a:lumMod val="40000"/>
              <a:lumOff val="60000"/>
            </a:schemeClr>
          </a:solidFill>
        </p:spPr>
        <p:txBody>
          <a:bodyPr wrap="square" rtlCol="0">
            <a:spAutoFit/>
          </a:bodyPr>
          <a:lstStyle/>
          <a:p>
            <a:pPr algn="ct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BİNA SINAV YÜRÜTME KOMİSYONUNUN </a:t>
            </a:r>
            <a:b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br>
            <a:r>
              <a:rPr lang="tr-TR" sz="2800" b="1" dirty="0" smtClean="0">
                <a:solidFill>
                  <a:prstClr val="black"/>
                </a:solidFill>
                <a:effectLst>
                  <a:outerShdw blurRad="38100" dist="38100" dir="2700000" algn="tl">
                    <a:srgbClr val="000000">
                      <a:alpha val="43137"/>
                    </a:srgbClr>
                  </a:outerShdw>
                </a:effectLst>
                <a:latin typeface="Constantia" pitchFamily="18" charset="0"/>
                <a:ea typeface="Times New Roman"/>
                <a:cs typeface="Book Antiqua"/>
              </a:rPr>
              <a:t>DİKKAT EDECEĞİ HUSUSLAR</a:t>
            </a:r>
            <a:endParaRPr lang="tr-TR" sz="2800" dirty="0">
              <a:solidFill>
                <a:prstClr val="black"/>
              </a:solidFill>
              <a:effectLst>
                <a:outerShdw blurRad="38100" dist="38100" dir="2700000" algn="tl">
                  <a:srgbClr val="000000">
                    <a:alpha val="43137"/>
                  </a:srgbClr>
                </a:outerShdw>
              </a:effectLst>
            </a:endParaRPr>
          </a:p>
        </p:txBody>
      </p:sp>
      <p:sp>
        <p:nvSpPr>
          <p:cNvPr id="2" name="Metin kutusu 1"/>
          <p:cNvSpPr txBox="1"/>
          <p:nvPr/>
        </p:nvSpPr>
        <p:spPr>
          <a:xfrm>
            <a:off x="270455" y="992743"/>
            <a:ext cx="8783392" cy="5927777"/>
          </a:xfrm>
          <a:prstGeom prst="rect">
            <a:avLst/>
          </a:prstGeom>
          <a:noFill/>
        </p:spPr>
        <p:txBody>
          <a:bodyPr wrap="square" rtlCol="0">
            <a:spAutoFit/>
          </a:bodyPr>
          <a:lstStyle/>
          <a:p>
            <a:pPr marL="342900" lvl="0" indent="-342900">
              <a:lnSpc>
                <a:spcPct val="90000"/>
              </a:lnSpc>
              <a:buFont typeface="Wingdings" panose="05000000000000000000" pitchFamily="2" charset="2"/>
              <a:buChar char=""/>
            </a:pPr>
            <a:r>
              <a:rPr lang="tr-TR" sz="2400" b="1" dirty="0" smtClean="0">
                <a:solidFill>
                  <a:srgbClr val="FF0000"/>
                </a:solidFill>
                <a:latin typeface="Calibri Light"/>
                <a:ea typeface="Times New Roman" panose="02020603050405020304" pitchFamily="18" charset="0"/>
                <a:cs typeface="Times New Roman" panose="02020603050405020304" pitchFamily="18" charset="0"/>
              </a:rPr>
              <a:t>Üzerlerinde doktor raporu ile belirlenen hasta veya engellilere ait cihazlar hariç (işitme cihazı, insülin pompası, şeker ölçüm cihazı vb.)  çanta, cep telefonu, saat, kablosuz iletişim sağlayan cihazlar ve kulaklık, kolye, küpe, bilezik, yüzük, broş, ve benzeri </a:t>
            </a:r>
            <a:r>
              <a:rPr lang="tr-TR" sz="2400" b="1" dirty="0">
                <a:solidFill>
                  <a:srgbClr val="FF0000"/>
                </a:solidFill>
                <a:latin typeface="Calibri Light"/>
                <a:ea typeface="Times New Roman" panose="02020603050405020304" pitchFamily="18" charset="0"/>
                <a:cs typeface="Times New Roman" panose="02020603050405020304" pitchFamily="18" charset="0"/>
              </a:rPr>
              <a:t>e</a:t>
            </a:r>
            <a:r>
              <a:rPr lang="tr-TR" sz="2400" b="1" dirty="0" smtClean="0">
                <a:solidFill>
                  <a:srgbClr val="FF0000"/>
                </a:solidFill>
                <a:latin typeface="Calibri Light"/>
                <a:ea typeface="Times New Roman" panose="02020603050405020304" pitchFamily="18" charset="0"/>
                <a:cs typeface="Times New Roman" panose="02020603050405020304" pitchFamily="18" charset="0"/>
              </a:rPr>
              <a:t>şyalar ile her türlü  elektronik ve/veya mekanik cihazlar  depolama kayıt ve veri aktarma </a:t>
            </a:r>
            <a:r>
              <a:rPr lang="tr-TR" sz="2400" b="1" dirty="0">
                <a:solidFill>
                  <a:srgbClr val="FF0000"/>
                </a:solidFill>
                <a:latin typeface="Calibri Light"/>
                <a:ea typeface="Times New Roman" panose="02020603050405020304" pitchFamily="18" charset="0"/>
                <a:cs typeface="Times New Roman" panose="02020603050405020304" pitchFamily="18" charset="0"/>
              </a:rPr>
              <a:t>c</a:t>
            </a:r>
            <a:r>
              <a:rPr lang="tr-TR" sz="2400" b="1" dirty="0" smtClean="0">
                <a:solidFill>
                  <a:srgbClr val="FF0000"/>
                </a:solidFill>
                <a:latin typeface="Calibri Light"/>
                <a:ea typeface="Times New Roman" panose="02020603050405020304" pitchFamily="18" charset="0"/>
                <a:cs typeface="Times New Roman" panose="02020603050405020304" pitchFamily="18" charset="0"/>
              </a:rPr>
              <a:t>ihazları, </a:t>
            </a:r>
            <a:r>
              <a:rPr lang="tr-TR" sz="2400" b="1" dirty="0" err="1" smtClean="0">
                <a:solidFill>
                  <a:srgbClr val="FF0000"/>
                </a:solidFill>
                <a:latin typeface="Calibri Light"/>
                <a:ea typeface="Times New Roman" panose="02020603050405020304" pitchFamily="18" charset="0"/>
                <a:cs typeface="Times New Roman" panose="02020603050405020304" pitchFamily="18" charset="0"/>
              </a:rPr>
              <a:t>databank</a:t>
            </a:r>
            <a:r>
              <a:rPr lang="tr-TR" sz="2400" b="1" dirty="0" smtClean="0">
                <a:solidFill>
                  <a:srgbClr val="FF0000"/>
                </a:solidFill>
                <a:latin typeface="Calibri Light"/>
                <a:ea typeface="Times New Roman" panose="02020603050405020304" pitchFamily="18" charset="0"/>
                <a:cs typeface="Times New Roman" panose="02020603050405020304" pitchFamily="18" charset="0"/>
              </a:rPr>
              <a:t>, sözlük, hesap makinesi, kağıt, kitap, defter, not defteri, vb. dokümanlar, pergel açıölçer, cetvel vb. araçlar ruhsatlı ve resmi amaçlı olsa  bile silah ve silah yerine geçebilecek nesneler bulunan öğrencileri sınava binasına almayınız.</a:t>
            </a:r>
          </a:p>
          <a:p>
            <a:pPr marL="342900" lvl="0" indent="-342900">
              <a:lnSpc>
                <a:spcPct val="90000"/>
              </a:lnSpc>
              <a:buFont typeface="Wingdings" panose="05000000000000000000" pitchFamily="2" charset="2"/>
              <a:buChar char=""/>
            </a:pPr>
            <a:r>
              <a:rPr lang="tr-TR" sz="2400" b="1" dirty="0" smtClean="0">
                <a:solidFill>
                  <a:srgbClr val="002060"/>
                </a:solidFill>
                <a:latin typeface="Calibri Light"/>
                <a:ea typeface="+mj-ea"/>
                <a:cs typeface="+mj-cs"/>
              </a:rPr>
              <a:t>Sınav </a:t>
            </a:r>
            <a:r>
              <a:rPr lang="tr-TR" sz="2400" b="1" dirty="0">
                <a:solidFill>
                  <a:srgbClr val="002060"/>
                </a:solidFill>
                <a:latin typeface="Calibri Light"/>
                <a:ea typeface="+mj-ea"/>
                <a:cs typeface="+mj-cs"/>
              </a:rPr>
              <a:t>süresince, görevliler dışındaki kişilerin binaya girmemesini ve sınav salonlarından çıkan adayların sessiz, hızlı bir şekilde binadan ayrılmalarını sağlayınız</a:t>
            </a:r>
            <a:r>
              <a:rPr lang="tr-TR" sz="2400" b="1" dirty="0" smtClean="0">
                <a:solidFill>
                  <a:srgbClr val="00206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Bütün sınav salonlarında sınavın </a:t>
            </a:r>
            <a:r>
              <a:rPr lang="tr-TR" sz="2400" b="1" dirty="0">
                <a:solidFill>
                  <a:srgbClr val="800000"/>
                </a:solidFill>
                <a:latin typeface="Calibri Light"/>
                <a:ea typeface="+mj-ea"/>
                <a:cs typeface="+mj-cs"/>
              </a:rPr>
              <a:t>aynı saatte başlamasını ve bitmesini sağlayınız</a:t>
            </a:r>
            <a:r>
              <a:rPr lang="tr-TR" sz="2400" b="1" dirty="0" smtClean="0">
                <a:solidFill>
                  <a:srgbClr val="800000"/>
                </a:solidFill>
                <a:latin typeface="Calibri Light"/>
                <a:ea typeface="+mj-ea"/>
                <a:cs typeface="+mj-cs"/>
              </a:rPr>
              <a:t>.</a:t>
            </a:r>
          </a:p>
          <a:p>
            <a:pPr marL="342900" indent="-342900">
              <a:buFont typeface="Wingdings" pitchFamily="2" charset="2"/>
              <a:buChar char="Ø"/>
            </a:pPr>
            <a:r>
              <a:rPr lang="tr-TR" sz="2400" b="1" dirty="0">
                <a:solidFill>
                  <a:srgbClr val="002060"/>
                </a:solidFill>
                <a:latin typeface="Calibri Light"/>
                <a:ea typeface="+mj-ea"/>
                <a:cs typeface="+mj-cs"/>
              </a:rPr>
              <a:t>Sınavın başlamasından itibaren </a:t>
            </a:r>
            <a:r>
              <a:rPr lang="tr-TR" sz="2400" b="1" dirty="0">
                <a:solidFill>
                  <a:srgbClr val="800000"/>
                </a:solidFill>
                <a:latin typeface="Calibri Light"/>
                <a:ea typeface="+mj-ea"/>
                <a:cs typeface="+mj-cs"/>
              </a:rPr>
              <a:t>ilk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 içerisinde</a:t>
            </a:r>
            <a:r>
              <a:rPr lang="tr-TR" sz="2400" b="1" dirty="0">
                <a:solidFill>
                  <a:srgbClr val="002060"/>
                </a:solidFill>
                <a:latin typeface="Calibri Light"/>
                <a:ea typeface="+mj-ea"/>
                <a:cs typeface="+mj-cs"/>
              </a:rPr>
              <a:t> sınav binasına gelen adayların sınava katılmalarını sağlayınız. (Bu adaylara ek süre verilmez) </a:t>
            </a:r>
            <a:r>
              <a:rPr lang="tr-TR" sz="2400" b="1" dirty="0" smtClean="0">
                <a:solidFill>
                  <a:srgbClr val="800000"/>
                </a:solidFill>
                <a:latin typeface="Calibri Light"/>
                <a:ea typeface="+mj-ea"/>
                <a:cs typeface="+mj-cs"/>
              </a:rPr>
              <a:t>15 </a:t>
            </a:r>
            <a:r>
              <a:rPr lang="tr-TR" sz="2400" b="1" dirty="0">
                <a:solidFill>
                  <a:srgbClr val="800000"/>
                </a:solidFill>
                <a:latin typeface="Calibri Light"/>
                <a:ea typeface="+mj-ea"/>
                <a:cs typeface="+mj-cs"/>
              </a:rPr>
              <a:t>dakikadan sonra gelen adayları sınav binasına almayınız.</a:t>
            </a:r>
          </a:p>
        </p:txBody>
      </p:sp>
    </p:spTree>
    <p:extLst>
      <p:ext uri="{BB962C8B-B14F-4D97-AF65-F5344CB8AC3E}">
        <p14:creationId xmlns:p14="http://schemas.microsoft.com/office/powerpoint/2010/main" val="1102396136"/>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975</TotalTime>
  <Words>1934</Words>
  <Application>Microsoft Office PowerPoint</Application>
  <PresentationFormat>Ekran Gösterisi (4:3)</PresentationFormat>
  <Paragraphs>472</Paragraphs>
  <Slides>32</Slides>
  <Notes>18</Notes>
  <HiddenSlides>0</HiddenSlides>
  <MMClips>0</MMClips>
  <ScaleCrop>false</ScaleCrop>
  <HeadingPairs>
    <vt:vector size="4" baseType="variant">
      <vt:variant>
        <vt:lpstr>Tema</vt:lpstr>
      </vt:variant>
      <vt:variant>
        <vt:i4>3</vt:i4>
      </vt:variant>
      <vt:variant>
        <vt:lpstr>Slayt Başlıkları</vt:lpstr>
      </vt:variant>
      <vt:variant>
        <vt:i4>32</vt:i4>
      </vt:variant>
    </vt:vector>
  </HeadingPairs>
  <TitlesOfParts>
    <vt:vector size="35" baseType="lpstr">
      <vt:lpstr>Office Teması</vt:lpstr>
      <vt:lpstr>1_Office Teması</vt:lpstr>
      <vt:lpstr>2_Office Teması</vt:lpstr>
      <vt:lpstr>09/10 ARALIK 2017 AÇIKÖĞRETİM   KURUMLARI 2017-2018 YILI 1. DÖNEM SINAVI</vt:lpstr>
      <vt:lpstr>PowerPoint Sunusu</vt:lpstr>
      <vt:lpstr>AÇIKÖĞRETİM KURUMLARI 3. DÖNEM SINAVI BİNA, ÖĞRENCİ VE SALON SAYILARI </vt:lpstr>
      <vt:lpstr>AÇIKÖĞRETİM KURUMLARI 3. DÖNEM SINAVI BİNA, ÖĞRENCİ VE SALON SAYILARI </vt:lpstr>
      <vt:lpstr>AÇIKÖĞRETİM KURUMLARI 3. DÖNEM SINAVI BİNA, ÖĞRENCİ VE SALON SAYILARI </vt:lpstr>
      <vt:lpstr>PowerPoint Sunusu</vt:lpstr>
      <vt:lpstr>PowerPoint Sunusu</vt:lpstr>
      <vt:lpstr>PowerPoint Sunusu</vt:lpstr>
      <vt:lpstr>PowerPoint Sunusu</vt:lpstr>
      <vt:lpstr>PowerPoint Sunusu</vt:lpstr>
      <vt:lpstr>PowerPoint Sunusu</vt:lpstr>
      <vt:lpstr>1) Öğrencilerin sınav binasına alınması sırasında kimlik belgesi ile sınava giriş belgesinin kontrol edilmesinde, güvenlik görevlilerine yardımcı olur. 2) Salon başkanları ile bina sınav komisyonu arasındaki irtibatı sağlar. 3) Sınavlarda sağlık durumu nedeniyle zorunlu hallerde dışarı çıkması gereken adaylara refakat eder. 4) Sınav bitiminde, adaylar salon ve katları tamamen boşaltana kadar görevine devam eder, salon ve katların boşaldığına dair Bina Sınav Komisyonu Başkanını bilgilendirir.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Salon Görevlilerinin Dikkatine! Salonda gazete, kitap vs. okumayınız. Yüksek sesle konuşmayınız. Sınav süresince salonu terk etmeyiniz. Çay, kahve vs. içmeyiniz. Sınav güvenliği açısından cep telefonunuzu yanınızda bulundurmayınız. Öğrencinin başında uzun süre beklemeyiniz. Öğrencilerle sınav başladıktan sonra konuşmayınız. Gürültü çıkaran topuklu ayakkabılarla salonda dikkat dağıtacak şekilde ses çıkarmayınız. Öğrencilere ait sınav evrakını dikkat çekici bir şekilde incelemeyiniz.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AsusX</dc:creator>
  <cp:lastModifiedBy>Cemalettin CAN</cp:lastModifiedBy>
  <cp:revision>127</cp:revision>
  <dcterms:created xsi:type="dcterms:W3CDTF">2015-12-14T09:40:21Z</dcterms:created>
  <dcterms:modified xsi:type="dcterms:W3CDTF">2017-11-28T11:29:59Z</dcterms:modified>
</cp:coreProperties>
</file>