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8" r:id="rId2"/>
    <p:sldId id="257" r:id="rId3"/>
    <p:sldId id="270" r:id="rId4"/>
    <p:sldId id="438" r:id="rId5"/>
    <p:sldId id="319" r:id="rId6"/>
    <p:sldId id="437" r:id="rId7"/>
    <p:sldId id="448" r:id="rId8"/>
    <p:sldId id="349" r:id="rId9"/>
    <p:sldId id="468" r:id="rId10"/>
    <p:sldId id="469" r:id="rId11"/>
    <p:sldId id="470" r:id="rId12"/>
    <p:sldId id="471" r:id="rId13"/>
    <p:sldId id="472" r:id="rId14"/>
    <p:sldId id="411" r:id="rId15"/>
    <p:sldId id="291" r:id="rId16"/>
    <p:sldId id="381" r:id="rId17"/>
    <p:sldId id="450" r:id="rId18"/>
    <p:sldId id="452" r:id="rId19"/>
    <p:sldId id="451" r:id="rId20"/>
    <p:sldId id="453" r:id="rId21"/>
    <p:sldId id="454" r:id="rId22"/>
    <p:sldId id="455" r:id="rId23"/>
    <p:sldId id="334" r:id="rId24"/>
    <p:sldId id="420" r:id="rId25"/>
    <p:sldId id="473" r:id="rId26"/>
    <p:sldId id="412" r:id="rId27"/>
    <p:sldId id="422" r:id="rId28"/>
    <p:sldId id="337" r:id="rId29"/>
    <p:sldId id="401" r:id="rId30"/>
    <p:sldId id="403" r:id="rId31"/>
    <p:sldId id="404" r:id="rId32"/>
    <p:sldId id="405" r:id="rId33"/>
    <p:sldId id="406" r:id="rId34"/>
    <p:sldId id="407" r:id="rId35"/>
    <p:sldId id="309" r:id="rId36"/>
    <p:sldId id="266" r:id="rId37"/>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08" y="1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83204-1DE6-4AF6-9066-C91BEA98817E}" type="datetimeFigureOut">
              <a:rPr lang="tr-TR" smtClean="0"/>
              <a:t>2.09.2021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31BC28-21B4-48FB-B1F7-26CDEF2AF7F9}" type="slidenum">
              <a:rPr lang="tr-TR" smtClean="0"/>
              <a:t>‹#›</a:t>
            </a:fld>
            <a:endParaRPr lang="tr-TR"/>
          </a:p>
        </p:txBody>
      </p:sp>
    </p:spTree>
    <p:extLst>
      <p:ext uri="{BB962C8B-B14F-4D97-AF65-F5344CB8AC3E}">
        <p14:creationId xmlns:p14="http://schemas.microsoft.com/office/powerpoint/2010/main" val="200342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C50875-97F6-497D-AE03-3D7E00833CF8}" type="slidenum">
              <a:rPr lang="tr-TR" smtClean="0"/>
              <a:t>1</a:t>
            </a:fld>
            <a:endParaRPr lang="tr-TR"/>
          </a:p>
        </p:txBody>
      </p:sp>
    </p:spTree>
    <p:extLst>
      <p:ext uri="{BB962C8B-B14F-4D97-AF65-F5344CB8AC3E}">
        <p14:creationId xmlns:p14="http://schemas.microsoft.com/office/powerpoint/2010/main" val="347093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2.09.2021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21719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2.09.2021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106309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2"/>
            <a:ext cx="2057400" cy="329088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54782"/>
            <a:ext cx="6019800" cy="32908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2.09.2021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6220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9B0617-7F7D-461C-8D8B-9DF4EBDE129B}" type="datetimeFigureOut">
              <a:rPr lang="tr-TR" smtClean="0"/>
              <a:t>2.09.2021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pic>
        <p:nvPicPr>
          <p:cNvPr id="7" name="İçerik Yer Tutucusu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80112" cy="5143500"/>
          </a:xfrm>
          <a:prstGeom prst="rect">
            <a:avLst/>
          </a:prstGeom>
        </p:spPr>
      </p:pic>
      <p:pic>
        <p:nvPicPr>
          <p:cNvPr id="8" name="Resi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2623"/>
            <a:ext cx="865600" cy="865600"/>
          </a:xfrm>
          <a:prstGeom prst="rect">
            <a:avLst/>
          </a:prstGeom>
        </p:spPr>
      </p:pic>
    </p:spTree>
    <p:extLst>
      <p:ext uri="{BB962C8B-B14F-4D97-AF65-F5344CB8AC3E}">
        <p14:creationId xmlns:p14="http://schemas.microsoft.com/office/powerpoint/2010/main" val="68955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59B0617-7F7D-461C-8D8B-9DF4EBDE129B}" type="datetimeFigureOut">
              <a:rPr lang="tr-TR" smtClean="0"/>
              <a:t>2.09.2021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12885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59B0617-7F7D-461C-8D8B-9DF4EBDE129B}" type="datetimeFigureOut">
              <a:rPr lang="tr-TR" smtClean="0"/>
              <a:t>2.09.2021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3432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59B0617-7F7D-461C-8D8B-9DF4EBDE129B}" type="datetimeFigureOut">
              <a:rPr lang="tr-TR" smtClean="0"/>
              <a:t>2.09.2021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66127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59B0617-7F7D-461C-8D8B-9DF4EBDE129B}" type="datetimeFigureOut">
              <a:rPr lang="tr-TR" smtClean="0"/>
              <a:t>2.09.2021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19868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59B0617-7F7D-461C-8D8B-9DF4EBDE129B}" type="datetimeFigureOut">
              <a:rPr lang="tr-TR" smtClean="0"/>
              <a:t>2.09.2021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19048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3" y="204787"/>
            <a:ext cx="3008313" cy="871538"/>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59B0617-7F7D-461C-8D8B-9DF4EBDE129B}" type="datetimeFigureOut">
              <a:rPr lang="tr-TR" smtClean="0"/>
              <a:t>2.09.2021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54419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59B0617-7F7D-461C-8D8B-9DF4EBDE129B}" type="datetimeFigureOut">
              <a:rPr lang="tr-TR" smtClean="0"/>
              <a:t>2.09.2021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77335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9B0617-7F7D-461C-8D8B-9DF4EBDE129B}" type="datetimeFigureOut">
              <a:rPr lang="tr-TR" smtClean="0"/>
              <a:t>2.09.2021</a:t>
            </a:fld>
            <a:endParaRPr lang="tr-TR"/>
          </a:p>
        </p:txBody>
      </p:sp>
      <p:sp>
        <p:nvSpPr>
          <p:cNvPr id="5" name="Altbilgi Yer Tutucusu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624370E-1881-4DFC-BA77-CD012A566C7C}" type="slidenum">
              <a:rPr lang="tr-TR" smtClean="0"/>
              <a:t>‹#›</a:t>
            </a:fld>
            <a:endParaRPr lang="tr-TR"/>
          </a:p>
        </p:txBody>
      </p:sp>
    </p:spTree>
    <p:extLst>
      <p:ext uri="{BB962C8B-B14F-4D97-AF65-F5344CB8AC3E}">
        <p14:creationId xmlns:p14="http://schemas.microsoft.com/office/powerpoint/2010/main" val="2272695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72074"/>
          <a:stretch/>
        </p:blipFill>
        <p:spPr>
          <a:xfrm>
            <a:off x="-10084" y="4186237"/>
            <a:ext cx="9154083" cy="957263"/>
          </a:xfrm>
          <a:prstGeom prst="rect">
            <a:avLst/>
          </a:prstGeom>
        </p:spPr>
      </p:pic>
      <p:pic>
        <p:nvPicPr>
          <p:cNvPr id="2" name="Resim 1"/>
          <p:cNvPicPr>
            <a:picLocks noChangeAspect="1"/>
          </p:cNvPicPr>
          <p:nvPr/>
        </p:nvPicPr>
        <p:blipFill rotWithShape="1">
          <a:blip r:embed="rId4" cstate="print">
            <a:extLst>
              <a:ext uri="{28A0092B-C50C-407E-A947-70E740481C1C}">
                <a14:useLocalDpi xmlns:a14="http://schemas.microsoft.com/office/drawing/2010/main" val="0"/>
              </a:ext>
            </a:extLst>
          </a:blip>
          <a:srcRect t="6763" b="25422"/>
          <a:stretch/>
        </p:blipFill>
        <p:spPr>
          <a:xfrm>
            <a:off x="-1271154" y="35981"/>
            <a:ext cx="9144000" cy="2253753"/>
          </a:xfrm>
          <a:prstGeom prst="rect">
            <a:avLst/>
          </a:prstGeom>
        </p:spPr>
      </p:pic>
      <p:sp>
        <p:nvSpPr>
          <p:cNvPr id="5" name="Dikdörtgen 4"/>
          <p:cNvSpPr/>
          <p:nvPr/>
        </p:nvSpPr>
        <p:spPr>
          <a:xfrm>
            <a:off x="620676" y="2276324"/>
            <a:ext cx="7892562"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800" dirty="0" smtClean="0"/>
              <a:t>T.C.</a:t>
            </a:r>
          </a:p>
          <a:p>
            <a:pPr algn="ctr"/>
            <a:r>
              <a:rPr lang="tr-TR" sz="2800" dirty="0" smtClean="0"/>
              <a:t>MİLLÎ EĞİTİM BAKANLIĞI</a:t>
            </a:r>
          </a:p>
          <a:p>
            <a:pPr algn="ctr"/>
            <a:r>
              <a:rPr lang="tr-TR" sz="2800" dirty="0" smtClean="0"/>
              <a:t>ADAYLIK KALDIRMA SINAVI (AKS)</a:t>
            </a:r>
            <a:endParaRPr lang="tr-TR" sz="2800" dirty="0"/>
          </a:p>
          <a:p>
            <a:pPr algn="ctr"/>
            <a:r>
              <a:rPr lang="tr-TR" sz="2800" b="1" dirty="0" smtClean="0">
                <a:solidFill>
                  <a:srgbClr val="FF0000"/>
                </a:solidFill>
              </a:rPr>
              <a:t>DİKKAT </a:t>
            </a:r>
            <a:r>
              <a:rPr lang="tr-TR" sz="2800" b="1" dirty="0">
                <a:solidFill>
                  <a:srgbClr val="FF0000"/>
                </a:solidFill>
              </a:rPr>
              <a:t>EDİLECEK </a:t>
            </a:r>
            <a:r>
              <a:rPr lang="tr-TR" sz="2800" b="1" dirty="0" smtClean="0">
                <a:solidFill>
                  <a:srgbClr val="FF0000"/>
                </a:solidFill>
              </a:rPr>
              <a:t>HUSUSLAR</a:t>
            </a:r>
            <a:endParaRPr lang="tr-TR" sz="4800" b="1" dirty="0">
              <a:solidFill>
                <a:srgbClr val="FF0000"/>
              </a:solidFill>
            </a:endParaRPr>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325772"/>
            <a:ext cx="1705148" cy="1705148"/>
          </a:xfrm>
          <a:prstGeom prst="rect">
            <a:avLst/>
          </a:prstGeom>
        </p:spPr>
      </p:pic>
    </p:spTree>
    <p:extLst>
      <p:ext uri="{BB962C8B-B14F-4D97-AF65-F5344CB8AC3E}">
        <p14:creationId xmlns:p14="http://schemas.microsoft.com/office/powerpoint/2010/main" val="4171374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I. </a:t>
            </a:r>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771550"/>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700" b="1" i="1" dirty="0" smtClean="0"/>
              <a:t>10</a:t>
            </a:r>
            <a:r>
              <a:rPr lang="tr-TR" sz="1700" b="1" i="1" dirty="0"/>
              <a:t>. </a:t>
            </a:r>
            <a:r>
              <a:rPr lang="tr-TR" sz="1700" dirty="0"/>
              <a:t>Soru kitapçığı, cevap kâğıdı ve salon yoklama listelerinin bulunduğu sınav paketlerini salon başkanlarına imza karşılığında teslim eder. </a:t>
            </a:r>
            <a:endParaRPr lang="tr-TR" sz="1700" dirty="0" smtClean="0"/>
          </a:p>
          <a:p>
            <a:pPr algn="just"/>
            <a:endParaRPr lang="tr-TR" sz="1700" dirty="0"/>
          </a:p>
          <a:p>
            <a:pPr algn="just"/>
            <a:r>
              <a:rPr lang="tr-TR" sz="1700" b="1" i="1" dirty="0"/>
              <a:t>11. </a:t>
            </a:r>
            <a:r>
              <a:rPr lang="tr-TR" sz="1700" dirty="0"/>
              <a:t>Adayların, güvenlik görevlileri ile iş birliği içerisinde sınav binasına alınmasını sağlar. </a:t>
            </a:r>
            <a:endParaRPr lang="tr-TR" sz="1700" dirty="0" smtClean="0"/>
          </a:p>
          <a:p>
            <a:pPr algn="just"/>
            <a:endParaRPr lang="tr-TR" sz="1700" dirty="0"/>
          </a:p>
          <a:p>
            <a:pPr algn="just"/>
            <a:r>
              <a:rPr lang="tr-TR" sz="1700" b="1" i="1" dirty="0"/>
              <a:t>12. </a:t>
            </a:r>
            <a:r>
              <a:rPr lang="tr-TR" sz="1700" b="1" dirty="0"/>
              <a:t>Geçerli kimlik belgesi ve sınav giriş belgesi yanında olmayan adayların sınava alınmaması için gerekli önlemi alır. </a:t>
            </a:r>
            <a:endParaRPr lang="tr-TR" sz="1700" b="1" dirty="0" smtClean="0"/>
          </a:p>
          <a:p>
            <a:pPr algn="just"/>
            <a:endParaRPr lang="tr-TR" sz="1700" dirty="0"/>
          </a:p>
          <a:p>
            <a:pPr algn="just"/>
            <a:r>
              <a:rPr lang="tr-TR" sz="1700" b="1" i="1" dirty="0"/>
              <a:t>13. </a:t>
            </a:r>
            <a:r>
              <a:rPr lang="tr-TR" sz="1700" dirty="0"/>
              <a:t>Adaylar, yanlarında kullanımı doktor raporu ile belirlenen hasta veya engellilere ait cihazlar hariç, sınava; çanta,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1700" dirty="0" err="1"/>
              <a:t>databank</a:t>
            </a:r>
            <a:r>
              <a:rPr lang="tr-TR" sz="1700" dirty="0"/>
              <a:t> sözlük, hesap makinesi, kâğıt, kitap, defter, not vb. dokümanlar, pergel, açıölçer, cetvel vb. araçlar, ruhsatlı veya resmi amaçlı olsa bile silah ve silah yerine geçebilecek nesneler ile giremez. Bu şekilde sınava giren adayların sınavları geçersiz sayılır. </a:t>
            </a:r>
          </a:p>
        </p:txBody>
      </p:sp>
    </p:spTree>
    <p:extLst>
      <p:ext uri="{BB962C8B-B14F-4D97-AF65-F5344CB8AC3E}">
        <p14:creationId xmlns:p14="http://schemas.microsoft.com/office/powerpoint/2010/main" val="2669234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I. </a:t>
            </a:r>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69954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800" b="1" i="1" dirty="0" smtClean="0"/>
              <a:t>14</a:t>
            </a:r>
            <a:r>
              <a:rPr lang="tr-TR" sz="1800" b="1" i="1" dirty="0"/>
              <a:t>. </a:t>
            </a:r>
            <a:r>
              <a:rPr lang="tr-TR" sz="1800" dirty="0"/>
              <a:t>Sınavın başlamasından itibaren </a:t>
            </a:r>
            <a:r>
              <a:rPr lang="tr-TR" sz="1800" b="1" dirty="0">
                <a:solidFill>
                  <a:srgbClr val="FF0000"/>
                </a:solidFill>
              </a:rPr>
              <a:t>ilk 15 dakika </a:t>
            </a:r>
            <a:r>
              <a:rPr lang="tr-TR" sz="1800" dirty="0"/>
              <a:t>içerisinde sınav binasına gelen adayların </a:t>
            </a:r>
            <a:r>
              <a:rPr lang="tr-TR" sz="1800" b="1" dirty="0">
                <a:solidFill>
                  <a:srgbClr val="FF0000"/>
                </a:solidFill>
              </a:rPr>
              <a:t>sınava katılmalarını sağlar. </a:t>
            </a:r>
            <a:r>
              <a:rPr lang="tr-TR" sz="1800" dirty="0"/>
              <a:t>Bu adaylara ek süre verilmez. </a:t>
            </a:r>
            <a:r>
              <a:rPr lang="tr-TR" sz="1800" b="1" u="sng" dirty="0">
                <a:solidFill>
                  <a:srgbClr val="FF0000"/>
                </a:solidFill>
              </a:rPr>
              <a:t>15 dakikadan sonra gelen adayları sınav binasına almaz. </a:t>
            </a:r>
            <a:endParaRPr lang="tr-TR" sz="1800" b="1" u="sng" dirty="0" smtClean="0">
              <a:solidFill>
                <a:srgbClr val="FF0000"/>
              </a:solidFill>
            </a:endParaRPr>
          </a:p>
          <a:p>
            <a:pPr algn="just"/>
            <a:endParaRPr lang="tr-TR" sz="1800" dirty="0"/>
          </a:p>
          <a:p>
            <a:pPr algn="just"/>
            <a:r>
              <a:rPr lang="tr-TR" sz="1800" b="1" i="1" dirty="0"/>
              <a:t>15. </a:t>
            </a:r>
            <a:r>
              <a:rPr lang="tr-TR" sz="1800" dirty="0"/>
              <a:t>Sınav binasına görevliler haricinde herhangi birinin girmemesini sağlar. </a:t>
            </a:r>
            <a:endParaRPr lang="tr-TR" sz="1800" dirty="0" smtClean="0"/>
          </a:p>
          <a:p>
            <a:pPr algn="just"/>
            <a:endParaRPr lang="tr-TR" sz="1800" dirty="0"/>
          </a:p>
          <a:p>
            <a:pPr algn="just"/>
            <a:r>
              <a:rPr lang="tr-TR" sz="1800" b="1" i="1" dirty="0"/>
              <a:t>16. Bütün sınav salonlarında sınavın aynı saatte başlamasını ve bitmesini sağlar. </a:t>
            </a:r>
            <a:endParaRPr lang="tr-TR" sz="1800" b="1" i="1" dirty="0" smtClean="0"/>
          </a:p>
          <a:p>
            <a:pPr algn="just"/>
            <a:endParaRPr lang="tr-TR" sz="1800" dirty="0"/>
          </a:p>
          <a:p>
            <a:pPr algn="just"/>
            <a:r>
              <a:rPr lang="tr-TR" sz="1800" b="1" i="1" dirty="0"/>
              <a:t>17. </a:t>
            </a:r>
            <a:r>
              <a:rPr lang="tr-TR" sz="1800" dirty="0"/>
              <a:t>Sınav sırasında gerekmedikçe yedek sınav paketini kesinlikle açmaz ve yedek sınav kutusunu/paketini Bina Sınav Komisyonunun bulunduğu yerde muhafaza eder. Bina Sınav Komisyonu tarafından zaruri durumlarda açılacak yedek kutu/paket için tutanak düzenler. Düzenlenecek tutanakta; bina bilgileri, açılan yedek sınav kutusunun/paketinin açılış saati, kutu/paketin açılma nedeni ve kaç adet sınav evrakı kullanıldığı açıkça belirtilir. Bina Sınav Komisyonu tarafından imza altına alınan tutanak, kullanılan ve kullanılmayan sınav evrakı ile birlikte yedek sınav evrakı dönüş zarfına konulur. </a:t>
            </a:r>
          </a:p>
        </p:txBody>
      </p:sp>
    </p:spTree>
    <p:extLst>
      <p:ext uri="{BB962C8B-B14F-4D97-AF65-F5344CB8AC3E}">
        <p14:creationId xmlns:p14="http://schemas.microsoft.com/office/powerpoint/2010/main" val="4074228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I. </a:t>
            </a:r>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69954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tr-TR" sz="2000" dirty="0"/>
          </a:p>
          <a:p>
            <a:pPr algn="just"/>
            <a:r>
              <a:rPr lang="tr-TR" sz="2000" b="1" i="1" dirty="0"/>
              <a:t>18. </a:t>
            </a:r>
            <a:r>
              <a:rPr lang="tr-TR" sz="2000" b="1" dirty="0"/>
              <a:t>Tek kişilik salonlarda aday sınava gelmedi ise sınav evraklarının bulunduğu sınav paketi açılmaz, o salonun sınav görevlileri tarafından tutanak tutulur ve bu tutanak Bina Sınav Komisyonu tarafından da imzalanır. </a:t>
            </a:r>
            <a:endParaRPr lang="tr-TR" sz="2000" b="1" dirty="0" smtClean="0"/>
          </a:p>
          <a:p>
            <a:pPr algn="just"/>
            <a:endParaRPr lang="tr-TR" sz="2000" dirty="0"/>
          </a:p>
          <a:p>
            <a:pPr algn="just"/>
            <a:r>
              <a:rPr lang="tr-TR" sz="2000" b="1" i="1" dirty="0"/>
              <a:t>19. </a:t>
            </a:r>
            <a:r>
              <a:rPr lang="tr-TR" sz="2000" dirty="0"/>
              <a:t>Sınav sırasında, sınavın akışını bozmayacak şekilde salon görevlilerini kontrol eder, gerektiğinde uyarır, sınavın sorunsuz yapılmasını sağlar. </a:t>
            </a:r>
            <a:endParaRPr lang="tr-TR" sz="2000" dirty="0" smtClean="0"/>
          </a:p>
          <a:p>
            <a:pPr algn="just"/>
            <a:endParaRPr lang="tr-TR" sz="2000" b="1" i="1" dirty="0" smtClean="0"/>
          </a:p>
          <a:p>
            <a:pPr algn="just"/>
            <a:r>
              <a:rPr lang="tr-TR" sz="2000" b="1" i="1" dirty="0" smtClean="0"/>
              <a:t>20</a:t>
            </a:r>
            <a:r>
              <a:rPr lang="tr-TR" sz="2000" b="1" i="1" dirty="0"/>
              <a:t>. </a:t>
            </a:r>
            <a:r>
              <a:rPr lang="tr-TR" sz="2000" dirty="0"/>
              <a:t>Sınav bittikten sonra, salon başkanları tarafından getirilen ve içinde cevap kâğıtları, salon aday yoklama listeleri ve varsa diğer evrakın (tutanak vb.) bulunduğu sınav evrakı dönüş zarfını kapalı olarak ve soru kitapçıkları ile birlikte imza karşılığı teslim alır. (Soru kitapçıkları sınav evrakı dönüş zarfına konulmayacak olup sınav kutusuna yerleştirilecektir.) </a:t>
            </a:r>
          </a:p>
        </p:txBody>
      </p:sp>
    </p:spTree>
    <p:extLst>
      <p:ext uri="{BB962C8B-B14F-4D97-AF65-F5344CB8AC3E}">
        <p14:creationId xmlns:p14="http://schemas.microsoft.com/office/powerpoint/2010/main" val="1427264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I. </a:t>
            </a:r>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396733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200" b="1" i="1" dirty="0" smtClean="0"/>
              <a:t>21</a:t>
            </a:r>
            <a:r>
              <a:rPr lang="tr-TR" sz="2200" b="1" i="1" dirty="0"/>
              <a:t>. </a:t>
            </a:r>
            <a:r>
              <a:rPr lang="tr-TR" sz="2200" dirty="0"/>
              <a:t>Sınav evrakı dönüş zarflarını, ait oldukları sınav kutularına/çantalarına koyarak seri numaralı güvenlik kilidi ile kilitleyip şehir içi sınav evrakı nakil görevlilerine tutanakla teslim eder. </a:t>
            </a:r>
            <a:endParaRPr lang="tr-TR" sz="2200" dirty="0" smtClean="0"/>
          </a:p>
          <a:p>
            <a:pPr algn="just"/>
            <a:endParaRPr lang="tr-TR" sz="2200" dirty="0"/>
          </a:p>
          <a:p>
            <a:pPr algn="just"/>
            <a:r>
              <a:rPr lang="tr-TR" sz="2200" b="1" i="1" dirty="0"/>
              <a:t>22. </a:t>
            </a:r>
            <a:r>
              <a:rPr lang="tr-TR" sz="2200" dirty="0"/>
              <a:t>Bölge Sınav Yürütme Komisyonunun vereceği diğer görevleri yapar. </a:t>
            </a:r>
            <a:endParaRPr lang="tr-TR" sz="2200" dirty="0" smtClean="0"/>
          </a:p>
          <a:p>
            <a:pPr algn="just"/>
            <a:endParaRPr lang="tr-TR" sz="2200" dirty="0"/>
          </a:p>
          <a:p>
            <a:pPr algn="just"/>
            <a:r>
              <a:rPr lang="tr-TR" sz="2200" b="1" i="1" dirty="0"/>
              <a:t>23. </a:t>
            </a:r>
            <a:r>
              <a:rPr lang="tr-TR" sz="2200" dirty="0"/>
              <a:t>EK-1 Covid-19 Önlemleri kapsamında ilgilileri bilgilendirir ve gerekli tedbirleri alır. </a:t>
            </a:r>
            <a:endParaRPr lang="tr-TR" sz="2200" dirty="0" smtClean="0"/>
          </a:p>
          <a:p>
            <a:pPr algn="just"/>
            <a:endParaRPr lang="tr-TR" sz="2200" dirty="0"/>
          </a:p>
          <a:p>
            <a:pPr algn="just"/>
            <a:r>
              <a:rPr lang="tr-TR" sz="2200" b="1" i="1" dirty="0"/>
              <a:t>24. </a:t>
            </a:r>
            <a:r>
              <a:rPr lang="tr-TR" sz="2200" dirty="0"/>
              <a:t>EK-2 </a:t>
            </a:r>
            <a:r>
              <a:rPr lang="tr-TR" sz="2200" b="1" dirty="0"/>
              <a:t>Salon Görevlileri Sınav Uygulama </a:t>
            </a:r>
            <a:r>
              <a:rPr lang="tr-TR" sz="2200" b="1" dirty="0" err="1"/>
              <a:t>Formu</a:t>
            </a:r>
            <a:r>
              <a:rPr lang="tr-TR" sz="2200" dirty="0" err="1"/>
              <a:t>’nu</a:t>
            </a:r>
            <a:r>
              <a:rPr lang="tr-TR" sz="2200" dirty="0"/>
              <a:t> salon sayısı kadar çoğaltarak salon görevlilerine teslim eder. </a:t>
            </a:r>
          </a:p>
        </p:txBody>
      </p:sp>
    </p:spTree>
    <p:extLst>
      <p:ext uri="{BB962C8B-B14F-4D97-AF65-F5344CB8AC3E}">
        <p14:creationId xmlns:p14="http://schemas.microsoft.com/office/powerpoint/2010/main" val="1063018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30801" y="1493235"/>
            <a:ext cx="9019756"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rPr>
              <a:t>II. </a:t>
            </a:r>
            <a:r>
              <a:rPr lang="tr-TR" b="1" dirty="0" smtClean="0">
                <a:solidFill>
                  <a:srgbClr val="FF0000"/>
                </a:solidFill>
              </a:rPr>
              <a:t>SALON </a:t>
            </a:r>
            <a:r>
              <a:rPr lang="tr-TR" b="1" dirty="0" smtClean="0">
                <a:solidFill>
                  <a:srgbClr val="FF0000"/>
                </a:solidFill>
              </a:rPr>
              <a:t>GÖREVLİLERİNİN YAPACAĞI İŞLEMLER</a:t>
            </a:r>
            <a:endParaRPr lang="tr-TR" sz="3600" b="1" dirty="0">
              <a:solidFill>
                <a:srgbClr val="FF0000"/>
              </a:solidFill>
            </a:endParaRPr>
          </a:p>
        </p:txBody>
      </p:sp>
    </p:spTree>
    <p:extLst>
      <p:ext uri="{BB962C8B-B14F-4D97-AF65-F5344CB8AC3E}">
        <p14:creationId xmlns:p14="http://schemas.microsoft.com/office/powerpoint/2010/main" val="4022949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59" y="987574"/>
            <a:ext cx="8288639" cy="374441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b="1" i="1" dirty="0" smtClean="0"/>
              <a:t>1. </a:t>
            </a:r>
            <a:r>
              <a:rPr lang="tr-TR" sz="2000" dirty="0" smtClean="0"/>
              <a:t>Sınav </a:t>
            </a:r>
            <a:r>
              <a:rPr lang="tr-TR" sz="2000" dirty="0"/>
              <a:t>başlamadan en geç 1 (bir) saat önce sınav yerinde hazır bulunur ve sınav öncesi Bina Sınav Komisyonu başkanı tarafından yapılacak toplantıya katılır. </a:t>
            </a:r>
            <a:endParaRPr lang="tr-TR" sz="2000" dirty="0" smtClean="0"/>
          </a:p>
          <a:p>
            <a:pPr algn="just"/>
            <a:endParaRPr lang="tr-TR" sz="2000" dirty="0"/>
          </a:p>
          <a:p>
            <a:pPr algn="just"/>
            <a:r>
              <a:rPr lang="tr-TR" sz="2000" b="1" i="1" dirty="0"/>
              <a:t>2. </a:t>
            </a:r>
            <a:r>
              <a:rPr lang="tr-TR" sz="2000" dirty="0"/>
              <a:t>Salon başkanı, görevli olduğu salona ait sınav paketini tutanakla teslim alır. </a:t>
            </a:r>
          </a:p>
          <a:p>
            <a:pPr algn="just"/>
            <a:endParaRPr lang="tr-TR" sz="2000" b="1" i="1" dirty="0" smtClean="0"/>
          </a:p>
          <a:p>
            <a:pPr algn="just"/>
            <a:r>
              <a:rPr lang="tr-TR" sz="2000" b="1" i="1" dirty="0" smtClean="0"/>
              <a:t>3</a:t>
            </a:r>
            <a:r>
              <a:rPr lang="tr-TR" sz="2000" b="1" i="1" dirty="0"/>
              <a:t>. </a:t>
            </a:r>
            <a:r>
              <a:rPr lang="tr-TR" sz="2000" dirty="0"/>
              <a:t>Gözetmen görevli olduğu salona giderek adayları karşılar. </a:t>
            </a:r>
          </a:p>
          <a:p>
            <a:pPr algn="just"/>
            <a:endParaRPr lang="tr-TR" sz="2000" b="1" i="1" dirty="0" smtClean="0"/>
          </a:p>
          <a:p>
            <a:pPr algn="just"/>
            <a:r>
              <a:rPr lang="tr-TR" sz="2000" b="1" i="1" dirty="0" smtClean="0"/>
              <a:t>4</a:t>
            </a:r>
            <a:r>
              <a:rPr lang="tr-TR" sz="2000" b="1" i="1" dirty="0"/>
              <a:t>. </a:t>
            </a:r>
            <a:r>
              <a:rPr lang="tr-TR" sz="2000" dirty="0"/>
              <a:t>Adayları; sınav giriş belgesi ve geçerli kimlik belgesini kontrol ederek salona alır. </a:t>
            </a:r>
          </a:p>
          <a:p>
            <a:pPr algn="just"/>
            <a:endParaRPr lang="tr-TR" sz="2000" b="1" i="1" dirty="0" smtClean="0"/>
          </a:p>
          <a:p>
            <a:pPr algn="just"/>
            <a:r>
              <a:rPr lang="tr-TR" sz="2000" b="1" i="1" dirty="0" smtClean="0"/>
              <a:t>5</a:t>
            </a:r>
            <a:r>
              <a:rPr lang="tr-TR" sz="2000" b="1" i="1" dirty="0"/>
              <a:t>. </a:t>
            </a:r>
            <a:r>
              <a:rPr lang="tr-TR" sz="2000" dirty="0"/>
              <a:t>Adaylar, sınav giriş belgesinde belirtilen sırada sınava girer. Gerektiğinde adayın yerini değiştirme yetkisi salon başkanına aittir. </a:t>
            </a:r>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A-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3657820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200" b="1" i="1" dirty="0" smtClean="0"/>
              <a:t>6</a:t>
            </a:r>
            <a:r>
              <a:rPr lang="tr-TR" sz="2200" b="1" i="1" dirty="0"/>
              <a:t>. </a:t>
            </a:r>
            <a:r>
              <a:rPr lang="tr-TR" sz="2200" b="1" dirty="0"/>
              <a:t>Tek kişilik salonlarda aday sınava gelmedi ise sınav evraklarının bulunduğu sınav paketi açılmaz, tutanak tutulur ve bu tutanak Bina Sınav Komisyonu tarafından da imzalanır. </a:t>
            </a:r>
            <a:endParaRPr lang="tr-TR" sz="2200" b="1" dirty="0" smtClean="0"/>
          </a:p>
          <a:p>
            <a:pPr algn="just"/>
            <a:endParaRPr lang="tr-TR" sz="2200" dirty="0"/>
          </a:p>
          <a:p>
            <a:pPr algn="just"/>
            <a:r>
              <a:rPr lang="tr-TR" sz="2200" b="1" i="1" dirty="0"/>
              <a:t>7. </a:t>
            </a:r>
            <a:r>
              <a:rPr lang="tr-TR" sz="2200" b="1" dirty="0">
                <a:solidFill>
                  <a:srgbClr val="FF0000"/>
                </a:solidFill>
              </a:rPr>
              <a:t>Sınav paketini adayların gözü önünde ve sınavın başlamasına yaklaşık 15 dakika kala açar. </a:t>
            </a:r>
            <a:endParaRPr lang="tr-TR" sz="2200" b="1" dirty="0" smtClean="0">
              <a:solidFill>
                <a:srgbClr val="FF0000"/>
              </a:solidFill>
            </a:endParaRPr>
          </a:p>
          <a:p>
            <a:pPr algn="just"/>
            <a:endParaRPr lang="tr-TR" sz="2200" dirty="0"/>
          </a:p>
          <a:p>
            <a:pPr algn="just"/>
            <a:r>
              <a:rPr lang="tr-TR" sz="2200" b="1" i="1" dirty="0"/>
              <a:t>8. </a:t>
            </a:r>
            <a:r>
              <a:rPr lang="tr-TR" sz="2200" dirty="0"/>
              <a:t>Sınav paketinden çıkan soru kitapçıklarının ve cevap kâğıtlarının kontrolünü yapar, eksik veya fazla olması halinde bunu tutanakla belgeler. </a:t>
            </a:r>
            <a:endParaRPr lang="tr-TR" sz="2200" dirty="0" smtClean="0"/>
          </a:p>
          <a:p>
            <a:pPr algn="just"/>
            <a:endParaRPr lang="tr-TR" sz="2200" dirty="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2530883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b="1" i="1" dirty="0" smtClean="0"/>
              <a:t>9</a:t>
            </a:r>
            <a:r>
              <a:rPr lang="tr-TR" sz="2000" b="1" i="1" dirty="0"/>
              <a:t>. Aşağıdaki ifadeyi yüksek sesle okur: </a:t>
            </a:r>
            <a:endParaRPr lang="tr-TR" sz="2000" b="1" i="1" dirty="0" smtClean="0"/>
          </a:p>
          <a:p>
            <a:pPr algn="just"/>
            <a:endParaRPr lang="tr-TR" sz="2000" dirty="0"/>
          </a:p>
          <a:p>
            <a:pPr algn="just"/>
            <a:r>
              <a:rPr lang="tr-TR" sz="2000" b="1" i="1" dirty="0"/>
              <a:t>10. </a:t>
            </a:r>
            <a:r>
              <a:rPr lang="tr-TR" sz="2000" b="1" dirty="0"/>
              <a:t>“Aday, cevap kâğıdının ve soru kitapçığının kendisine ait olup olmadığını kontrol eder. Kendisine ait olmayan sınav evrakını kesinlikle kullanmaz ve durumu salon görevlisine bildirir. Kendisine ait olmayan sınav evrakını kullanan adayın sınavı geçersiz olacağından doğabilecek her türlü yasal sorumluluğu da kabul etmiş sayılır.” </a:t>
            </a:r>
            <a:endParaRPr lang="tr-TR" sz="2000" b="1" dirty="0" smtClean="0"/>
          </a:p>
          <a:p>
            <a:pPr algn="just"/>
            <a:endParaRPr lang="tr-TR" sz="2000" dirty="0"/>
          </a:p>
          <a:p>
            <a:pPr algn="just"/>
            <a:r>
              <a:rPr lang="tr-TR" sz="2000" b="1" i="1" dirty="0"/>
              <a:t>11. </a:t>
            </a:r>
            <a:r>
              <a:rPr lang="tr-TR" sz="2000" dirty="0"/>
              <a:t>Kitapçığın ön veya arka sayfasında bulunan açıklamaları yüksek sesle okur, adayların sorularını cevaplar ve adaylarla sınav süresince gerekmedikçe konuşmaz. </a:t>
            </a:r>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3476876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89654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800" b="1" i="1" dirty="0" smtClean="0"/>
              <a:t>12</a:t>
            </a:r>
            <a:r>
              <a:rPr lang="tr-TR" sz="1800" b="1" i="1" dirty="0"/>
              <a:t>. </a:t>
            </a:r>
            <a:r>
              <a:rPr lang="tr-TR" sz="1800" dirty="0"/>
              <a:t>Salon aday yoklama listesinde yazılı sıraya göre yerleştirilen adaylara, kendi isimlerine ve aday numaralarına göre basılmış olan cevap kâğıtlarını dağıtır ve cevap kâğıdında yer alan bilgilerin adaya ait olup olmadığını kontrol etmesini ister. </a:t>
            </a:r>
            <a:endParaRPr lang="tr-TR" sz="1800" dirty="0" smtClean="0"/>
          </a:p>
          <a:p>
            <a:pPr algn="just"/>
            <a:endParaRPr lang="tr-TR" sz="1800" dirty="0"/>
          </a:p>
          <a:p>
            <a:pPr algn="just"/>
            <a:r>
              <a:rPr lang="tr-TR" sz="1800" b="1" i="1" dirty="0"/>
              <a:t>13. </a:t>
            </a:r>
            <a:r>
              <a:rPr lang="tr-TR" sz="1800" dirty="0"/>
              <a:t>Adayın cevap kâğıdında yazılı olan bilgilerinde hata varsa, cevap kâğıdı kullanılamayacak durumdaysa, cevap kâğıdında baskı hatası varsa ya da adayın adına düzenlenmiş cevap kâğıdı bulunmuyorsa, sınav başlamadan önce salon görevlileri tarafından tutanak hazırlanır. Adaya verilen yedek cevap kâğıdına, aday kimlik bilgileri salon başkanının açıklamalarına göre yazılır. </a:t>
            </a:r>
            <a:endParaRPr lang="tr-TR" sz="1800" dirty="0" smtClean="0"/>
          </a:p>
          <a:p>
            <a:pPr algn="just"/>
            <a:endParaRPr lang="tr-TR" sz="1800" dirty="0"/>
          </a:p>
          <a:p>
            <a:pPr algn="just"/>
            <a:r>
              <a:rPr lang="tr-TR" sz="1800" b="1" i="1" dirty="0"/>
              <a:t>14. </a:t>
            </a:r>
            <a:r>
              <a:rPr lang="tr-TR" sz="1800" dirty="0"/>
              <a:t>Adaylara, soru kitapçığı ve cevap kâğıdı üzerinde yapacakları yazı yazma/işaretleme/silme işlemleri için koyu siyah ve yumuşak </a:t>
            </a:r>
            <a:r>
              <a:rPr lang="tr-TR" sz="1800" dirty="0" smtClean="0"/>
              <a:t>uçlu kurşun kalem ile leke bırakmayan yumuşak silgi kullanmalarını hatırlatır.</a:t>
            </a:r>
            <a:endParaRPr lang="tr-TR" sz="1800" dirty="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1995554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b="1" i="1" dirty="0" smtClean="0"/>
              <a:t>15</a:t>
            </a:r>
            <a:r>
              <a:rPr lang="tr-TR" sz="2000" b="1" i="1" dirty="0"/>
              <a:t>. </a:t>
            </a:r>
            <a:r>
              <a:rPr lang="tr-TR" sz="2000" dirty="0"/>
              <a:t>Kullanılan kalemlerden doğacak hatalar ile cevap kâğıdı üzerinde aday tarafından yapılan silinti ve kazıntılardan doğacak hatalardaki sorumluluğun adaya ait olduğunu söyler. </a:t>
            </a:r>
            <a:endParaRPr lang="tr-TR" sz="2000" dirty="0" smtClean="0"/>
          </a:p>
          <a:p>
            <a:pPr algn="just"/>
            <a:endParaRPr lang="tr-TR" sz="2000" dirty="0"/>
          </a:p>
          <a:p>
            <a:pPr algn="just"/>
            <a:r>
              <a:rPr lang="tr-TR" sz="2000" b="1" i="1" dirty="0"/>
              <a:t>16. </a:t>
            </a:r>
            <a:r>
              <a:rPr lang="tr-TR" sz="2000" dirty="0"/>
              <a:t>Adaylara, cevaplarını cevap kâğıdında belirtilen örnekte olduğu gibi, yuvarlağın dışına taşırmadan cevap kâğıdında ilgili seçeneği bularak işaretlemelerini hatırlatır. </a:t>
            </a:r>
            <a:endParaRPr lang="tr-TR" sz="2000" dirty="0" smtClean="0"/>
          </a:p>
          <a:p>
            <a:pPr algn="just"/>
            <a:endParaRPr lang="tr-TR" sz="2000" dirty="0"/>
          </a:p>
          <a:p>
            <a:pPr algn="just"/>
            <a:r>
              <a:rPr lang="tr-TR" sz="2000" b="1" i="1" dirty="0"/>
              <a:t>17. </a:t>
            </a:r>
            <a:r>
              <a:rPr lang="tr-TR" sz="2000" dirty="0"/>
              <a:t>Adaylar cevap kâğıdı üzerinde cevap alanı dışında bulunan yerlerde kesinlikle işaretleme yapmaz. Bu alanlarda yapılan işaretlemelerden dolayı cevap kâğıdının optik </a:t>
            </a:r>
            <a:r>
              <a:rPr lang="tr-TR" sz="2000" dirty="0" smtClean="0"/>
              <a:t>okuyucular </a:t>
            </a:r>
            <a:r>
              <a:rPr lang="tr-TR" sz="2000" dirty="0"/>
              <a:t>tarafından okunamaması durumunda tüm sorumluluğun adaya ait olduğunu söyler. </a:t>
            </a:r>
          </a:p>
          <a:p>
            <a:pPr algn="just"/>
            <a:endParaRPr lang="tr-TR" sz="2000" dirty="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433258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323528" y="483518"/>
            <a:ext cx="8288639" cy="44644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rgbClr val="FF0000"/>
                </a:solidFill>
              </a:rPr>
              <a:t>T.C.</a:t>
            </a:r>
          </a:p>
          <a:p>
            <a:r>
              <a:rPr lang="tr-TR" sz="3200" b="1" dirty="0" smtClean="0">
                <a:solidFill>
                  <a:srgbClr val="FF0000"/>
                </a:solidFill>
              </a:rPr>
              <a:t>MİLLÎ EĞİTİM BAKANLIĞI</a:t>
            </a:r>
          </a:p>
          <a:p>
            <a:r>
              <a:rPr lang="tr-TR" sz="3200" b="1" dirty="0" smtClean="0">
                <a:solidFill>
                  <a:srgbClr val="FF0000"/>
                </a:solidFill>
              </a:rPr>
              <a:t>ADAYLIK KALDIRMA SINAVI (AKS) 2021 </a:t>
            </a:r>
            <a:endParaRPr lang="tr-TR" sz="1200" b="1" u="sng" dirty="0" smtClean="0">
              <a:solidFill>
                <a:srgbClr val="FF0000"/>
              </a:solidFill>
            </a:endParaRPr>
          </a:p>
          <a:p>
            <a:endParaRPr lang="tr-TR" sz="3200" b="1" u="sng" dirty="0" smtClean="0"/>
          </a:p>
          <a:p>
            <a:r>
              <a:rPr lang="tr-TR" sz="3200" b="1" u="sng" dirty="0" smtClean="0"/>
              <a:t>SINAV </a:t>
            </a:r>
            <a:r>
              <a:rPr lang="tr-TR" sz="3200" b="1" u="sng" dirty="0"/>
              <a:t>TARİHİ VE </a:t>
            </a:r>
            <a:r>
              <a:rPr lang="tr-TR" sz="3200" b="1" u="sng" dirty="0" smtClean="0"/>
              <a:t>SAATİ</a:t>
            </a:r>
            <a:endParaRPr lang="tr-TR" sz="3200" b="1" u="sng" dirty="0" smtClean="0"/>
          </a:p>
          <a:p>
            <a:endParaRPr lang="tr-TR" dirty="0"/>
          </a:p>
          <a:p>
            <a:r>
              <a:rPr lang="tr-TR" dirty="0"/>
              <a:t> </a:t>
            </a:r>
            <a:r>
              <a:rPr lang="tr-TR" sz="2800" b="1" u="sng" dirty="0">
                <a:solidFill>
                  <a:srgbClr val="FF0000"/>
                </a:solidFill>
              </a:rPr>
              <a:t>05 Eylül 2021 Pazar</a:t>
            </a:r>
            <a:r>
              <a:rPr lang="tr-TR" sz="2800" dirty="0">
                <a:solidFill>
                  <a:srgbClr val="FF0000"/>
                </a:solidFill>
              </a:rPr>
              <a:t> </a:t>
            </a:r>
            <a:r>
              <a:rPr lang="tr-TR" sz="2800" dirty="0"/>
              <a:t>günü, </a:t>
            </a:r>
            <a:r>
              <a:rPr lang="tr-TR" sz="2800" dirty="0" smtClean="0"/>
              <a:t>81 İl Merkezinde</a:t>
            </a:r>
          </a:p>
          <a:p>
            <a:r>
              <a:rPr lang="tr-TR" sz="2800" dirty="0" smtClean="0"/>
              <a:t> </a:t>
            </a:r>
            <a:r>
              <a:rPr lang="tr-TR" sz="2800" b="1" u="sng" dirty="0">
                <a:solidFill>
                  <a:srgbClr val="FF0000"/>
                </a:solidFill>
              </a:rPr>
              <a:t>saat 10.00’da </a:t>
            </a:r>
            <a:r>
              <a:rPr lang="tr-TR" sz="2800" dirty="0"/>
              <a:t>başlayacaktır. </a:t>
            </a:r>
            <a:endParaRPr lang="tr-TR" sz="1200" b="1" dirty="0" smtClean="0">
              <a:solidFill>
                <a:srgbClr val="00B050"/>
              </a:solidFill>
            </a:endParaRPr>
          </a:p>
        </p:txBody>
      </p:sp>
    </p:spTree>
    <p:extLst>
      <p:ext uri="{BB962C8B-B14F-4D97-AF65-F5344CB8AC3E}">
        <p14:creationId xmlns:p14="http://schemas.microsoft.com/office/powerpoint/2010/main" val="3233518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424847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b="1" i="1" dirty="0" smtClean="0"/>
              <a:t>18</a:t>
            </a:r>
            <a:r>
              <a:rPr lang="tr-TR" sz="2000" b="1" i="1" dirty="0"/>
              <a:t>. </a:t>
            </a:r>
            <a:r>
              <a:rPr lang="tr-TR" sz="2000" dirty="0"/>
              <a:t>Her sorunun 5 (beş) seçeneği vardır. Bu seçeneklerden sadece 1 (bir) tanesi doğru cevaptır. Çift işaretlenmiş veya iyi silinmemiş cevapların optik okuyucular tarafından yanlış cevap olarak değerlendirileceğini belirtir. </a:t>
            </a:r>
            <a:endParaRPr lang="tr-TR" sz="2000" dirty="0" smtClean="0"/>
          </a:p>
          <a:p>
            <a:pPr algn="just"/>
            <a:endParaRPr lang="tr-TR" sz="2000" dirty="0"/>
          </a:p>
          <a:p>
            <a:pPr algn="just"/>
            <a:r>
              <a:rPr lang="tr-TR" sz="2000" b="1" i="1" dirty="0"/>
              <a:t>19. </a:t>
            </a:r>
            <a:r>
              <a:rPr lang="tr-TR" sz="2000" dirty="0"/>
              <a:t>Adaya ait sınav giriş belgesi ve geçerli kimlik belgesi ile cevap kâğıdındaki basılı aday bilgilerini kontrol eder. </a:t>
            </a:r>
            <a:endParaRPr lang="tr-TR" sz="2000" dirty="0" smtClean="0"/>
          </a:p>
          <a:p>
            <a:pPr algn="just"/>
            <a:endParaRPr lang="tr-TR" sz="2000" dirty="0"/>
          </a:p>
          <a:p>
            <a:pPr algn="just"/>
            <a:r>
              <a:rPr lang="tr-TR" sz="2000" b="1" i="1" dirty="0"/>
              <a:t>20. </a:t>
            </a:r>
            <a:r>
              <a:rPr lang="tr-TR" sz="2000" dirty="0"/>
              <a:t>Cevap kâğıdında yer alan imza bölümünü adaya kurşun kalem ile imzalatır. </a:t>
            </a:r>
            <a:endParaRPr lang="tr-TR" sz="2000" dirty="0" smtClean="0"/>
          </a:p>
          <a:p>
            <a:pPr algn="just"/>
            <a:endParaRPr lang="tr-TR" sz="2000" dirty="0"/>
          </a:p>
          <a:p>
            <a:pPr algn="just"/>
            <a:r>
              <a:rPr lang="tr-TR" sz="2000" b="1" i="1" dirty="0"/>
              <a:t>21. </a:t>
            </a:r>
            <a:r>
              <a:rPr lang="tr-TR" sz="2000" dirty="0"/>
              <a:t>Soru kitapçıklarını adaylara dağıtır. </a:t>
            </a:r>
            <a:endParaRPr lang="tr-TR" sz="2000" dirty="0" smtClean="0"/>
          </a:p>
          <a:p>
            <a:pPr algn="just"/>
            <a:endParaRPr lang="tr-TR" sz="2000" dirty="0"/>
          </a:p>
          <a:p>
            <a:pPr algn="just"/>
            <a:r>
              <a:rPr lang="tr-TR" sz="2000" b="1" i="1" dirty="0"/>
              <a:t>22. </a:t>
            </a:r>
            <a:r>
              <a:rPr lang="tr-TR" sz="2000" dirty="0"/>
              <a:t>Aday tarafından hızlıca kontrol edilen soru kitapçığında, eksik sayfa veya baskı hatası varsa bu kitapçığı yedeği ile değiştirir. </a:t>
            </a:r>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3926618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059582"/>
            <a:ext cx="8288639" cy="568863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200" b="1" i="1" dirty="0" smtClean="0"/>
              <a:t>23</a:t>
            </a:r>
            <a:r>
              <a:rPr lang="tr-TR" sz="2200" b="1" i="1" dirty="0"/>
              <a:t>. Adaylara sınav başlamadan önce soru kitapçıklarının açılamayacağını duyurur. </a:t>
            </a:r>
            <a:endParaRPr lang="tr-TR" sz="2200" b="1" i="1" dirty="0" smtClean="0"/>
          </a:p>
          <a:p>
            <a:pPr algn="just"/>
            <a:endParaRPr lang="tr-TR" sz="2200" dirty="0"/>
          </a:p>
          <a:p>
            <a:pPr algn="just"/>
            <a:r>
              <a:rPr lang="tr-TR" sz="2200" b="1" i="1" dirty="0"/>
              <a:t>24. </a:t>
            </a:r>
            <a:r>
              <a:rPr lang="tr-TR" sz="2200" dirty="0"/>
              <a:t>Adaylara soru kitapçığının ön yüzüne ad, </a:t>
            </a:r>
            <a:r>
              <a:rPr lang="tr-TR" sz="2200" dirty="0" err="1"/>
              <a:t>soyad</a:t>
            </a:r>
            <a:r>
              <a:rPr lang="tr-TR" sz="2200" dirty="0"/>
              <a:t> ve T.C. kimlik numarasını yazmalarını söyler. </a:t>
            </a:r>
            <a:endParaRPr lang="tr-TR" sz="2200" dirty="0" smtClean="0"/>
          </a:p>
          <a:p>
            <a:pPr algn="just"/>
            <a:endParaRPr lang="tr-TR" sz="2200" dirty="0"/>
          </a:p>
          <a:p>
            <a:pPr algn="just"/>
            <a:r>
              <a:rPr lang="tr-TR" sz="2200" b="1" i="1" dirty="0"/>
              <a:t>25. </a:t>
            </a:r>
            <a:r>
              <a:rPr lang="tr-TR" sz="2200" dirty="0"/>
              <a:t>Adaylara, soru kitapçığındaki boş yerleri müsvedde olarak kullanabileceklerini, sınav sonunda soru kitapçıklarında eksik veya yırtık sayfa olması halinde sınavlarının geçersiz sayılacağını bildirir. </a:t>
            </a:r>
            <a:endParaRPr lang="tr-TR" sz="2200" dirty="0" smtClean="0"/>
          </a:p>
          <a:p>
            <a:pPr algn="just"/>
            <a:endParaRPr lang="tr-TR" sz="2200" dirty="0"/>
          </a:p>
          <a:p>
            <a:pPr algn="just"/>
            <a:r>
              <a:rPr lang="tr-TR" sz="2200" b="1" i="1" dirty="0"/>
              <a:t>26. </a:t>
            </a:r>
            <a:r>
              <a:rPr lang="tr-TR" sz="2200" dirty="0"/>
              <a:t>Soru kitapçık türünün, cevap kâğıdındaki kitapçık türü bölümüne işaretlenmesi gerektiğini söyler. </a:t>
            </a:r>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861538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039044"/>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b="1" i="1" dirty="0" smtClean="0"/>
              <a:t>27</a:t>
            </a:r>
            <a:r>
              <a:rPr lang="tr-TR" sz="2400" b="1" i="1" dirty="0"/>
              <a:t>. </a:t>
            </a:r>
            <a:r>
              <a:rPr lang="tr-TR" sz="2400" dirty="0"/>
              <a:t>Sınavın başlama ve bitiş saatlerini adayların görebileceği şekilde tahtaya yazar. Sınavın </a:t>
            </a:r>
            <a:r>
              <a:rPr lang="tr-TR" sz="2400" b="1" dirty="0"/>
              <a:t>ilk 30 dakikası tamamlanmadan ve sınav bitimine 15 dakika kala </a:t>
            </a:r>
            <a:r>
              <a:rPr lang="tr-TR" sz="2400" dirty="0"/>
              <a:t>adayların sınav salonundan çıkamayacaklarını duyurur. </a:t>
            </a:r>
            <a:endParaRPr lang="tr-TR" sz="2400" dirty="0" smtClean="0"/>
          </a:p>
          <a:p>
            <a:pPr algn="just"/>
            <a:endParaRPr lang="tr-TR" sz="2400" dirty="0"/>
          </a:p>
          <a:p>
            <a:pPr algn="just"/>
            <a:r>
              <a:rPr lang="tr-TR" sz="2400" b="1" i="1" dirty="0"/>
              <a:t>28. </a:t>
            </a:r>
            <a:r>
              <a:rPr lang="tr-TR" sz="2400" dirty="0"/>
              <a:t>Adayların, sorulara verdiği cevapları almaları yasaktır. Bu kurala uymayanların sınavının geçersiz sayılacağını duyurur. </a:t>
            </a:r>
            <a:endParaRPr lang="tr-TR" sz="2400" dirty="0" smtClean="0"/>
          </a:p>
          <a:p>
            <a:pPr algn="just"/>
            <a:endParaRPr lang="tr-TR" sz="2400" dirty="0"/>
          </a:p>
          <a:p>
            <a:pPr algn="just"/>
            <a:r>
              <a:rPr lang="tr-TR" sz="2400" b="1" i="1" dirty="0"/>
              <a:t>29. </a:t>
            </a:r>
            <a:r>
              <a:rPr lang="tr-TR" sz="2400" dirty="0"/>
              <a:t>Sınav sırasında kopya çekmeye teşebbüs eden, kopya çeken, kopya veren, kopya çekilmesine yardım eden adayların sınavlarının geçersiz sayılacağını söyler. </a:t>
            </a:r>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solidFill>
                  <a:schemeClr val="accent2"/>
                </a:solidFill>
              </a:rPr>
              <a:t>      Sınav </a:t>
            </a:r>
            <a:r>
              <a:rPr lang="tr-TR" sz="2800" b="1" dirty="0">
                <a:solidFill>
                  <a:schemeClr val="accent2"/>
                </a:solidFill>
              </a:rPr>
              <a:t>Başlamadan </a:t>
            </a:r>
            <a:r>
              <a:rPr lang="tr-TR" sz="2800" b="1" dirty="0" smtClean="0">
                <a:solidFill>
                  <a:schemeClr val="accent2"/>
                </a:solidFill>
              </a:rPr>
              <a:t>Önce:</a:t>
            </a:r>
            <a:endParaRPr lang="tr-TR" sz="3600" b="1" dirty="0">
              <a:solidFill>
                <a:schemeClr val="accent2"/>
              </a:solidFill>
            </a:endParaRPr>
          </a:p>
        </p:txBody>
      </p:sp>
    </p:spTree>
    <p:extLst>
      <p:ext uri="{BB962C8B-B14F-4D97-AF65-F5344CB8AC3E}">
        <p14:creationId xmlns:p14="http://schemas.microsoft.com/office/powerpoint/2010/main" val="3036719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00B050"/>
                </a:solidFill>
              </a:rPr>
              <a:t>B) Sınav Süresince;</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b="1" i="1" dirty="0" smtClean="0"/>
              <a:t>1. </a:t>
            </a:r>
            <a:r>
              <a:rPr lang="tr-TR" sz="2000" dirty="0" smtClean="0"/>
              <a:t>Sınav </a:t>
            </a:r>
            <a:r>
              <a:rPr lang="tr-TR" sz="2000" dirty="0"/>
              <a:t>başladığı andan itibaren ilk 15 dakika içerisinde sınav binasına gelen ve sınava girmesi Bina Sınav Komisyonunca uygun görülen adayları sınava alır ve bu adaylara ek süre vermez. Sınav güvenliğinin sağlanması için sınavın </a:t>
            </a:r>
            <a:r>
              <a:rPr lang="tr-TR" sz="2000" b="1" dirty="0"/>
              <a:t>ilk 30 dakikası tamamlanmadan ve sınav bitimine 15 dakika kala </a:t>
            </a:r>
            <a:r>
              <a:rPr lang="tr-TR" sz="2000" dirty="0"/>
              <a:t>hiçbir adayı sınav salonundan dışarı çıkarmaz. </a:t>
            </a:r>
            <a:endParaRPr lang="tr-TR" sz="2000" dirty="0" smtClean="0"/>
          </a:p>
          <a:p>
            <a:pPr algn="just"/>
            <a:endParaRPr lang="tr-TR" sz="2000" dirty="0"/>
          </a:p>
          <a:p>
            <a:pPr algn="just"/>
            <a:r>
              <a:rPr lang="tr-TR" sz="2000" b="1" i="1" dirty="0"/>
              <a:t>2. </a:t>
            </a:r>
            <a:r>
              <a:rPr lang="tr-TR" sz="2000" dirty="0"/>
              <a:t>Sınava girmeyen adayların, salon aday yoklama listesinde isimlerinin karşısına silinmeyen kalemle “</a:t>
            </a:r>
            <a:r>
              <a:rPr lang="tr-TR" sz="2000" b="1" dirty="0"/>
              <a:t>GİRMEDİ</a:t>
            </a:r>
            <a:r>
              <a:rPr lang="tr-TR" sz="2000" dirty="0"/>
              <a:t>” yazar ve cevap kâğıdındaki “</a:t>
            </a:r>
            <a:r>
              <a:rPr lang="tr-TR" sz="2000" b="1" dirty="0"/>
              <a:t>SINAVA GİRMEDİ</a:t>
            </a:r>
            <a:r>
              <a:rPr lang="tr-TR" sz="2000" dirty="0"/>
              <a:t>” kutucuğunu kurşun kalemle kodlar. </a:t>
            </a:r>
            <a:endParaRPr lang="tr-TR" sz="2000" dirty="0" smtClean="0"/>
          </a:p>
          <a:p>
            <a:pPr algn="just"/>
            <a:endParaRPr lang="tr-TR" sz="2000" dirty="0"/>
          </a:p>
          <a:p>
            <a:pPr algn="just"/>
            <a:r>
              <a:rPr lang="tr-TR" sz="2000" b="1" i="1" dirty="0"/>
              <a:t>3. </a:t>
            </a:r>
            <a:r>
              <a:rPr lang="tr-TR" sz="2000" dirty="0"/>
              <a:t>Cevap kâğıdında adayın imzasının olup olmadığını ve cevaplarını kodladığını kontrol eder. </a:t>
            </a:r>
          </a:p>
        </p:txBody>
      </p:sp>
    </p:spTree>
    <p:extLst>
      <p:ext uri="{BB962C8B-B14F-4D97-AF65-F5344CB8AC3E}">
        <p14:creationId xmlns:p14="http://schemas.microsoft.com/office/powerpoint/2010/main" val="2764952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00B050"/>
                </a:solidFill>
              </a:rPr>
              <a:t>Sınav Süresince;</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771550"/>
            <a:ext cx="8288639"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tr-TR" sz="2400" dirty="0"/>
          </a:p>
          <a:p>
            <a:pPr algn="just"/>
            <a:r>
              <a:rPr lang="tr-TR" sz="2400" b="1" i="1" dirty="0"/>
              <a:t>4. </a:t>
            </a:r>
            <a:r>
              <a:rPr lang="tr-TR" sz="2400" dirty="0"/>
              <a:t>Sınav sırasında adayların sağlık sebebi dışında dışarı çıkmasına izin vermez, zorunlu durumlarda adaya görevli yedek gözetmenin eşlik etmesini sağlar. Bu durumda adaya ek süre tanımaz. Yanında yedek gözetmen olmadan salondan çıkan adayları tekrar sınava almaz, soru kitapçığı ve cevap kâğıdını beraberinde götürmesine izin vermez. </a:t>
            </a:r>
            <a:endParaRPr lang="tr-TR" sz="2400" dirty="0" smtClean="0"/>
          </a:p>
          <a:p>
            <a:pPr algn="just"/>
            <a:endParaRPr lang="tr-TR" sz="2400" dirty="0"/>
          </a:p>
          <a:p>
            <a:pPr algn="just"/>
            <a:r>
              <a:rPr lang="tr-TR" sz="2400" b="1" i="1" dirty="0"/>
              <a:t>5. </a:t>
            </a:r>
            <a:r>
              <a:rPr lang="tr-TR" sz="2400" dirty="0"/>
              <a:t>Kopya çekmeye teşebbüs eden adayı uyarır, kopya çektiği belirlenen adayla ilgili tutanak düzenler. Bu tutanağı diğer sınav evrakı ile birlikte sınav evrakı dönüş zarfına koyar. </a:t>
            </a:r>
          </a:p>
        </p:txBody>
      </p:sp>
    </p:spTree>
    <p:extLst>
      <p:ext uri="{BB962C8B-B14F-4D97-AF65-F5344CB8AC3E}">
        <p14:creationId xmlns:p14="http://schemas.microsoft.com/office/powerpoint/2010/main" val="2368020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00B050"/>
                </a:solidFill>
              </a:rPr>
              <a:t>Sınav Süresince;</a:t>
            </a:r>
            <a:endParaRPr lang="tr-TR" sz="36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771550"/>
            <a:ext cx="8288639"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b="1" i="1" dirty="0" smtClean="0"/>
              <a:t>6</a:t>
            </a:r>
            <a:r>
              <a:rPr lang="tr-TR" sz="2400" b="1" i="1" dirty="0"/>
              <a:t>. </a:t>
            </a:r>
            <a:r>
              <a:rPr lang="tr-TR" sz="2400" dirty="0"/>
              <a:t>Sınav bitimine 15 dakika kala adayları "</a:t>
            </a:r>
            <a:r>
              <a:rPr lang="tr-TR" sz="2400" b="1" dirty="0"/>
              <a:t>15 dakikanız kaldı, cevaplarınızın cevap kâğıdına kodlanmış olmasına dikkat ediniz </a:t>
            </a:r>
            <a:r>
              <a:rPr lang="tr-TR" sz="2400" dirty="0"/>
              <a:t>" şeklinde uyarır. </a:t>
            </a:r>
            <a:endParaRPr lang="tr-TR" sz="2400" dirty="0" smtClean="0"/>
          </a:p>
          <a:p>
            <a:pPr algn="just"/>
            <a:endParaRPr lang="tr-TR" sz="2400" dirty="0"/>
          </a:p>
          <a:p>
            <a:pPr algn="just"/>
            <a:r>
              <a:rPr lang="tr-TR" sz="2400" b="1" i="1" dirty="0"/>
              <a:t>7. </a:t>
            </a:r>
            <a:r>
              <a:rPr lang="tr-TR" sz="2400" dirty="0"/>
              <a:t>Sınav bitimine 5 dakika kala adayları "</a:t>
            </a:r>
            <a:r>
              <a:rPr lang="tr-TR" sz="2400" b="1" dirty="0"/>
              <a:t>5 dakikanız kaldı </a:t>
            </a:r>
            <a:r>
              <a:rPr lang="tr-TR" sz="2400" dirty="0"/>
              <a:t>" şeklinde uyarır. </a:t>
            </a:r>
            <a:endParaRPr lang="tr-TR" sz="2400" dirty="0" smtClean="0"/>
          </a:p>
          <a:p>
            <a:pPr algn="just"/>
            <a:endParaRPr lang="tr-TR" sz="2400" dirty="0"/>
          </a:p>
          <a:p>
            <a:pPr algn="just"/>
            <a:r>
              <a:rPr lang="tr-TR" sz="2400" b="1" i="1" dirty="0"/>
              <a:t>8. </a:t>
            </a:r>
            <a:r>
              <a:rPr lang="tr-TR" sz="2400" dirty="0"/>
              <a:t>Adaya ait cevap kâğıdındaki salon başkanı ve gözetmenin kontrol ettiğine dair bölümü silinmeyen kalemle imzalar. </a:t>
            </a:r>
          </a:p>
        </p:txBody>
      </p:sp>
    </p:spTree>
    <p:extLst>
      <p:ext uri="{BB962C8B-B14F-4D97-AF65-F5344CB8AC3E}">
        <p14:creationId xmlns:p14="http://schemas.microsoft.com/office/powerpoint/2010/main" val="655678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chemeClr val="accent2">
                    <a:lumMod val="75000"/>
                  </a:schemeClr>
                </a:solidFill>
              </a:rPr>
              <a:t>C) Sınav </a:t>
            </a:r>
            <a:r>
              <a:rPr lang="tr-TR" sz="3200" b="1" dirty="0" smtClean="0">
                <a:solidFill>
                  <a:schemeClr val="accent2">
                    <a:lumMod val="75000"/>
                  </a:schemeClr>
                </a:solidFill>
              </a:rPr>
              <a:t>Bitiminde;</a:t>
            </a:r>
            <a:endParaRPr lang="tr-TR" sz="3600" dirty="0">
              <a:solidFill>
                <a:schemeClr val="accent2">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699542"/>
            <a:ext cx="8288639" cy="43204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200" b="1" i="1" dirty="0" smtClean="0"/>
              <a:t>1. </a:t>
            </a:r>
            <a:r>
              <a:rPr lang="tr-TR" sz="2200" dirty="0" smtClean="0"/>
              <a:t>Sınav </a:t>
            </a:r>
            <a:r>
              <a:rPr lang="tr-TR" sz="2200" dirty="0"/>
              <a:t>süresi bitiminde sınavı durdurur. Cevap kâğıtlarını ve soru kitapçıklarını adaylardan teslim alır, salon aday yoklama listesi ile karşılaştırarak eksik olup olmadığını kontrol eder. </a:t>
            </a:r>
            <a:endParaRPr lang="tr-TR" sz="2200" dirty="0" smtClean="0"/>
          </a:p>
          <a:p>
            <a:pPr algn="just"/>
            <a:endParaRPr lang="tr-TR" sz="2200" dirty="0"/>
          </a:p>
          <a:p>
            <a:pPr algn="just"/>
            <a:r>
              <a:rPr lang="tr-TR" sz="2200" b="1" i="1" dirty="0"/>
              <a:t>2. </a:t>
            </a:r>
            <a:r>
              <a:rPr lang="tr-TR" sz="2200" dirty="0"/>
              <a:t>Sınav evrakını teslim eden adaya, salon aday yoklama listesini kurşun kalem ile imzalatır. (Bu işlemi sınav başlamadan önce ya da sınav sırasında yapmaz.) </a:t>
            </a:r>
            <a:endParaRPr lang="tr-TR" sz="2200" dirty="0" smtClean="0"/>
          </a:p>
          <a:p>
            <a:pPr algn="just"/>
            <a:endParaRPr lang="tr-TR" sz="2200" dirty="0"/>
          </a:p>
          <a:p>
            <a:pPr algn="just"/>
            <a:r>
              <a:rPr lang="tr-TR" sz="2200" b="1" i="1" dirty="0"/>
              <a:t>3. </a:t>
            </a:r>
            <a:r>
              <a:rPr lang="tr-TR" sz="2200" dirty="0"/>
              <a:t>Cevap kâğıtlarını, salon aday yoklama listesini ve varsa diğer sınav evrakını (sınav sırasında tutulan tutanak veya tutanaklar) sınav evrakı dönüş zarfına yerleştirir. Sınav evrakı dönüş zarfını kapalı olarak ve soru kitapçıklarıyla birlikte Bina Sınav Komisyonuna imza karşılığında teslim eder. (Sınav giriş belgeleri toplanmayacaktır.) </a:t>
            </a:r>
          </a:p>
        </p:txBody>
      </p:sp>
    </p:spTree>
    <p:extLst>
      <p:ext uri="{BB962C8B-B14F-4D97-AF65-F5344CB8AC3E}">
        <p14:creationId xmlns:p14="http://schemas.microsoft.com/office/powerpoint/2010/main" val="4289613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chemeClr val="accent2">
                    <a:lumMod val="75000"/>
                  </a:schemeClr>
                </a:solidFill>
              </a:rPr>
              <a:t>C) Sınav Süresi Sonunda;</a:t>
            </a:r>
            <a:endParaRPr lang="tr-TR" sz="3600" dirty="0">
              <a:solidFill>
                <a:schemeClr val="accent2">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tr-TR" sz="2200" dirty="0" smtClean="0"/>
              <a:t>Sınav </a:t>
            </a:r>
            <a:r>
              <a:rPr lang="tr-TR" sz="2200" dirty="0"/>
              <a:t>evrakı dönüş zarfına konulmayan cevap kâğıtları işleme alınmayacak ve yasal sorumluluk salon başkanı ve gözetmene ait olacaktır. </a:t>
            </a:r>
            <a:endParaRPr lang="tr-TR" sz="2200" dirty="0" smtClean="0"/>
          </a:p>
          <a:p>
            <a:pPr marL="342900" indent="-342900" algn="just">
              <a:buFont typeface="Arial" panose="020B0604020202020204" pitchFamily="34" charset="0"/>
              <a:buChar char="•"/>
            </a:pPr>
            <a:endParaRPr lang="tr-TR" sz="2200" dirty="0"/>
          </a:p>
          <a:p>
            <a:pPr marL="342900" indent="-342900" algn="just">
              <a:buFont typeface="Arial" panose="020B0604020202020204" pitchFamily="34" charset="0"/>
              <a:buChar char="•"/>
            </a:pPr>
            <a:r>
              <a:rPr lang="tr-TR" sz="2200" dirty="0" smtClean="0"/>
              <a:t>Yukarıda </a:t>
            </a:r>
            <a:r>
              <a:rPr lang="tr-TR" sz="2200" dirty="0"/>
              <a:t>belirtilen kurallara uymadığı herhangi bir yolla tespit edilen adayların sınavı iptal edilecek ve devam etmelerine izin verilmeyecektir. Ancak, salon görevlileri diğer adayların dikkatini dağıtmamak, zaman kaybetmelerine yol açmamak için gerekli görürse kural dışı davranışlarda bulunanlara sınav sırasında uyarıda bulunmayabilecektir. Bu adayların sınav iptal nedenleri ve kimlik bilgileri salon yoklama listesinde yer alan </a:t>
            </a:r>
            <a:r>
              <a:rPr lang="tr-TR" sz="2200" b="1" dirty="0"/>
              <a:t>‘TUTANAKTIR’ </a:t>
            </a:r>
            <a:r>
              <a:rPr lang="tr-TR" sz="2200" dirty="0"/>
              <a:t>bölümüne yazılacak ve sınavı geçersiz sayılacaktır. </a:t>
            </a:r>
          </a:p>
        </p:txBody>
      </p:sp>
    </p:spTree>
    <p:extLst>
      <p:ext uri="{BB962C8B-B14F-4D97-AF65-F5344CB8AC3E}">
        <p14:creationId xmlns:p14="http://schemas.microsoft.com/office/powerpoint/2010/main" val="3132324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a:solidFill>
                  <a:schemeClr val="accent6">
                    <a:lumMod val="75000"/>
                  </a:schemeClr>
                </a:solidFill>
              </a:rPr>
              <a:t>Ayrıca, salon görevlileri;</a:t>
            </a:r>
            <a:endParaRPr lang="tr-TR" b="1" dirty="0">
              <a:solidFill>
                <a:schemeClr val="accent6">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824279" y="771550"/>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Wingdings" panose="05000000000000000000" pitchFamily="2" charset="2"/>
              <a:buChar char="ü"/>
            </a:pPr>
            <a:r>
              <a:rPr lang="tr-TR" sz="1800" dirty="0" smtClean="0"/>
              <a:t>Adaya </a:t>
            </a:r>
            <a:r>
              <a:rPr lang="tr-TR" sz="1800" dirty="0"/>
              <a:t>ait sınav giriş belgesi ve geçerli kimlik belgesinin sınav süresince kendi sırasının üzerinde bulundurmasını sağlar. </a:t>
            </a:r>
          </a:p>
          <a:p>
            <a:pPr marL="342900" indent="-342900" algn="just">
              <a:buFont typeface="Wingdings" panose="05000000000000000000" pitchFamily="2" charset="2"/>
              <a:buChar char="ü"/>
            </a:pPr>
            <a:r>
              <a:rPr lang="tr-TR" sz="1800" dirty="0" smtClean="0"/>
              <a:t>Salonda </a:t>
            </a:r>
            <a:r>
              <a:rPr lang="tr-TR" sz="1800" dirty="0"/>
              <a:t>soru kitapçığı, gazete, kitap vs. dokümanları okumaz. </a:t>
            </a:r>
          </a:p>
          <a:p>
            <a:pPr marL="342900" indent="-342900" algn="just">
              <a:buFont typeface="Wingdings" panose="05000000000000000000" pitchFamily="2" charset="2"/>
              <a:buChar char="ü"/>
            </a:pPr>
            <a:r>
              <a:rPr lang="tr-TR" sz="1800" dirty="0" smtClean="0"/>
              <a:t>Yüksek </a:t>
            </a:r>
            <a:r>
              <a:rPr lang="tr-TR" sz="1800" dirty="0"/>
              <a:t>sesle konuşmaz ve gürültü çıkaran ayakkabılarla salonda dikkat dağıtacak şekilde dolaşmaz. </a:t>
            </a:r>
          </a:p>
          <a:p>
            <a:pPr marL="342900" indent="-342900" algn="just">
              <a:buFont typeface="Wingdings" panose="05000000000000000000" pitchFamily="2" charset="2"/>
              <a:buChar char="ü"/>
            </a:pPr>
            <a:r>
              <a:rPr lang="tr-TR" sz="1800" dirty="0" smtClean="0"/>
              <a:t>Sınav </a:t>
            </a:r>
            <a:r>
              <a:rPr lang="tr-TR" sz="1800" dirty="0"/>
              <a:t>süresince salonu terk etmez. </a:t>
            </a:r>
          </a:p>
          <a:p>
            <a:pPr marL="342900" indent="-342900" algn="just">
              <a:buFont typeface="Wingdings" panose="05000000000000000000" pitchFamily="2" charset="2"/>
              <a:buChar char="ü"/>
            </a:pPr>
            <a:r>
              <a:rPr lang="tr-TR" sz="1800" dirty="0" smtClean="0"/>
              <a:t>Çay</a:t>
            </a:r>
            <a:r>
              <a:rPr lang="tr-TR" sz="1800" dirty="0"/>
              <a:t>, kahve vs. içmez. </a:t>
            </a:r>
          </a:p>
          <a:p>
            <a:pPr marL="342900" indent="-342900" algn="just">
              <a:buFont typeface="Wingdings" panose="05000000000000000000" pitchFamily="2" charset="2"/>
              <a:buChar char="ü"/>
            </a:pPr>
            <a:r>
              <a:rPr lang="tr-TR" sz="1800" dirty="0" smtClean="0"/>
              <a:t>Adayın </a:t>
            </a:r>
            <a:r>
              <a:rPr lang="tr-TR" sz="1800" dirty="0"/>
              <a:t>başında uzun süre beklemez. </a:t>
            </a:r>
          </a:p>
          <a:p>
            <a:pPr marL="342900" indent="-342900" algn="just">
              <a:buFont typeface="Wingdings" panose="05000000000000000000" pitchFamily="2" charset="2"/>
              <a:buChar char="ü"/>
            </a:pPr>
            <a:r>
              <a:rPr lang="tr-TR" sz="1800" dirty="0" smtClean="0"/>
              <a:t>Adaylarla </a:t>
            </a:r>
            <a:r>
              <a:rPr lang="tr-TR" sz="1800" dirty="0"/>
              <a:t>sınav başladıktan sonra ve sınav süresince konuşmaz. </a:t>
            </a:r>
          </a:p>
          <a:p>
            <a:pPr marL="342900" indent="-342900" algn="just">
              <a:buFont typeface="Wingdings" panose="05000000000000000000" pitchFamily="2" charset="2"/>
              <a:buChar char="ü"/>
            </a:pPr>
            <a:r>
              <a:rPr lang="tr-TR" sz="1800" dirty="0" smtClean="0"/>
              <a:t>Adaylara </a:t>
            </a:r>
            <a:r>
              <a:rPr lang="tr-TR" sz="1800" dirty="0"/>
              <a:t>ait sınav evrakını dikkat çekici bir şekilde incelemez. </a:t>
            </a:r>
          </a:p>
          <a:p>
            <a:pPr marL="342900" indent="-342900" algn="just">
              <a:buFont typeface="Wingdings" panose="05000000000000000000" pitchFamily="2" charset="2"/>
              <a:buChar char="ü"/>
            </a:pPr>
            <a:r>
              <a:rPr lang="tr-TR" sz="1800" dirty="0" smtClean="0"/>
              <a:t>Düzenlenen </a:t>
            </a:r>
            <a:r>
              <a:rPr lang="tr-TR" sz="1800" dirty="0"/>
              <a:t>tutanaklar, özel belge niteliğinde olduğundan, resmî evrak formatında ve anlaşılır olmasına dikkat eder. </a:t>
            </a:r>
            <a:endParaRPr lang="tr-TR" sz="1800" dirty="0" smtClean="0"/>
          </a:p>
          <a:p>
            <a:pPr marL="342900" indent="-342900" algn="just">
              <a:buFont typeface="Wingdings" panose="05000000000000000000" pitchFamily="2" charset="2"/>
              <a:buChar char="ü"/>
            </a:pPr>
            <a:r>
              <a:rPr lang="tr-TR" sz="1800" dirty="0" smtClean="0"/>
              <a:t>Tutanaklarda</a:t>
            </a:r>
            <a:r>
              <a:rPr lang="tr-TR" sz="1800" dirty="0"/>
              <a:t>, sınav adı, tarihi, saati, oturum bilgisi, adaya ait kimlik, salon ve sıra bilgileri ile yaşanan sorunu ve yapılan işlemi eksiksiz olarak belirtir. (Hazırlanan tutanakta salon görevlilerine ait kimlik ve iletişim bilgileri yer alarak imzalanacaktır.) </a:t>
            </a:r>
          </a:p>
          <a:p>
            <a:pPr marL="342900" indent="-342900" algn="just">
              <a:buFont typeface="Wingdings" panose="05000000000000000000" pitchFamily="2" charset="2"/>
              <a:buChar char="ü"/>
            </a:pPr>
            <a:endParaRPr lang="tr-TR" sz="1800" dirty="0"/>
          </a:p>
        </p:txBody>
      </p:sp>
    </p:spTree>
    <p:extLst>
      <p:ext uri="{BB962C8B-B14F-4D97-AF65-F5344CB8AC3E}">
        <p14:creationId xmlns:p14="http://schemas.microsoft.com/office/powerpoint/2010/main" val="1791656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smtClean="0">
                <a:solidFill>
                  <a:srgbClr val="FFC000"/>
                </a:solidFill>
              </a:rPr>
              <a:t>Yedek Gözetmenin Yapacağı İşlemler </a:t>
            </a:r>
            <a:endParaRPr lang="tr-TR" sz="3600" dirty="0">
              <a:solidFill>
                <a:srgbClr val="FFC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1203598"/>
            <a:ext cx="8288639" cy="364774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smtClean="0"/>
              <a:t>1. Sınav </a:t>
            </a:r>
            <a:r>
              <a:rPr lang="tr-TR" sz="2000" dirty="0"/>
              <a:t>salonundaki görevliler ile Bina Sınav Komisyonu arasındaki irtibatı sağlar</a:t>
            </a:r>
            <a:r>
              <a:rPr lang="tr-TR" sz="2000" dirty="0" smtClean="0"/>
              <a:t>.</a:t>
            </a:r>
          </a:p>
          <a:p>
            <a:pPr algn="l"/>
            <a:endParaRPr lang="tr-TR" sz="2000" dirty="0"/>
          </a:p>
          <a:p>
            <a:pPr algn="l"/>
            <a:r>
              <a:rPr lang="tr-TR" sz="2000" dirty="0"/>
              <a:t>2. Sağlık nedeni ile tuvalet ihtiyacı olan </a:t>
            </a:r>
            <a:r>
              <a:rPr lang="tr-TR" sz="2000" dirty="0" smtClean="0"/>
              <a:t>adaylara </a:t>
            </a:r>
            <a:r>
              <a:rPr lang="tr-TR" sz="2000" dirty="0"/>
              <a:t>refakat eder. (Sağlık kurulu raporu </a:t>
            </a:r>
            <a:r>
              <a:rPr lang="tr-TR" sz="2000" dirty="0" smtClean="0"/>
              <a:t>ibraz edilecektir.)</a:t>
            </a:r>
          </a:p>
          <a:p>
            <a:pPr algn="l"/>
            <a:endParaRPr lang="tr-TR" sz="2000" dirty="0"/>
          </a:p>
          <a:p>
            <a:pPr algn="l"/>
            <a:r>
              <a:rPr lang="tr-TR" sz="2000" dirty="0"/>
              <a:t>3. </a:t>
            </a:r>
            <a:r>
              <a:rPr lang="tr-TR" sz="2000" dirty="0" smtClean="0"/>
              <a:t>Sınav </a:t>
            </a:r>
            <a:r>
              <a:rPr lang="tr-TR" sz="2000" dirty="0"/>
              <a:t>görevi </a:t>
            </a:r>
            <a:r>
              <a:rPr lang="tr-TR" sz="2000" dirty="0" smtClean="0"/>
              <a:t>bulunmayan personel ile kişilerin bina </a:t>
            </a:r>
            <a:r>
              <a:rPr lang="tr-TR" sz="2000" dirty="0"/>
              <a:t>ve katlarda bulunmamasını sağlar</a:t>
            </a:r>
            <a:r>
              <a:rPr lang="tr-TR" sz="2000" dirty="0" smtClean="0"/>
              <a:t>.</a:t>
            </a:r>
          </a:p>
          <a:p>
            <a:pPr algn="l"/>
            <a:endParaRPr lang="tr-TR" sz="2000" dirty="0"/>
          </a:p>
          <a:p>
            <a:pPr algn="l"/>
            <a:r>
              <a:rPr lang="tr-TR" sz="2000" dirty="0"/>
              <a:t>4. Bina Sınav Komisyonunun verdiği diğer görevleri yapar.</a:t>
            </a:r>
            <a:endParaRPr lang="tr-TR" sz="700" dirty="0"/>
          </a:p>
        </p:txBody>
      </p:sp>
    </p:spTree>
    <p:extLst>
      <p:ext uri="{BB962C8B-B14F-4D97-AF65-F5344CB8AC3E}">
        <p14:creationId xmlns:p14="http://schemas.microsoft.com/office/powerpoint/2010/main" val="1324873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FF0000"/>
                </a:solidFill>
              </a:rPr>
              <a:t>SINAVA GİRİŞ</a:t>
            </a:r>
            <a:endParaRPr lang="tr-TR" sz="36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100" dirty="0" smtClean="0"/>
              <a:t> 	Adaylar </a:t>
            </a:r>
            <a:r>
              <a:rPr lang="tr-TR" sz="2100" dirty="0"/>
              <a:t>sınava, sınav giriş belgesi ve geçerli kimlik belgelerinden birisi (T.C. kimlik numarası yer alan nüfus cüzdanı/T.C. kimlik kartı, sürücü belgesi veya geçerlilik süresi devam eden pasaport) ile gireceklerdir. Bu belgeleri yanında olmayan adaylar sınava alınmayacaktır. </a:t>
            </a:r>
            <a:endParaRPr lang="tr-TR" sz="2100" dirty="0" smtClean="0"/>
          </a:p>
          <a:p>
            <a:pPr algn="just"/>
            <a:endParaRPr lang="tr-TR" sz="2100" dirty="0"/>
          </a:p>
          <a:p>
            <a:pPr algn="just"/>
            <a:r>
              <a:rPr lang="tr-TR" sz="2100" b="1" i="1" dirty="0" smtClean="0"/>
              <a:t>	</a:t>
            </a:r>
            <a:r>
              <a:rPr lang="tr-TR" sz="2100" b="1" i="1" dirty="0" smtClean="0">
                <a:solidFill>
                  <a:srgbClr val="FF0000"/>
                </a:solidFill>
              </a:rPr>
              <a:t>Adaylar</a:t>
            </a:r>
            <a:r>
              <a:rPr lang="tr-TR" sz="2100" b="1" i="1" dirty="0">
                <a:solidFill>
                  <a:srgbClr val="FF0000"/>
                </a:solidFill>
              </a:rPr>
              <a:t>, nüfus müdürlükleri tarafından verilen fotoğraflı, imzalı-mühürlü/</a:t>
            </a:r>
            <a:r>
              <a:rPr lang="tr-TR" sz="2100" b="1" i="1" dirty="0" err="1">
                <a:solidFill>
                  <a:srgbClr val="FF0000"/>
                </a:solidFill>
              </a:rPr>
              <a:t>barkodlu</a:t>
            </a:r>
            <a:r>
              <a:rPr lang="tr-TR" sz="2100" b="1" i="1" dirty="0">
                <a:solidFill>
                  <a:srgbClr val="FF0000"/>
                </a:solidFill>
              </a:rPr>
              <a:t> </a:t>
            </a:r>
            <a:r>
              <a:rPr lang="tr-TR" sz="2100" b="1" i="1" dirty="0" err="1">
                <a:solidFill>
                  <a:srgbClr val="FF0000"/>
                </a:solidFill>
              </a:rPr>
              <a:t>karekodlu</a:t>
            </a:r>
            <a:r>
              <a:rPr lang="tr-TR" sz="2100" b="1" i="1" dirty="0">
                <a:solidFill>
                  <a:srgbClr val="FF0000"/>
                </a:solidFill>
              </a:rPr>
              <a:t> geçici kimlik belgesi/T.C. kimlik kartı talep belgesi ile sınava alınabilecektir. </a:t>
            </a:r>
            <a:endParaRPr lang="tr-TR" sz="2100" dirty="0">
              <a:solidFill>
                <a:srgbClr val="FF0000"/>
              </a:solidFill>
            </a:endParaRPr>
          </a:p>
          <a:p>
            <a:pPr algn="just"/>
            <a:endParaRPr lang="tr-TR" sz="2100" b="1" dirty="0" smtClean="0"/>
          </a:p>
          <a:p>
            <a:pPr algn="just"/>
            <a:r>
              <a:rPr lang="tr-TR" sz="2100" b="1" dirty="0"/>
              <a:t>	</a:t>
            </a:r>
            <a:r>
              <a:rPr lang="tr-TR" sz="2100" b="1" dirty="0" smtClean="0">
                <a:solidFill>
                  <a:srgbClr val="FF0000"/>
                </a:solidFill>
              </a:rPr>
              <a:t>Sınav </a:t>
            </a:r>
            <a:r>
              <a:rPr lang="tr-TR" sz="2100" b="1" dirty="0">
                <a:solidFill>
                  <a:srgbClr val="FF0000"/>
                </a:solidFill>
              </a:rPr>
              <a:t>giriş belgeleri toplanmayacaktır. </a:t>
            </a:r>
            <a:endParaRPr lang="tr-TR" sz="2100" b="1" dirty="0" smtClean="0">
              <a:solidFill>
                <a:srgbClr val="FF0000"/>
              </a:solidFill>
            </a:endParaRPr>
          </a:p>
          <a:p>
            <a:pPr algn="just"/>
            <a:endParaRPr lang="tr-TR" sz="2100" dirty="0"/>
          </a:p>
          <a:p>
            <a:pPr algn="just"/>
            <a:r>
              <a:rPr lang="tr-TR" sz="2100" b="1" dirty="0" smtClean="0"/>
              <a:t>	</a:t>
            </a:r>
            <a:r>
              <a:rPr lang="tr-TR" sz="2100" b="1" dirty="0" smtClean="0">
                <a:solidFill>
                  <a:srgbClr val="FF0000"/>
                </a:solidFill>
              </a:rPr>
              <a:t>Sınavda </a:t>
            </a:r>
            <a:r>
              <a:rPr lang="tr-TR" sz="2100" b="1" dirty="0">
                <a:solidFill>
                  <a:srgbClr val="FF0000"/>
                </a:solidFill>
              </a:rPr>
              <a:t>soru kitapçıkları toplanarak diğer sınav evrakı ile birlikte sınav kutusuna konulacaktır. </a:t>
            </a:r>
            <a:endParaRPr lang="tr-TR" sz="2100" b="1" dirty="0">
              <a:solidFill>
                <a:srgbClr val="FF0000"/>
              </a:solidFill>
              <a:latin typeface="+mn-lt"/>
            </a:endParaRPr>
          </a:p>
        </p:txBody>
      </p:sp>
    </p:spTree>
    <p:extLst>
      <p:ext uri="{BB962C8B-B14F-4D97-AF65-F5344CB8AC3E}">
        <p14:creationId xmlns:p14="http://schemas.microsoft.com/office/powerpoint/2010/main" val="2403285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1169" y="23298"/>
            <a:ext cx="8229600" cy="857250"/>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3" name="İçerik Yer Tutucusu 2"/>
          <p:cNvSpPr>
            <a:spLocks noGrp="1"/>
          </p:cNvSpPr>
          <p:nvPr>
            <p:ph idx="1"/>
          </p:nvPr>
        </p:nvSpPr>
        <p:spPr>
          <a:xfrm>
            <a:off x="5070024" y="1599742"/>
            <a:ext cx="3610745" cy="579511"/>
          </a:xfrm>
        </p:spPr>
        <p:txBody>
          <a:bodyPr>
            <a:normAutofit fontScale="85000" lnSpcReduction="10000"/>
          </a:bodyPr>
          <a:lstStyle/>
          <a:p>
            <a:pPr marL="0" indent="0" algn="ctr">
              <a:buNone/>
            </a:pPr>
            <a:r>
              <a:rPr lang="tr-TR" sz="2000" b="1" i="1" dirty="0"/>
              <a:t>Sınav paketi Bina Sınav Komisyonundan teslim alınacaktır.</a:t>
            </a:r>
            <a:endParaRPr lang="tr-TR" sz="2000" i="1" dirty="0"/>
          </a:p>
        </p:txBody>
      </p:sp>
      <p:pic>
        <p:nvPicPr>
          <p:cNvPr id="4" name="Resim 3"/>
          <p:cNvPicPr>
            <a:picLocks noChangeAspect="1"/>
          </p:cNvPicPr>
          <p:nvPr/>
        </p:nvPicPr>
        <p:blipFill>
          <a:blip r:embed="rId2"/>
          <a:stretch>
            <a:fillRect/>
          </a:stretch>
        </p:blipFill>
        <p:spPr>
          <a:xfrm>
            <a:off x="1030469" y="1319442"/>
            <a:ext cx="3842701" cy="3412548"/>
          </a:xfrm>
          <a:prstGeom prst="rect">
            <a:avLst/>
          </a:prstGeom>
        </p:spPr>
      </p:pic>
      <p:sp>
        <p:nvSpPr>
          <p:cNvPr id="5" name="İçerik Yer Tutucusu 2"/>
          <p:cNvSpPr txBox="1">
            <a:spLocks/>
          </p:cNvSpPr>
          <p:nvPr/>
        </p:nvSpPr>
        <p:spPr>
          <a:xfrm>
            <a:off x="5070024" y="2715766"/>
            <a:ext cx="3894464"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400" dirty="0" smtClean="0">
                <a:solidFill>
                  <a:srgbClr val="FF0000"/>
                </a:solidFill>
              </a:rPr>
              <a:t>Bina </a:t>
            </a:r>
            <a:r>
              <a:rPr lang="tr-TR" sz="2400" dirty="0">
                <a:solidFill>
                  <a:srgbClr val="FF0000"/>
                </a:solidFill>
              </a:rPr>
              <a:t>sınav </a:t>
            </a:r>
            <a:r>
              <a:rPr lang="tr-TR" sz="2400" dirty="0" smtClean="0">
                <a:solidFill>
                  <a:srgbClr val="FF0000"/>
                </a:solidFill>
              </a:rPr>
              <a:t> komisyonundan </a:t>
            </a:r>
            <a:r>
              <a:rPr lang="tr-TR" sz="2400" dirty="0">
                <a:solidFill>
                  <a:srgbClr val="FF0000"/>
                </a:solidFill>
              </a:rPr>
              <a:t>sınav paketini </a:t>
            </a:r>
            <a:r>
              <a:rPr lang="tr-TR" sz="2400" dirty="0" smtClean="0">
                <a:solidFill>
                  <a:srgbClr val="FF0000"/>
                </a:solidFill>
              </a:rPr>
              <a:t>Fotoğraf-1’deki </a:t>
            </a:r>
            <a:r>
              <a:rPr lang="tr-TR" sz="2400" dirty="0">
                <a:solidFill>
                  <a:srgbClr val="FF0000"/>
                </a:solidFill>
              </a:rPr>
              <a:t>gibi kapalı olarak teslim alınız.</a:t>
            </a:r>
            <a:endParaRPr lang="tr-TR" sz="1600" i="1" dirty="0">
              <a:solidFill>
                <a:srgbClr val="FF0000"/>
              </a:solidFill>
            </a:endParaRPr>
          </a:p>
        </p:txBody>
      </p:sp>
      <p:sp>
        <p:nvSpPr>
          <p:cNvPr id="6" name="İçerik Yer Tutucusu 2"/>
          <p:cNvSpPr txBox="1">
            <a:spLocks/>
          </p:cNvSpPr>
          <p:nvPr/>
        </p:nvSpPr>
        <p:spPr>
          <a:xfrm>
            <a:off x="1037576" y="4752528"/>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1 </a:t>
            </a:r>
            <a:endParaRPr lang="tr-TR" sz="1600" i="1" dirty="0"/>
          </a:p>
        </p:txBody>
      </p:sp>
    </p:spTree>
    <p:extLst>
      <p:ext uri="{BB962C8B-B14F-4D97-AF65-F5344CB8AC3E}">
        <p14:creationId xmlns:p14="http://schemas.microsoft.com/office/powerpoint/2010/main" val="1506444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1181511" y="4227934"/>
            <a:ext cx="8064896" cy="91556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dirty="0">
                <a:solidFill>
                  <a:srgbClr val="FF0000"/>
                </a:solidFill>
              </a:rPr>
              <a:t>Sınav paketleri üzerindeki poşetler tek kullanımlıktır. </a:t>
            </a:r>
            <a:endParaRPr lang="tr-TR" dirty="0" smtClean="0">
              <a:solidFill>
                <a:srgbClr val="FF0000"/>
              </a:solidFill>
            </a:endParaRPr>
          </a:p>
          <a:p>
            <a:pPr marL="0" indent="0" algn="ctr">
              <a:buNone/>
            </a:pPr>
            <a:r>
              <a:rPr lang="tr-TR" dirty="0" smtClean="0">
                <a:solidFill>
                  <a:srgbClr val="FF0000"/>
                </a:solidFill>
              </a:rPr>
              <a:t>Sınav </a:t>
            </a:r>
            <a:r>
              <a:rPr lang="tr-TR" dirty="0">
                <a:solidFill>
                  <a:srgbClr val="FF0000"/>
                </a:solidFill>
              </a:rPr>
              <a:t>paketi poşetlerini </a:t>
            </a:r>
            <a:r>
              <a:rPr lang="tr-TR" dirty="0" smtClean="0">
                <a:solidFill>
                  <a:srgbClr val="FF0000"/>
                </a:solidFill>
              </a:rPr>
              <a:t>Fotoğraf 2 ve Fotoğraf-3’teki </a:t>
            </a:r>
            <a:r>
              <a:rPr lang="tr-TR" dirty="0">
                <a:solidFill>
                  <a:srgbClr val="FF0000"/>
                </a:solidFill>
              </a:rPr>
              <a:t>gibi herhangi bir bölgesinden içerisindeki </a:t>
            </a:r>
            <a:r>
              <a:rPr lang="tr-TR" b="1" dirty="0">
                <a:solidFill>
                  <a:srgbClr val="FF0000"/>
                </a:solidFill>
              </a:rPr>
              <a:t>sınav evrakına zarar vermeden </a:t>
            </a:r>
            <a:r>
              <a:rPr lang="tr-TR" dirty="0">
                <a:solidFill>
                  <a:srgbClr val="FF0000"/>
                </a:solidFill>
              </a:rPr>
              <a:t>yırtarak açınız.</a:t>
            </a:r>
            <a:endParaRPr lang="tr-TR" sz="16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2 </a:t>
            </a:r>
            <a:endParaRPr lang="tr-TR" sz="1600" i="1" dirty="0"/>
          </a:p>
        </p:txBody>
      </p:sp>
      <p:pic>
        <p:nvPicPr>
          <p:cNvPr id="8" name="Resim 7"/>
          <p:cNvPicPr>
            <a:picLocks noChangeAspect="1"/>
          </p:cNvPicPr>
          <p:nvPr/>
        </p:nvPicPr>
        <p:blipFill>
          <a:blip r:embed="rId2"/>
          <a:stretch>
            <a:fillRect/>
          </a:stretch>
        </p:blipFill>
        <p:spPr>
          <a:xfrm>
            <a:off x="1009709" y="1001769"/>
            <a:ext cx="3196225" cy="2701571"/>
          </a:xfrm>
          <a:prstGeom prst="rect">
            <a:avLst/>
          </a:prstGeom>
        </p:spPr>
      </p:pic>
      <p:pic>
        <p:nvPicPr>
          <p:cNvPr id="9" name="Resim 8"/>
          <p:cNvPicPr>
            <a:picLocks noChangeAspect="1"/>
          </p:cNvPicPr>
          <p:nvPr/>
        </p:nvPicPr>
        <p:blipFill>
          <a:blip r:embed="rId3"/>
          <a:stretch>
            <a:fillRect/>
          </a:stretch>
        </p:blipFill>
        <p:spPr>
          <a:xfrm>
            <a:off x="5364088" y="1009931"/>
            <a:ext cx="3201600" cy="2693409"/>
          </a:xfrm>
          <a:prstGeom prst="rect">
            <a:avLst/>
          </a:prstGeom>
        </p:spPr>
      </p:pic>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3 </a:t>
            </a:r>
            <a:endParaRPr lang="tr-TR" sz="1600" i="1" dirty="0"/>
          </a:p>
        </p:txBody>
      </p:sp>
    </p:spTree>
    <p:extLst>
      <p:ext uri="{BB962C8B-B14F-4D97-AF65-F5344CB8AC3E}">
        <p14:creationId xmlns:p14="http://schemas.microsoft.com/office/powerpoint/2010/main" val="1148643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dirty="0">
                <a:solidFill>
                  <a:srgbClr val="FF0000"/>
                </a:solidFill>
              </a:rPr>
              <a:t>Açılan sınav paketlerinde </a:t>
            </a:r>
            <a:r>
              <a:rPr lang="tr-TR" dirty="0" smtClean="0">
                <a:solidFill>
                  <a:srgbClr val="FF0000"/>
                </a:solidFill>
              </a:rPr>
              <a:t>Fotoğraf-4 </a:t>
            </a:r>
            <a:r>
              <a:rPr lang="tr-TR" dirty="0">
                <a:solidFill>
                  <a:srgbClr val="FF0000"/>
                </a:solidFill>
              </a:rPr>
              <a:t>ve </a:t>
            </a:r>
            <a:r>
              <a:rPr lang="tr-TR" dirty="0" smtClean="0">
                <a:solidFill>
                  <a:srgbClr val="FF0000"/>
                </a:solidFill>
              </a:rPr>
              <a:t>Fotoğraf-5’teki </a:t>
            </a:r>
            <a:r>
              <a:rPr lang="tr-TR" dirty="0">
                <a:solidFill>
                  <a:srgbClr val="FF0000"/>
                </a:solidFill>
              </a:rPr>
              <a:t>gibi sırasıyla, sınav evrakı dönüş zarfı, </a:t>
            </a:r>
            <a:r>
              <a:rPr lang="tr-TR" dirty="0" smtClean="0">
                <a:solidFill>
                  <a:srgbClr val="FF0000"/>
                </a:solidFill>
              </a:rPr>
              <a:t>salon aday </a:t>
            </a:r>
            <a:r>
              <a:rPr lang="tr-TR" dirty="0">
                <a:solidFill>
                  <a:srgbClr val="FF0000"/>
                </a:solidFill>
              </a:rPr>
              <a:t>yoklama listesi, sıralı aday cevap kâğıtları ve soru kitapçıkları yer almaktadır.</a:t>
            </a:r>
            <a:r>
              <a:rPr lang="tr-TR" dirty="0" smtClean="0">
                <a:solidFill>
                  <a:srgbClr val="FF0000"/>
                </a:solidFill>
              </a:rPr>
              <a:t>.</a:t>
            </a:r>
            <a:endParaRPr lang="tr-TR" sz="16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4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5 </a:t>
            </a:r>
            <a:endParaRPr lang="tr-TR" sz="1600" i="1" dirty="0"/>
          </a:p>
        </p:txBody>
      </p:sp>
      <p:pic>
        <p:nvPicPr>
          <p:cNvPr id="3" name="Resim 2"/>
          <p:cNvPicPr>
            <a:picLocks noChangeAspect="1"/>
          </p:cNvPicPr>
          <p:nvPr/>
        </p:nvPicPr>
        <p:blipFill>
          <a:blip r:embed="rId2"/>
          <a:stretch>
            <a:fillRect/>
          </a:stretch>
        </p:blipFill>
        <p:spPr>
          <a:xfrm>
            <a:off x="1009708" y="888293"/>
            <a:ext cx="3196225" cy="2850177"/>
          </a:xfrm>
          <a:prstGeom prst="rect">
            <a:avLst/>
          </a:prstGeom>
        </p:spPr>
      </p:pic>
      <p:pic>
        <p:nvPicPr>
          <p:cNvPr id="4" name="Resim 3"/>
          <p:cNvPicPr>
            <a:picLocks noChangeAspect="1"/>
          </p:cNvPicPr>
          <p:nvPr/>
        </p:nvPicPr>
        <p:blipFill>
          <a:blip r:embed="rId3"/>
          <a:stretch>
            <a:fillRect/>
          </a:stretch>
        </p:blipFill>
        <p:spPr>
          <a:xfrm>
            <a:off x="5533643" y="919752"/>
            <a:ext cx="3196225" cy="2818718"/>
          </a:xfrm>
          <a:prstGeom prst="rect">
            <a:avLst/>
          </a:prstGeom>
        </p:spPr>
      </p:pic>
    </p:spTree>
    <p:extLst>
      <p:ext uri="{BB962C8B-B14F-4D97-AF65-F5344CB8AC3E}">
        <p14:creationId xmlns:p14="http://schemas.microsoft.com/office/powerpoint/2010/main" val="2951106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000" dirty="0">
                <a:solidFill>
                  <a:srgbClr val="FF0000"/>
                </a:solidFill>
              </a:rPr>
              <a:t>Sınav tamamlandıktan sonra, salon aday yoklama listesi üstte olacak şekilde aday </a:t>
            </a:r>
            <a:r>
              <a:rPr lang="tr-TR" sz="2000" dirty="0" smtClean="0">
                <a:solidFill>
                  <a:srgbClr val="FF0000"/>
                </a:solidFill>
              </a:rPr>
              <a:t>cevap kâğıtlarını </a:t>
            </a:r>
            <a:r>
              <a:rPr lang="tr-TR" sz="2000" dirty="0">
                <a:solidFill>
                  <a:srgbClr val="FF0000"/>
                </a:solidFill>
              </a:rPr>
              <a:t>tam ve sıralı olarak </a:t>
            </a:r>
            <a:r>
              <a:rPr lang="tr-TR" sz="2000" dirty="0" smtClean="0">
                <a:solidFill>
                  <a:srgbClr val="FF0000"/>
                </a:solidFill>
              </a:rPr>
              <a:t>Fotoğrag-6 </a:t>
            </a:r>
            <a:r>
              <a:rPr lang="tr-TR" sz="2000" dirty="0">
                <a:solidFill>
                  <a:srgbClr val="FF0000"/>
                </a:solidFill>
              </a:rPr>
              <a:t>ve </a:t>
            </a:r>
            <a:r>
              <a:rPr lang="tr-TR" sz="2000" dirty="0" smtClean="0">
                <a:solidFill>
                  <a:srgbClr val="FF0000"/>
                </a:solidFill>
              </a:rPr>
              <a:t>Fotoğraf-7’deki </a:t>
            </a:r>
            <a:r>
              <a:rPr lang="tr-TR" sz="2000" dirty="0">
                <a:solidFill>
                  <a:srgbClr val="FF0000"/>
                </a:solidFill>
              </a:rPr>
              <a:t>gibi sınav evrakı dönüş zarfına koyunuz.</a:t>
            </a:r>
            <a:endParaRPr lang="tr-TR" sz="20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6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7 </a:t>
            </a:r>
            <a:endParaRPr lang="tr-TR" sz="1600" i="1" dirty="0"/>
          </a:p>
        </p:txBody>
      </p:sp>
      <p:pic>
        <p:nvPicPr>
          <p:cNvPr id="7" name="Resim 6"/>
          <p:cNvPicPr>
            <a:picLocks noChangeAspect="1"/>
          </p:cNvPicPr>
          <p:nvPr/>
        </p:nvPicPr>
        <p:blipFill>
          <a:blip r:embed="rId2"/>
          <a:stretch>
            <a:fillRect/>
          </a:stretch>
        </p:blipFill>
        <p:spPr>
          <a:xfrm>
            <a:off x="1016126" y="880148"/>
            <a:ext cx="3183390" cy="2827040"/>
          </a:xfrm>
          <a:prstGeom prst="rect">
            <a:avLst/>
          </a:prstGeom>
        </p:spPr>
      </p:pic>
      <p:pic>
        <p:nvPicPr>
          <p:cNvPr id="8" name="Resim 7"/>
          <p:cNvPicPr>
            <a:picLocks noChangeAspect="1"/>
          </p:cNvPicPr>
          <p:nvPr/>
        </p:nvPicPr>
        <p:blipFill>
          <a:blip r:embed="rId3"/>
          <a:stretch>
            <a:fillRect/>
          </a:stretch>
        </p:blipFill>
        <p:spPr>
          <a:xfrm>
            <a:off x="5540061" y="929972"/>
            <a:ext cx="3183390" cy="2843180"/>
          </a:xfrm>
          <a:prstGeom prst="rect">
            <a:avLst/>
          </a:prstGeom>
        </p:spPr>
      </p:pic>
    </p:spTree>
    <p:extLst>
      <p:ext uri="{BB962C8B-B14F-4D97-AF65-F5344CB8AC3E}">
        <p14:creationId xmlns:p14="http://schemas.microsoft.com/office/powerpoint/2010/main" val="1495008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r>
              <a:rPr lang="tr-TR" sz="2800" b="1" dirty="0" smtClean="0">
                <a:solidFill>
                  <a:srgbClr val="7030A0"/>
                </a:solidFill>
              </a:rPr>
              <a:t/>
            </a:r>
            <a:br>
              <a:rPr lang="tr-TR" sz="2800" b="1" dirty="0" smtClean="0">
                <a:solidFill>
                  <a:srgbClr val="7030A0"/>
                </a:solidFill>
              </a:rPr>
            </a:br>
            <a:r>
              <a:rPr lang="tr-TR" sz="2800" b="1" dirty="0" smtClean="0">
                <a:solidFill>
                  <a:srgbClr val="7030A0"/>
                </a:solidFill>
              </a:rPr>
              <a:t>SINAV </a:t>
            </a:r>
            <a:r>
              <a:rPr lang="tr-TR" sz="2800" b="1" dirty="0">
                <a:solidFill>
                  <a:srgbClr val="7030A0"/>
                </a:solidFill>
              </a:rPr>
              <a:t>EVRAKI DÖNÜŞ </a:t>
            </a:r>
            <a:r>
              <a:rPr lang="tr-TR" sz="2800" b="1" dirty="0" smtClean="0">
                <a:solidFill>
                  <a:srgbClr val="7030A0"/>
                </a:solidFill>
              </a:rPr>
              <a:t>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000" dirty="0">
                <a:solidFill>
                  <a:srgbClr val="FF0000"/>
                </a:solidFill>
              </a:rPr>
              <a:t>Sınav evrakı dönüş zarfını </a:t>
            </a:r>
            <a:r>
              <a:rPr lang="tr-TR" sz="2000" dirty="0" smtClean="0">
                <a:solidFill>
                  <a:srgbClr val="FF0000"/>
                </a:solidFill>
              </a:rPr>
              <a:t>Fotoğraf-8 </a:t>
            </a:r>
            <a:r>
              <a:rPr lang="tr-TR" sz="2000" dirty="0">
                <a:solidFill>
                  <a:srgbClr val="FF0000"/>
                </a:solidFill>
              </a:rPr>
              <a:t>ve </a:t>
            </a:r>
            <a:r>
              <a:rPr lang="tr-TR" sz="2000" dirty="0" smtClean="0">
                <a:solidFill>
                  <a:srgbClr val="FF0000"/>
                </a:solidFill>
              </a:rPr>
              <a:t>Fotoğraf-9’daki </a:t>
            </a:r>
            <a:r>
              <a:rPr lang="tr-TR" sz="2000" dirty="0">
                <a:solidFill>
                  <a:srgbClr val="FF0000"/>
                </a:solidFill>
              </a:rPr>
              <a:t>gibi, zarf kapağının üzerinde bulunan </a:t>
            </a:r>
            <a:r>
              <a:rPr lang="tr-TR" sz="2000" dirty="0" smtClean="0">
                <a:solidFill>
                  <a:srgbClr val="FF0000"/>
                </a:solidFill>
              </a:rPr>
              <a:t>beyaz koruyucu </a:t>
            </a:r>
            <a:r>
              <a:rPr lang="tr-TR" sz="2000" dirty="0">
                <a:solidFill>
                  <a:srgbClr val="FF0000"/>
                </a:solidFill>
              </a:rPr>
              <a:t>bandı kapağın sağ tarafından kaldırarak kapatınız.</a:t>
            </a:r>
            <a:endParaRPr lang="tr-TR" sz="105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8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smtClean="0"/>
              <a:t>Fotoğraf – 9 </a:t>
            </a:r>
            <a:endParaRPr lang="tr-TR" sz="1600" i="1" dirty="0"/>
          </a:p>
        </p:txBody>
      </p:sp>
      <p:pic>
        <p:nvPicPr>
          <p:cNvPr id="7" name="Resim 6"/>
          <p:cNvPicPr>
            <a:picLocks noChangeAspect="1"/>
          </p:cNvPicPr>
          <p:nvPr/>
        </p:nvPicPr>
        <p:blipFill>
          <a:blip r:embed="rId2"/>
          <a:stretch>
            <a:fillRect/>
          </a:stretch>
        </p:blipFill>
        <p:spPr>
          <a:xfrm>
            <a:off x="971600" y="876898"/>
            <a:ext cx="3201454" cy="2843082"/>
          </a:xfrm>
          <a:prstGeom prst="rect">
            <a:avLst/>
          </a:prstGeom>
        </p:spPr>
      </p:pic>
      <p:pic>
        <p:nvPicPr>
          <p:cNvPr id="8" name="Resim 7"/>
          <p:cNvPicPr>
            <a:picLocks noChangeAspect="1"/>
          </p:cNvPicPr>
          <p:nvPr/>
        </p:nvPicPr>
        <p:blipFill>
          <a:blip r:embed="rId3"/>
          <a:stretch>
            <a:fillRect/>
          </a:stretch>
        </p:blipFill>
        <p:spPr>
          <a:xfrm>
            <a:off x="5525063" y="871373"/>
            <a:ext cx="3161738" cy="2807813"/>
          </a:xfrm>
          <a:prstGeom prst="rect">
            <a:avLst/>
          </a:prstGeom>
        </p:spPr>
      </p:pic>
    </p:spTree>
    <p:extLst>
      <p:ext uri="{BB962C8B-B14F-4D97-AF65-F5344CB8AC3E}">
        <p14:creationId xmlns:p14="http://schemas.microsoft.com/office/powerpoint/2010/main" val="4036506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987574"/>
            <a:ext cx="8288639" cy="403244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i="1" dirty="0">
                <a:solidFill>
                  <a:srgbClr val="002060"/>
                </a:solidFill>
              </a:rPr>
              <a:t>Çalışmalarımıza verdiğiniz destek için teşekkür eder, başarılar dileriz</a:t>
            </a:r>
            <a:r>
              <a:rPr lang="tr-TR" sz="2800" b="1" i="1" dirty="0" smtClean="0">
                <a:solidFill>
                  <a:srgbClr val="002060"/>
                </a:solidFill>
              </a:rPr>
              <a:t>.</a:t>
            </a:r>
          </a:p>
          <a:p>
            <a:endParaRPr lang="tr-TR" sz="2800" b="1" i="1" dirty="0" smtClean="0">
              <a:solidFill>
                <a:srgbClr val="FF0000"/>
              </a:solidFill>
            </a:endParaRPr>
          </a:p>
          <a:p>
            <a:endParaRPr lang="tr-TR" sz="2800" b="1" i="1" dirty="0">
              <a:solidFill>
                <a:srgbClr val="FF0000"/>
              </a:solidFill>
            </a:endParaRPr>
          </a:p>
          <a:p>
            <a:r>
              <a:rPr lang="tr-TR" sz="2000" b="1" dirty="0">
                <a:solidFill>
                  <a:srgbClr val="FF0000"/>
                </a:solidFill>
              </a:rPr>
              <a:t>ÖLÇME, DEĞERLENDİRME VE SINAV HİZMETLERİ GENEL </a:t>
            </a:r>
            <a:r>
              <a:rPr lang="tr-TR" sz="2000" b="1" dirty="0" smtClean="0">
                <a:solidFill>
                  <a:srgbClr val="FF0000"/>
                </a:solidFill>
              </a:rPr>
              <a:t>MÜDÜRLÜĞÜ</a:t>
            </a:r>
          </a:p>
          <a:p>
            <a:endParaRPr lang="tr-TR" sz="2000" b="1" dirty="0">
              <a:solidFill>
                <a:srgbClr val="FF0000"/>
              </a:solidFill>
            </a:endParaRPr>
          </a:p>
          <a:p>
            <a:r>
              <a:rPr lang="pt-BR" sz="2000" b="1" dirty="0">
                <a:solidFill>
                  <a:srgbClr val="FF0000"/>
                </a:solidFill>
              </a:rPr>
              <a:t>İletişim Numaraları: 0 (312) 413 46 16 / 413 32 47/413 32 </a:t>
            </a:r>
            <a:r>
              <a:rPr lang="pt-BR" sz="2000" b="1" dirty="0" smtClean="0">
                <a:solidFill>
                  <a:srgbClr val="FF0000"/>
                </a:solidFill>
              </a:rPr>
              <a:t>48</a:t>
            </a:r>
            <a:endParaRPr lang="tr-TR" sz="2000" b="1" dirty="0" smtClean="0">
              <a:solidFill>
                <a:srgbClr val="FF0000"/>
              </a:solidFill>
            </a:endParaRPr>
          </a:p>
          <a:p>
            <a:endParaRPr lang="pt-BR" sz="2000" b="1" dirty="0">
              <a:solidFill>
                <a:srgbClr val="FF0000"/>
              </a:solidFill>
            </a:endParaRPr>
          </a:p>
          <a:p>
            <a:r>
              <a:rPr lang="tr-TR" sz="2000" b="1" dirty="0">
                <a:solidFill>
                  <a:schemeClr val="accent2">
                    <a:lumMod val="75000"/>
                  </a:schemeClr>
                </a:solidFill>
              </a:rPr>
              <a:t>Sınav Koordinasyon Merkezi İletişim Hatları</a:t>
            </a:r>
            <a:r>
              <a:rPr lang="tr-TR" sz="2000" b="1" dirty="0" smtClean="0">
                <a:solidFill>
                  <a:schemeClr val="accent2">
                    <a:lumMod val="75000"/>
                  </a:schemeClr>
                </a:solidFill>
              </a:rPr>
              <a:t>:</a:t>
            </a:r>
          </a:p>
          <a:p>
            <a:endParaRPr lang="tr-TR" sz="2000" b="1" dirty="0">
              <a:solidFill>
                <a:schemeClr val="accent2">
                  <a:lumMod val="75000"/>
                </a:schemeClr>
              </a:solidFill>
            </a:endParaRPr>
          </a:p>
          <a:p>
            <a:r>
              <a:rPr lang="tr-TR" sz="2000" b="1" dirty="0">
                <a:solidFill>
                  <a:schemeClr val="accent2">
                    <a:lumMod val="75000"/>
                  </a:schemeClr>
                </a:solidFill>
              </a:rPr>
              <a:t>0 (312) 413 3280-413 3299-413 3077-413 4669-413 4723</a:t>
            </a:r>
            <a:endParaRPr lang="tr-TR" sz="100" b="1" dirty="0">
              <a:solidFill>
                <a:schemeClr val="accent2">
                  <a:lumMod val="75000"/>
                </a:schemeClr>
              </a:solidFill>
            </a:endParaRPr>
          </a:p>
        </p:txBody>
      </p:sp>
    </p:spTree>
    <p:extLst>
      <p:ext uri="{BB962C8B-B14F-4D97-AF65-F5344CB8AC3E}">
        <p14:creationId xmlns:p14="http://schemas.microsoft.com/office/powerpoint/2010/main" val="31827528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14" y="-156"/>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23478"/>
            <a:ext cx="1560884" cy="1560884"/>
          </a:xfrm>
          <a:prstGeom prst="rect">
            <a:avLst/>
          </a:prstGeom>
        </p:spPr>
      </p:pic>
      <p:sp>
        <p:nvSpPr>
          <p:cNvPr id="3" name="Dikdörtgen 2"/>
          <p:cNvSpPr/>
          <p:nvPr/>
        </p:nvSpPr>
        <p:spPr>
          <a:xfrm>
            <a:off x="2064650" y="2110085"/>
            <a:ext cx="5014707"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TEŞEKKÜRLER</a:t>
            </a:r>
            <a:endParaRPr lang="tr-TR"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57908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smtClean="0">
                <a:solidFill>
                  <a:srgbClr val="FF0000"/>
                </a:solidFill>
              </a:rPr>
              <a:t>SINAVA GİRİŞ</a:t>
            </a:r>
            <a:endParaRPr lang="tr-TR" sz="36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63770"/>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100" dirty="0" smtClean="0"/>
              <a:t> </a:t>
            </a:r>
            <a:r>
              <a:rPr lang="tr-TR" sz="2100" b="1" dirty="0"/>
              <a:t>Engelli Adaylar İçin: </a:t>
            </a:r>
            <a:endParaRPr lang="tr-TR" sz="2100" dirty="0"/>
          </a:p>
          <a:p>
            <a:pPr marL="342900" indent="-342900" algn="just">
              <a:buFont typeface="Arial" panose="020B0604020202020204" pitchFamily="34" charset="0"/>
              <a:buChar char="•"/>
            </a:pPr>
            <a:r>
              <a:rPr lang="tr-TR" sz="2100" dirty="0" smtClean="0"/>
              <a:t>Okuyucu </a:t>
            </a:r>
            <a:r>
              <a:rPr lang="tr-TR" sz="2100" dirty="0"/>
              <a:t>kodlayıcı hizmeti alan aday/adaylar tek kişilik salona yerleştirilmiş olup 15 dakika ek süre verilecektir. </a:t>
            </a:r>
          </a:p>
          <a:p>
            <a:pPr marL="342900" indent="-342900" algn="just">
              <a:buFont typeface="Arial" panose="020B0604020202020204" pitchFamily="34" charset="0"/>
              <a:buChar char="•"/>
            </a:pPr>
            <a:r>
              <a:rPr lang="tr-TR" sz="2100" dirty="0" smtClean="0"/>
              <a:t>Engelli </a:t>
            </a:r>
            <a:r>
              <a:rPr lang="tr-TR" sz="2100" dirty="0"/>
              <a:t>adaylar, engelleri ile ilgili sürekli kullandıkları araç–gereç ve cihazları kendilerinin getirmesi kaydıyla sınavda kullanabilecektir. </a:t>
            </a:r>
          </a:p>
          <a:p>
            <a:pPr marL="342900" indent="-342900" algn="just">
              <a:buFont typeface="Arial" panose="020B0604020202020204" pitchFamily="34" charset="0"/>
              <a:buChar char="•"/>
            </a:pPr>
            <a:r>
              <a:rPr lang="tr-TR" sz="2100" dirty="0" smtClean="0"/>
              <a:t>Adayın </a:t>
            </a:r>
            <a:r>
              <a:rPr lang="tr-TR" sz="2100" dirty="0"/>
              <a:t>sağlık raporu doğrultusunda; Tip 1 diyabet (şeker hastası) hastalığı olan adayların yanlarında kutu meyve suyu veya paket içindeki karbonhidrat içeren gıdaları bulundurmalarına ve hipoglisemi (ani kan şekeri düşmesi) durumunda bunları tüketmelerine ve kan şekeri ölçüm cihazı ile kan şekerini ölçmelerine izin verilecektir. Ayrıca bu adayların </a:t>
            </a:r>
            <a:r>
              <a:rPr lang="tr-TR" sz="2100" dirty="0" err="1"/>
              <a:t>hiperglisemi</a:t>
            </a:r>
            <a:r>
              <a:rPr lang="tr-TR" sz="2100" dirty="0"/>
              <a:t> (ani kan şekeri yükselmesi) durumunda oluşabilecek tuvalet ihtiyacının salon gözetmeninin eşliğinde giderilebilmesi için izin verilecektir. </a:t>
            </a:r>
          </a:p>
        </p:txBody>
      </p:sp>
    </p:spTree>
    <p:extLst>
      <p:ext uri="{BB962C8B-B14F-4D97-AF65-F5344CB8AC3E}">
        <p14:creationId xmlns:p14="http://schemas.microsoft.com/office/powerpoint/2010/main" val="210126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8" name="Başlık 1"/>
          <p:cNvSpPr txBox="1">
            <a:spLocks/>
          </p:cNvSpPr>
          <p:nvPr/>
        </p:nvSpPr>
        <p:spPr>
          <a:xfrm>
            <a:off x="621413" y="30882"/>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smtClean="0">
                <a:solidFill>
                  <a:schemeClr val="accent1">
                    <a:lumMod val="50000"/>
                  </a:schemeClr>
                </a:solidFill>
              </a:rPr>
              <a:t>SINAV BİLGİLERİ</a:t>
            </a:r>
            <a:endParaRPr lang="tr-TR" sz="3600" dirty="0">
              <a:solidFill>
                <a:schemeClr val="accent1">
                  <a:lumMod val="50000"/>
                </a:schemeClr>
              </a:solidFill>
            </a:endParaRPr>
          </a:p>
        </p:txBody>
      </p:sp>
      <p:pic>
        <p:nvPicPr>
          <p:cNvPr id="3" name="Resim 2"/>
          <p:cNvPicPr>
            <a:picLocks noChangeAspect="1"/>
          </p:cNvPicPr>
          <p:nvPr/>
        </p:nvPicPr>
        <p:blipFill>
          <a:blip r:embed="rId2"/>
          <a:stretch>
            <a:fillRect/>
          </a:stretch>
        </p:blipFill>
        <p:spPr>
          <a:xfrm>
            <a:off x="971600" y="1538143"/>
            <a:ext cx="7894999" cy="2382774"/>
          </a:xfrm>
          <a:prstGeom prst="rect">
            <a:avLst/>
          </a:prstGeom>
        </p:spPr>
      </p:pic>
    </p:spTree>
    <p:extLst>
      <p:ext uri="{BB962C8B-B14F-4D97-AF65-F5344CB8AC3E}">
        <p14:creationId xmlns:p14="http://schemas.microsoft.com/office/powerpoint/2010/main" val="1319837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39552" y="771550"/>
            <a:ext cx="8424936"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SINAV GÖREVLİLERİNİN </a:t>
            </a: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DİKKATİNE !</a:t>
            </a:r>
            <a:endParaRPr lang="tr-T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Metin kutusu 5"/>
          <p:cNvSpPr txBox="1"/>
          <p:nvPr/>
        </p:nvSpPr>
        <p:spPr>
          <a:xfrm>
            <a:off x="827584" y="1563638"/>
            <a:ext cx="7992888" cy="3262432"/>
          </a:xfrm>
          <a:prstGeom prst="rect">
            <a:avLst/>
          </a:prstGeom>
          <a:noFill/>
        </p:spPr>
        <p:txBody>
          <a:bodyPr wrap="square" rtlCol="0">
            <a:spAutoFit/>
          </a:bodyPr>
          <a:lstStyle/>
          <a:p>
            <a:pPr algn="ctr"/>
            <a:r>
              <a:rPr lang="tr-TR" dirty="0"/>
              <a:t>09/12/2016 Tarih 29913 Resmi </a:t>
            </a:r>
            <a:r>
              <a:rPr lang="tr-TR" dirty="0" err="1"/>
              <a:t>Gazete’de</a:t>
            </a:r>
            <a:r>
              <a:rPr lang="tr-TR" dirty="0"/>
              <a:t> yayımlanan 02/12/2016 tarih ve 6764 sayılı Millî </a:t>
            </a:r>
            <a:r>
              <a:rPr lang="tr-TR" dirty="0" smtClean="0"/>
              <a:t>Eğitim Bakanlığının </a:t>
            </a:r>
            <a:r>
              <a:rPr lang="tr-TR" dirty="0"/>
              <a:t>Teşkilat Ve Görevleri Hakkında Kanun Hükmünde Kararname ile Bazı Kanun </a:t>
            </a:r>
            <a:r>
              <a:rPr lang="tr-TR" dirty="0" smtClean="0"/>
              <a:t>ve Kanun </a:t>
            </a:r>
            <a:r>
              <a:rPr lang="tr-TR" dirty="0"/>
              <a:t>Hükmünde Kararnamelerde Değişiklik Yapılmasına Dair Kanunun, 12. Maddesi, 2</a:t>
            </a:r>
            <a:r>
              <a:rPr lang="tr-TR" dirty="0" smtClean="0"/>
              <a:t>. Fıkrası </a:t>
            </a:r>
            <a:r>
              <a:rPr lang="tr-TR" dirty="0"/>
              <a:t>gereğince, sınav uygulamaları kapsamındaki fiilleri işleyen görevlilere işlediği </a:t>
            </a:r>
            <a:r>
              <a:rPr lang="tr-TR" dirty="0" smtClean="0"/>
              <a:t>fiilin türüne </a:t>
            </a:r>
            <a:r>
              <a:rPr lang="tr-TR" dirty="0"/>
              <a:t>göre cezai müeyyideler getirilmiştir</a:t>
            </a:r>
            <a:r>
              <a:rPr lang="tr-TR" dirty="0" smtClean="0"/>
              <a:t>.</a:t>
            </a:r>
          </a:p>
          <a:p>
            <a:pPr algn="ctr"/>
            <a:endParaRPr lang="tr-TR" dirty="0"/>
          </a:p>
          <a:p>
            <a:pPr marL="285750" indent="-285750">
              <a:buFont typeface="Arial" panose="020B0604020202020204" pitchFamily="34" charset="0"/>
              <a:buChar char="•"/>
            </a:pPr>
            <a:r>
              <a:rPr lang="tr-TR" sz="2000" dirty="0">
                <a:solidFill>
                  <a:srgbClr val="FF0000"/>
                </a:solidFill>
              </a:rPr>
              <a:t>Sınav binasına cep telefonu ya da diğer iletişim araçları ile girilmesi kesinlikle yasaktır.</a:t>
            </a:r>
          </a:p>
          <a:p>
            <a:pPr marL="285750" indent="-285750">
              <a:buFont typeface="Arial" panose="020B0604020202020204" pitchFamily="34" charset="0"/>
              <a:buChar char="•"/>
            </a:pPr>
            <a:r>
              <a:rPr lang="tr-TR" sz="2000" dirty="0">
                <a:solidFill>
                  <a:srgbClr val="FF0000"/>
                </a:solidFill>
              </a:rPr>
              <a:t>Sınav paketlerinin açılması ve sınav evrakı dönüş zarfının </a:t>
            </a:r>
            <a:r>
              <a:rPr lang="tr-TR" sz="2000" dirty="0" smtClean="0">
                <a:solidFill>
                  <a:srgbClr val="FF0000"/>
                </a:solidFill>
              </a:rPr>
              <a:t>kapatılması talimatlara </a:t>
            </a:r>
            <a:r>
              <a:rPr lang="tr-TR" sz="2000" dirty="0">
                <a:solidFill>
                  <a:srgbClr val="FF0000"/>
                </a:solidFill>
              </a:rPr>
              <a:t>göre yapılacaktır.</a:t>
            </a:r>
          </a:p>
        </p:txBody>
      </p:sp>
    </p:spTree>
    <p:extLst>
      <p:ext uri="{BB962C8B-B14F-4D97-AF65-F5344CB8AC3E}">
        <p14:creationId xmlns:p14="http://schemas.microsoft.com/office/powerpoint/2010/main" val="2479951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30801" y="1493235"/>
            <a:ext cx="9019756"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rPr>
              <a:t>GENEL </a:t>
            </a:r>
            <a:r>
              <a:rPr lang="tr-TR" b="1" dirty="0" smtClean="0">
                <a:solidFill>
                  <a:srgbClr val="FF0000"/>
                </a:solidFill>
              </a:rPr>
              <a:t>HUSUSLAR</a:t>
            </a:r>
          </a:p>
          <a:p>
            <a:endParaRPr lang="tr-TR" sz="3600" b="1" dirty="0">
              <a:solidFill>
                <a:srgbClr val="FF0000"/>
              </a:solidFill>
            </a:endParaRPr>
          </a:p>
          <a:p>
            <a:r>
              <a:rPr lang="tr-TR" sz="3600" b="1" dirty="0" smtClean="0">
                <a:solidFill>
                  <a:schemeClr val="tx2">
                    <a:lumMod val="50000"/>
                  </a:schemeClr>
                </a:solidFill>
              </a:rPr>
              <a:t>I. BİNA </a:t>
            </a:r>
            <a:r>
              <a:rPr lang="tr-TR" sz="3600" b="1" dirty="0" smtClean="0">
                <a:solidFill>
                  <a:schemeClr val="tx2">
                    <a:lumMod val="50000"/>
                  </a:schemeClr>
                </a:solidFill>
              </a:rPr>
              <a:t>SINAV KOMİSYONUN </a:t>
            </a:r>
          </a:p>
          <a:p>
            <a:r>
              <a:rPr lang="tr-TR" sz="3600" b="1" dirty="0" smtClean="0">
                <a:solidFill>
                  <a:schemeClr val="tx2">
                    <a:lumMod val="50000"/>
                  </a:schemeClr>
                </a:solidFill>
              </a:rPr>
              <a:t>YAPACAĞI </a:t>
            </a:r>
            <a:r>
              <a:rPr lang="tr-TR" sz="3600" b="1" dirty="0" smtClean="0">
                <a:solidFill>
                  <a:schemeClr val="tx2">
                    <a:lumMod val="50000"/>
                  </a:schemeClr>
                </a:solidFill>
              </a:rPr>
              <a:t> ve DİKKAT EDECEĞİ İŞLEMLER</a:t>
            </a:r>
            <a:endParaRPr lang="tr-TR" sz="3600" dirty="0">
              <a:solidFill>
                <a:schemeClr val="tx2">
                  <a:lumMod val="50000"/>
                </a:schemeClr>
              </a:solidFill>
            </a:endParaRPr>
          </a:p>
        </p:txBody>
      </p:sp>
    </p:spTree>
    <p:extLst>
      <p:ext uri="{BB962C8B-B14F-4D97-AF65-F5344CB8AC3E}">
        <p14:creationId xmlns:p14="http://schemas.microsoft.com/office/powerpoint/2010/main" val="2381813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I. </a:t>
            </a:r>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800" b="1" dirty="0" smtClean="0"/>
              <a:t>1. </a:t>
            </a:r>
            <a:r>
              <a:rPr lang="tr-TR" sz="1800" dirty="0" smtClean="0"/>
              <a:t>Bina </a:t>
            </a:r>
            <a:r>
              <a:rPr lang="tr-TR" sz="1800" dirty="0"/>
              <a:t>sınav komisyonu başkanı, Bölge Sınav Yürütme Komisyonunun sınavla ilgili </a:t>
            </a:r>
            <a:r>
              <a:rPr lang="tr-TR" sz="1800" dirty="0" smtClean="0"/>
              <a:t>yapacağı  toplantıya </a:t>
            </a:r>
            <a:r>
              <a:rPr lang="tr-TR" sz="1800" dirty="0"/>
              <a:t>katılır</a:t>
            </a:r>
            <a:r>
              <a:rPr lang="tr-TR" sz="1800" dirty="0" smtClean="0"/>
              <a:t>.</a:t>
            </a:r>
          </a:p>
          <a:p>
            <a:pPr algn="just"/>
            <a:r>
              <a:rPr lang="tr-TR" sz="1800" b="1" dirty="0" smtClean="0"/>
              <a:t>2</a:t>
            </a:r>
            <a:r>
              <a:rPr lang="tr-TR" sz="1800" b="1" dirty="0"/>
              <a:t>. </a:t>
            </a:r>
            <a:r>
              <a:rPr lang="tr-TR" sz="1800" dirty="0"/>
              <a:t>Toplantıda </a:t>
            </a:r>
            <a:r>
              <a:rPr lang="tr-TR" sz="1800" dirty="0" smtClean="0"/>
              <a:t>görüşülen hususlar ve </a:t>
            </a:r>
            <a:r>
              <a:rPr lang="tr-TR" sz="1800" dirty="0" smtClean="0"/>
              <a:t>alınan </a:t>
            </a:r>
            <a:r>
              <a:rPr lang="tr-TR" sz="1800" dirty="0"/>
              <a:t>kararlara göre sınav planlamasını yapar</a:t>
            </a:r>
            <a:r>
              <a:rPr lang="tr-TR" sz="1800" dirty="0" smtClean="0"/>
              <a:t>.</a:t>
            </a:r>
          </a:p>
          <a:p>
            <a:pPr algn="just"/>
            <a:r>
              <a:rPr lang="tr-TR" sz="1800" b="1" i="1" dirty="0" smtClean="0"/>
              <a:t>3</a:t>
            </a:r>
            <a:r>
              <a:rPr lang="tr-TR" sz="1800" b="1" i="1" dirty="0"/>
              <a:t>. </a:t>
            </a:r>
            <a:r>
              <a:rPr lang="tr-TR" sz="1800" dirty="0"/>
              <a:t>Salon görevlilerinin sınav salonlarına cep telefonu ve benzeri iletişim araçları ile girmemesini sağlar. Sınav öncesinde yapılacak toplantılarda bu hususu özellikle belirtir. </a:t>
            </a:r>
          </a:p>
          <a:p>
            <a:pPr algn="just"/>
            <a:r>
              <a:rPr lang="tr-TR" sz="1800" b="1" i="1" dirty="0"/>
              <a:t>4. </a:t>
            </a:r>
            <a:r>
              <a:rPr lang="tr-TR" sz="1800" dirty="0"/>
              <a:t>Sınava girecek adayların salon yoklama listelerini Bölge Sınav Yürütme Komisyonundan alarak, sınavdan en az 2 (iki) gün önce adayların görebilecekleri uygun bir yerde ilan eder. </a:t>
            </a:r>
          </a:p>
          <a:p>
            <a:pPr algn="just"/>
            <a:r>
              <a:rPr lang="tr-TR" sz="1800" b="1" i="1" dirty="0"/>
              <a:t>5. </a:t>
            </a:r>
            <a:r>
              <a:rPr lang="tr-TR" sz="1800" dirty="0"/>
              <a:t>Sınav salonlarını </a:t>
            </a:r>
            <a:r>
              <a:rPr lang="tr-TR" sz="1800" i="1" dirty="0"/>
              <a:t>(*) </a:t>
            </a:r>
            <a:r>
              <a:rPr lang="tr-TR" sz="1800" dirty="0"/>
              <a:t>ve salondaki sıraları, sınav oturma planı </a:t>
            </a:r>
            <a:r>
              <a:rPr lang="tr-TR" sz="1800" i="1" dirty="0"/>
              <a:t>(**) </a:t>
            </a:r>
            <a:r>
              <a:rPr lang="tr-TR" sz="1800" dirty="0"/>
              <a:t>doğrultusunda numaralandırarak sınavdan 1 (bir) gün önce hazır duruma gelmesini sağlar ve sınav süresince salonları kontrol eder. </a:t>
            </a:r>
          </a:p>
          <a:p>
            <a:pPr algn="just"/>
            <a:r>
              <a:rPr lang="tr-TR" sz="1800" i="1" dirty="0"/>
              <a:t>*1 </a:t>
            </a:r>
            <a:r>
              <a:rPr lang="tr-TR" sz="1800" i="1" dirty="0" err="1"/>
              <a:t>nolu</a:t>
            </a:r>
            <a:r>
              <a:rPr lang="tr-TR" sz="1800" i="1" dirty="0"/>
              <a:t> salon zemin kattan başlamak suretiyle üst katlara doğru artarak devam eder. </a:t>
            </a:r>
            <a:endParaRPr lang="tr-TR" sz="1800" dirty="0"/>
          </a:p>
          <a:p>
            <a:pPr algn="just"/>
            <a:r>
              <a:rPr lang="tr-TR" sz="1800" i="1" dirty="0"/>
              <a:t>**1 </a:t>
            </a:r>
            <a:r>
              <a:rPr lang="tr-TR" sz="1800" i="1" dirty="0" err="1"/>
              <a:t>nolu</a:t>
            </a:r>
            <a:r>
              <a:rPr lang="tr-TR" sz="1800" i="1" dirty="0"/>
              <a:t> sıra öğretmen masasının önünden başlayacaktır. “S” kuralı gereğince kapıya doğru artarak devam eder. </a:t>
            </a:r>
            <a:endParaRPr lang="tr-TR" sz="1800" dirty="0"/>
          </a:p>
          <a:p>
            <a:pPr algn="just"/>
            <a:endParaRPr lang="tr-TR" sz="1800" dirty="0"/>
          </a:p>
        </p:txBody>
      </p:sp>
    </p:spTree>
    <p:extLst>
      <p:ext uri="{BB962C8B-B14F-4D97-AF65-F5344CB8AC3E}">
        <p14:creationId xmlns:p14="http://schemas.microsoft.com/office/powerpoint/2010/main" val="2450322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smtClean="0">
                <a:solidFill>
                  <a:srgbClr val="FF0000"/>
                </a:solidFill>
              </a:rPr>
              <a:t>I. </a:t>
            </a:r>
            <a:r>
              <a:rPr lang="tr-TR" sz="3000" b="1" dirty="0" smtClean="0">
                <a:solidFill>
                  <a:srgbClr val="FF0000"/>
                </a:solidFill>
              </a:rPr>
              <a:t>Bina </a:t>
            </a:r>
            <a:r>
              <a:rPr lang="tr-TR" sz="3000" b="1" dirty="0">
                <a:solidFill>
                  <a:srgbClr val="FF0000"/>
                </a:solidFill>
              </a:rPr>
              <a:t>Sınav Komisyonunun Yapacağı </a:t>
            </a:r>
            <a:r>
              <a:rPr lang="tr-TR" sz="3000" b="1" dirty="0" smtClean="0">
                <a:solidFill>
                  <a:srgbClr val="FF0000"/>
                </a:solidFill>
              </a:rPr>
              <a:t>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69954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900" b="1" i="1" dirty="0" smtClean="0"/>
              <a:t>6</a:t>
            </a:r>
            <a:r>
              <a:rPr lang="tr-TR" sz="1900" b="1" i="1" dirty="0"/>
              <a:t>. </a:t>
            </a:r>
            <a:r>
              <a:rPr lang="tr-TR" sz="1900" dirty="0"/>
              <a:t>Salon görevlileri ile sınav başlamadan en az 1 (bir) saat önce toplantı yapar, görev ve sorumluluklarını açıklar. Toplantıya katılmayan salon görevlisinin yerine yedek gözetmenlerden görevlendirme yapar. </a:t>
            </a:r>
            <a:endParaRPr lang="tr-TR" sz="1900" dirty="0" smtClean="0"/>
          </a:p>
          <a:p>
            <a:pPr algn="just"/>
            <a:endParaRPr lang="tr-TR" sz="1900" dirty="0"/>
          </a:p>
          <a:p>
            <a:pPr algn="just"/>
            <a:r>
              <a:rPr lang="tr-TR" sz="1900" b="1" i="1" dirty="0"/>
              <a:t>7. </a:t>
            </a:r>
            <a:r>
              <a:rPr lang="tr-TR" sz="1900" dirty="0"/>
              <a:t>Toplantıya katılmayan ya da sınav kurallarına uymayan personele sınav görevi vermez. Sınav kurallarına uymayan personeli gerekli durumlarda tutanakla belirleyerek Bölge Sınav Yürütme Komisyonuna bildirir. </a:t>
            </a:r>
            <a:endParaRPr lang="tr-TR" sz="1900" dirty="0" smtClean="0"/>
          </a:p>
          <a:p>
            <a:pPr algn="just"/>
            <a:endParaRPr lang="tr-TR" sz="1900" dirty="0"/>
          </a:p>
          <a:p>
            <a:pPr algn="just"/>
            <a:r>
              <a:rPr lang="tr-TR" sz="1900" b="1" i="1" dirty="0"/>
              <a:t>8. </a:t>
            </a:r>
            <a:r>
              <a:rPr lang="tr-TR" sz="1900" dirty="0"/>
              <a:t>Sınav görevlilerine ait ad, </a:t>
            </a:r>
            <a:r>
              <a:rPr lang="tr-TR" sz="1900" dirty="0" err="1"/>
              <a:t>soyad</a:t>
            </a:r>
            <a:r>
              <a:rPr lang="tr-TR" sz="1900" dirty="0"/>
              <a:t> ve görevlerini gösterir yaka kartının sınav süresince görevlilerin üzerinde bulunmasını sağlar. </a:t>
            </a:r>
            <a:endParaRPr lang="tr-TR" sz="1900" dirty="0" smtClean="0"/>
          </a:p>
          <a:p>
            <a:pPr algn="just"/>
            <a:endParaRPr lang="tr-TR" sz="1900" dirty="0"/>
          </a:p>
          <a:p>
            <a:pPr algn="just"/>
            <a:r>
              <a:rPr lang="tr-TR" sz="1900" b="1" i="1" dirty="0"/>
              <a:t>9. </a:t>
            </a:r>
            <a:r>
              <a:rPr lang="tr-TR" sz="1900" dirty="0"/>
              <a:t>Sınav günü, sınav kutularını/çantalarını il/ilçe sınav evrakı nakil koruma görevlilerinden tutanakla teslim alır. Sınavın başlamasına yarım saat kala sınav kutularını açıp içindeki sınav paketlerini sayarak kontrol eder, sorun varsa Bölge Sınav Yürütme Komisyonunun talimatına göre işlem yapar. </a:t>
            </a:r>
          </a:p>
        </p:txBody>
      </p:sp>
    </p:spTree>
    <p:extLst>
      <p:ext uri="{BB962C8B-B14F-4D97-AF65-F5344CB8AC3E}">
        <p14:creationId xmlns:p14="http://schemas.microsoft.com/office/powerpoint/2010/main" val="2294395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2746</TotalTime>
  <Words>2723</Words>
  <Application>Microsoft Office PowerPoint</Application>
  <PresentationFormat>Ekran Gösterisi (16:9)</PresentationFormat>
  <Paragraphs>228</Paragraphs>
  <Slides>36</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36</vt:i4>
      </vt:variant>
    </vt:vector>
  </HeadingPairs>
  <TitlesOfParts>
    <vt:vector size="40" baseType="lpstr">
      <vt:lpstr>Arial</vt:lpstr>
      <vt:lpstr>Calibri</vt:lpstr>
      <vt:lpstr>Wingdings</vt:lpstr>
      <vt:lpstr>Ofis Teması</vt:lpstr>
      <vt:lpstr>PowerPoint Sunusu</vt:lpstr>
      <vt:lpstr>PowerPoint Sunusu</vt:lpstr>
      <vt:lpstr>SINAVA GİRİŞ</vt:lpstr>
      <vt:lpstr>SINAVA GİRİŞ</vt:lpstr>
      <vt:lpstr>PowerPoint Sunusu</vt:lpstr>
      <vt:lpstr>PowerPoint Sunusu</vt:lpstr>
      <vt:lpstr>PowerPoint Sunusu</vt:lpstr>
      <vt:lpstr>I. Bina Sınav Komisyonunun Yapacağı İşlemler</vt:lpstr>
      <vt:lpstr>I. Bina Sınav Komisyonunun Yapacağı İşlemler</vt:lpstr>
      <vt:lpstr>I. Bina Sınav Komisyonunun Yapacağı İşlemler</vt:lpstr>
      <vt:lpstr>I. Bina Sınav Komisyonunun Yapacağı İşlemler</vt:lpstr>
      <vt:lpstr>I. Bina Sınav Komisyonunun Yapacağı İşlemler</vt:lpstr>
      <vt:lpstr>I. Bina Sınav Komisyonunun Yapacağı İşlemler</vt:lpstr>
      <vt:lpstr>PowerPoint Sunusu</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B) Sınav Süresince;</vt:lpstr>
      <vt:lpstr>Sınav Süresince;</vt:lpstr>
      <vt:lpstr>Sınav Süresince;</vt:lpstr>
      <vt:lpstr>C) Sınav Bitiminde;</vt:lpstr>
      <vt:lpstr>C) Sınav Süresi Sonunda;</vt:lpstr>
      <vt:lpstr>Ayrıca, salon görevlileri;</vt:lpstr>
      <vt:lpstr>Yedek Gözetmenin Yapacağı İşlemler </vt:lpstr>
      <vt:lpstr>SINAV PAKETİNİN AÇILMASI VE  SINAV EVRAKI DÖNÜŞ ZARFININ KAPATILMASI</vt:lpstr>
      <vt:lpstr>SINAV PAKETİNİN AÇILMASI VE  SINAV EVRAKI DÖNÜŞ ZARFININ KAPATILMASI</vt:lpstr>
      <vt:lpstr>SINAV PAKETİNİN AÇILMASI VE  SINAV EVRAKI DÖNÜŞ ZARFININ KAPATILMASI</vt:lpstr>
      <vt:lpstr>SINAV PAKETİNİN AÇILMASI VE  SINAV EVRAKI DÖNÜŞ ZARFININ KAPATILMASI</vt:lpstr>
      <vt:lpstr>SINAV PAKETİNİN AÇILMASI VE  SINAV EVRAKI DÖNÜŞ ZARFININ KAPATILMASI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Asus</cp:lastModifiedBy>
  <cp:revision>121</cp:revision>
  <dcterms:created xsi:type="dcterms:W3CDTF">2019-03-28T13:41:51Z</dcterms:created>
  <dcterms:modified xsi:type="dcterms:W3CDTF">2021-09-02T13:09:22Z</dcterms:modified>
</cp:coreProperties>
</file>