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58" r:id="rId2"/>
    <p:sldId id="437" r:id="rId3"/>
    <p:sldId id="257" r:id="rId4"/>
    <p:sldId id="319" r:id="rId5"/>
    <p:sldId id="270" r:id="rId6"/>
    <p:sldId id="438" r:id="rId7"/>
    <p:sldId id="459" r:id="rId8"/>
    <p:sldId id="449" r:id="rId9"/>
    <p:sldId id="441" r:id="rId10"/>
    <p:sldId id="442" r:id="rId11"/>
    <p:sldId id="443" r:id="rId12"/>
    <p:sldId id="444" r:id="rId13"/>
    <p:sldId id="462" r:id="rId14"/>
    <p:sldId id="460" r:id="rId15"/>
    <p:sldId id="461" r:id="rId16"/>
    <p:sldId id="445" r:id="rId17"/>
    <p:sldId id="447" r:id="rId18"/>
    <p:sldId id="448" r:id="rId19"/>
    <p:sldId id="349" r:id="rId20"/>
    <p:sldId id="369" r:id="rId21"/>
    <p:sldId id="370" r:id="rId22"/>
    <p:sldId id="371" r:id="rId23"/>
    <p:sldId id="372" r:id="rId24"/>
    <p:sldId id="373" r:id="rId25"/>
    <p:sldId id="411" r:id="rId26"/>
    <p:sldId id="463" r:id="rId27"/>
    <p:sldId id="291" r:id="rId28"/>
    <p:sldId id="381" r:id="rId29"/>
    <p:sldId id="450" r:id="rId30"/>
    <p:sldId id="452" r:id="rId31"/>
    <p:sldId id="451" r:id="rId32"/>
    <p:sldId id="453" r:id="rId33"/>
    <p:sldId id="454" r:id="rId34"/>
    <p:sldId id="455" r:id="rId35"/>
    <p:sldId id="334" r:id="rId36"/>
    <p:sldId id="420" r:id="rId37"/>
    <p:sldId id="457" r:id="rId38"/>
    <p:sldId id="412" r:id="rId39"/>
    <p:sldId id="421" r:id="rId40"/>
    <p:sldId id="422" r:id="rId41"/>
    <p:sldId id="337" r:id="rId42"/>
    <p:sldId id="401" r:id="rId43"/>
    <p:sldId id="403" r:id="rId44"/>
    <p:sldId id="404" r:id="rId45"/>
    <p:sldId id="405" r:id="rId46"/>
    <p:sldId id="406" r:id="rId47"/>
    <p:sldId id="407" r:id="rId48"/>
    <p:sldId id="309" r:id="rId49"/>
    <p:sldId id="266" r:id="rId50"/>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0" y="11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83204-1DE6-4AF6-9066-C91BEA98817E}" type="datetimeFigureOut">
              <a:rPr lang="tr-TR" smtClean="0"/>
              <a:t>1.09.2022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1BC28-21B4-48FB-B1F7-26CDEF2AF7F9}" type="slidenum">
              <a:rPr lang="tr-TR" smtClean="0"/>
              <a:t>‹#›</a:t>
            </a:fld>
            <a:endParaRPr lang="tr-TR"/>
          </a:p>
        </p:txBody>
      </p:sp>
    </p:spTree>
    <p:extLst>
      <p:ext uri="{BB962C8B-B14F-4D97-AF65-F5344CB8AC3E}">
        <p14:creationId xmlns:p14="http://schemas.microsoft.com/office/powerpoint/2010/main" val="200342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C50875-97F6-497D-AE03-3D7E00833CF8}" type="slidenum">
              <a:rPr lang="tr-TR" smtClean="0"/>
              <a:t>1</a:t>
            </a:fld>
            <a:endParaRPr lang="tr-TR"/>
          </a:p>
        </p:txBody>
      </p:sp>
    </p:spTree>
    <p:extLst>
      <p:ext uri="{BB962C8B-B14F-4D97-AF65-F5344CB8AC3E}">
        <p14:creationId xmlns:p14="http://schemas.microsoft.com/office/powerpoint/2010/main" val="347093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21719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0630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622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spTree>
    <p:extLst>
      <p:ext uri="{BB962C8B-B14F-4D97-AF65-F5344CB8AC3E}">
        <p14:creationId xmlns:p14="http://schemas.microsoft.com/office/powerpoint/2010/main" val="68955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9B0617-7F7D-461C-8D8B-9DF4EBDE129B}"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2885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59B0617-7F7D-461C-8D8B-9DF4EBDE129B}" type="datetimeFigureOut">
              <a:rPr lang="tr-TR" smtClean="0"/>
              <a:t>1.09.2022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343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59B0617-7F7D-461C-8D8B-9DF4EBDE129B}" type="datetimeFigureOut">
              <a:rPr lang="tr-TR" smtClean="0"/>
              <a:t>1.09.2022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66127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59B0617-7F7D-461C-8D8B-9DF4EBDE129B}" type="datetimeFigureOut">
              <a:rPr lang="tr-TR" smtClean="0"/>
              <a:t>1.09.2022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9868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9B0617-7F7D-461C-8D8B-9DF4EBDE129B}" type="datetimeFigureOut">
              <a:rPr lang="tr-TR" smtClean="0"/>
              <a:t>1.09.2022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904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1.09.2022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54419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1.09.2022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77335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B0617-7F7D-461C-8D8B-9DF4EBDE129B}" type="datetimeFigureOut">
              <a:rPr lang="tr-TR" smtClean="0"/>
              <a:t>1.09.2022</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24370E-1881-4DFC-BA77-CD012A566C7C}" type="slidenum">
              <a:rPr lang="tr-TR" smtClean="0"/>
              <a:t>‹#›</a:t>
            </a:fld>
            <a:endParaRPr lang="tr-TR"/>
          </a:p>
        </p:txBody>
      </p:sp>
    </p:spTree>
    <p:extLst>
      <p:ext uri="{BB962C8B-B14F-4D97-AF65-F5344CB8AC3E}">
        <p14:creationId xmlns:p14="http://schemas.microsoft.com/office/powerpoint/2010/main" val="227269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30760" y="1851670"/>
            <a:ext cx="7892562"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tr-TR" sz="2800" dirty="0"/>
          </a:p>
          <a:p>
            <a:pPr algn="ctr"/>
            <a:r>
              <a:rPr lang="tr-TR" sz="2800" dirty="0"/>
              <a:t> </a:t>
            </a:r>
            <a:r>
              <a:rPr lang="tr-TR" sz="2800" b="1" dirty="0"/>
              <a:t>İLKÖĞRETİM VE ORTAÖĞRETİM KURUMLARI BURSLULUK SINAVI (İOKBS) </a:t>
            </a:r>
            <a:r>
              <a:rPr lang="tr-TR" sz="2800" b="1" dirty="0" smtClean="0"/>
              <a:t>2022 </a:t>
            </a:r>
            <a:endParaRPr lang="tr-TR" sz="2800" dirty="0"/>
          </a:p>
          <a:p>
            <a:pPr algn="ctr"/>
            <a:r>
              <a:rPr lang="tr-TR" sz="2800" b="1" dirty="0" smtClean="0">
                <a:solidFill>
                  <a:srgbClr val="FF0000"/>
                </a:solidFill>
              </a:rPr>
              <a:t>DİKKAT </a:t>
            </a:r>
            <a:r>
              <a:rPr lang="tr-TR" sz="2800" b="1" dirty="0">
                <a:solidFill>
                  <a:srgbClr val="FF0000"/>
                </a:solidFill>
              </a:rPr>
              <a:t>EDİLECEK </a:t>
            </a:r>
            <a:r>
              <a:rPr lang="tr-TR" sz="2800" b="1" dirty="0" smtClean="0">
                <a:solidFill>
                  <a:srgbClr val="FF0000"/>
                </a:solidFill>
              </a:rPr>
              <a:t>HUSUSLAR</a:t>
            </a:r>
            <a:endParaRPr lang="tr-TR" sz="4800" b="1" dirty="0">
              <a:solidFill>
                <a:srgbClr val="FF0000"/>
              </a:solidFill>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455" y="137289"/>
            <a:ext cx="2045004" cy="2045004"/>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72074"/>
          <a:stretch/>
        </p:blipFill>
        <p:spPr>
          <a:xfrm>
            <a:off x="0" y="4186237"/>
            <a:ext cx="9154083" cy="957263"/>
          </a:xfrm>
          <a:prstGeom prst="rect">
            <a:avLst/>
          </a:prstGeom>
        </p:spPr>
      </p:pic>
    </p:spTree>
    <p:extLst>
      <p:ext uri="{BB962C8B-B14F-4D97-AF65-F5344CB8AC3E}">
        <p14:creationId xmlns:p14="http://schemas.microsoft.com/office/powerpoint/2010/main" val="417137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300" dirty="0" smtClean="0"/>
              <a:t>	Sınav </a:t>
            </a:r>
            <a:r>
              <a:rPr lang="tr-TR" sz="2300" dirty="0"/>
              <a:t>binasında yer alan </a:t>
            </a:r>
            <a:r>
              <a:rPr lang="tr-TR" sz="2300" b="1" dirty="0"/>
              <a:t>her sınıf seviyesi için 10 (on) adet yedek sınav evrakı </a:t>
            </a:r>
            <a:r>
              <a:rPr lang="tr-TR" sz="2300" dirty="0"/>
              <a:t>diğer sınav evrakı ile beraber gönderilecektir. Bu evraklar, gerektiğinde yedek olarak sınava girecek öğrenciler için ve baskı hatası durumunda kullanılacaktır. </a:t>
            </a:r>
          </a:p>
          <a:p>
            <a:pPr algn="just"/>
            <a:r>
              <a:rPr lang="tr-TR" sz="2300" b="1" dirty="0" smtClean="0"/>
              <a:t>	</a:t>
            </a:r>
          </a:p>
          <a:p>
            <a:pPr algn="just"/>
            <a:r>
              <a:rPr lang="tr-TR" sz="2300" b="1" dirty="0"/>
              <a:t>	</a:t>
            </a:r>
            <a:r>
              <a:rPr lang="tr-TR" sz="2300" b="1" dirty="0" smtClean="0"/>
              <a:t>Sınav </a:t>
            </a:r>
            <a:r>
              <a:rPr lang="tr-TR" sz="2300" b="1" dirty="0"/>
              <a:t>başvurusu olan ancak Rehberlik Araştırma Merkezleri (RAM) tarafından süresi içinde özel eğitim ihtiyacı sisteme işlenmeyen öğrencilerden büyük punto veya hiç görmeyen kitapçık alması ya da evde/hastanede sınava girmesi gerekenler, İl Millî Eğitim Müdürlükleri tarafından Genel Müdürlüğümüze süresi içinde bildirildiği takdirde gerekli sınav evrakı yerleştikleri yere gönderilecektir. </a:t>
            </a:r>
            <a:endParaRPr lang="tr-TR" sz="2300" dirty="0">
              <a:solidFill>
                <a:srgbClr val="FF0000"/>
              </a:solidFill>
              <a:latin typeface="+mn-lt"/>
            </a:endParaRPr>
          </a:p>
        </p:txBody>
      </p:sp>
    </p:spTree>
    <p:extLst>
      <p:ext uri="{BB962C8B-B14F-4D97-AF65-F5344CB8AC3E}">
        <p14:creationId xmlns:p14="http://schemas.microsoft.com/office/powerpoint/2010/main" val="2284828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5235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smtClean="0"/>
              <a:t>	Sınava </a:t>
            </a:r>
            <a:r>
              <a:rPr lang="tr-TR" sz="2400" dirty="0"/>
              <a:t>başvuran öğrencilerden, </a:t>
            </a:r>
            <a:r>
              <a:rPr lang="tr-TR" sz="2400" b="1" dirty="0"/>
              <a:t>sonradan oluşan nedenlerle sınav tedbir hizmeti alması gereken </a:t>
            </a:r>
            <a:r>
              <a:rPr lang="tr-TR" sz="2400" dirty="0"/>
              <a:t>öğrencilerin durumlarına uygun hizmeti alabilmeleri için gerekli işlemler kılavuzun ilgili hükümlerine göre Bölge Sınav Yürütme Komisyonunca yapılacaktır. Kılavuza göre öğrencinin tek kişilik salonda sınava alınması gerekiyorsa, yerleştirildiği okulun yedek salonunda yedek sınav evrakıyla sınava alınacaktır. Öğrencinin sınava girdiği salon yoklama listesinin tutanak bölümüne gerekli açıklama yazılacak ayrıca Bölge Sınav Yürütme Komisyonu kararının aslı sınav dönüş kutusuna konulacaktır. </a:t>
            </a:r>
            <a:endParaRPr lang="tr-TR" sz="1100" dirty="0">
              <a:solidFill>
                <a:srgbClr val="FF0000"/>
              </a:solidFill>
              <a:latin typeface="+mn-lt"/>
            </a:endParaRPr>
          </a:p>
        </p:txBody>
      </p:sp>
    </p:spTree>
    <p:extLst>
      <p:ext uri="{BB962C8B-B14F-4D97-AF65-F5344CB8AC3E}">
        <p14:creationId xmlns:p14="http://schemas.microsoft.com/office/powerpoint/2010/main" val="2688301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smtClean="0"/>
              <a:t>	Yedek </a:t>
            </a:r>
            <a:r>
              <a:rPr lang="tr-TR" sz="2400" dirty="0"/>
              <a:t>salonda sınava alınan öğrencilerin cevap kâğıtlarına aday bilgilerini yazmaları ve T.C. kimlik numaralarını ilgili bölüme kodlamaları gerekmekte olup kodlamaların doğru yapıldığı salon görevlilerince kontrol edilmelidir. Cevap kâğıdındaki kimlik bilgileri eksik veya hatalı olan öğrencilerin cevap kâğıdı değerlendirmeye alınmayacaktır. </a:t>
            </a:r>
            <a:endParaRPr lang="tr-TR" sz="2400" dirty="0" smtClean="0"/>
          </a:p>
          <a:p>
            <a:pPr algn="just"/>
            <a:r>
              <a:rPr lang="tr-TR" sz="2400" dirty="0" smtClean="0"/>
              <a:t>	</a:t>
            </a:r>
          </a:p>
          <a:p>
            <a:pPr algn="just"/>
            <a:r>
              <a:rPr lang="tr-TR" sz="2400" dirty="0"/>
              <a:t>	</a:t>
            </a:r>
            <a:r>
              <a:rPr lang="tr-TR" sz="2400" b="1" dirty="0" smtClean="0">
                <a:solidFill>
                  <a:srgbClr val="FF0000"/>
                </a:solidFill>
              </a:rPr>
              <a:t>Ayrıca </a:t>
            </a:r>
            <a:r>
              <a:rPr lang="tr-TR" sz="2400" b="1" dirty="0">
                <a:solidFill>
                  <a:srgbClr val="FF0000"/>
                </a:solidFill>
              </a:rPr>
              <a:t>yedek salonda sınava alınan öğrencilerin geçerli kimlik belgesinin fotokopisi sınav evrakı dönüş zarfına konulacaktır. </a:t>
            </a:r>
            <a:endParaRPr lang="tr-TR" sz="1100" b="1" dirty="0">
              <a:solidFill>
                <a:srgbClr val="FF0000"/>
              </a:solidFill>
              <a:latin typeface="+mn-lt"/>
            </a:endParaRPr>
          </a:p>
        </p:txBody>
      </p:sp>
    </p:spTree>
    <p:extLst>
      <p:ext uri="{BB962C8B-B14F-4D97-AF65-F5344CB8AC3E}">
        <p14:creationId xmlns:p14="http://schemas.microsoft.com/office/powerpoint/2010/main" val="2245708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844824"/>
            <a:ext cx="8288639" cy="319510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a:solidFill>
                  <a:srgbClr val="FF0000"/>
                </a:solidFill>
              </a:rPr>
              <a:t>Yedek Salonda sınava giren öğrenciler için yedek sınav evrakı kullanılacaktır. Asıl salondaki sınav evrakı salon dışına çıkarılmayacak, salon yoklama listesine ve cevap kâğıdına “GİRMEDİ” bilgisi yazılıp kodlanacaktır. </a:t>
            </a:r>
            <a:endParaRPr lang="tr-TR" sz="700" b="1" dirty="0">
              <a:solidFill>
                <a:srgbClr val="FF0000"/>
              </a:solidFill>
              <a:latin typeface="+mn-lt"/>
            </a:endParaRPr>
          </a:p>
        </p:txBody>
      </p:sp>
    </p:spTree>
    <p:extLst>
      <p:ext uri="{BB962C8B-B14F-4D97-AF65-F5344CB8AC3E}">
        <p14:creationId xmlns:p14="http://schemas.microsoft.com/office/powerpoint/2010/main" val="4086967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b="1" dirty="0" smtClean="0"/>
              <a:t>	</a:t>
            </a:r>
            <a:r>
              <a:rPr lang="tr-TR" sz="2400" b="1" dirty="0" smtClean="0">
                <a:solidFill>
                  <a:srgbClr val="FF0000"/>
                </a:solidFill>
              </a:rPr>
              <a:t>Sınava </a:t>
            </a:r>
            <a:r>
              <a:rPr lang="tr-TR" sz="2400" b="1" dirty="0">
                <a:solidFill>
                  <a:srgbClr val="FF0000"/>
                </a:solidFill>
              </a:rPr>
              <a:t>başvurusu olmayan öğrenciler hiçbir şekilde sınava alınmayacaktır. </a:t>
            </a:r>
            <a:endParaRPr lang="tr-TR" sz="2400" b="1" dirty="0" smtClean="0">
              <a:solidFill>
                <a:srgbClr val="FF0000"/>
              </a:solidFill>
            </a:endParaRPr>
          </a:p>
          <a:p>
            <a:pPr algn="just"/>
            <a:endParaRPr lang="tr-TR" sz="2400" dirty="0"/>
          </a:p>
          <a:p>
            <a:pPr algn="just"/>
            <a:r>
              <a:rPr lang="tr-TR" sz="2400" dirty="0" smtClean="0"/>
              <a:t>	Özel </a:t>
            </a:r>
            <a:r>
              <a:rPr lang="tr-TR" sz="2400" dirty="0"/>
              <a:t>eğitim ihtiyacı olan öğrencilerin sınava girecekleri merkezlerde, Ölçme, Değerlendirme ve Sınav Hizmetleri Genel Müdürlüğü, il/ilçe millî eğitim müdürlükleri, rehberlik araştırma merkezi (RAM) müdürlükleri ile birlikte her türlü tedbir alınacak, sınav salonlarının giriş çıkış açısından uygunluğu ve sınav tedbir hizmetleri kapsamında okuyucu/kodlayıcı olarak görevlendirilen öğretmenlerin bilgilendirilmesi sağlanacaktır. </a:t>
            </a:r>
            <a:endParaRPr lang="tr-TR" sz="700" b="1" dirty="0">
              <a:solidFill>
                <a:srgbClr val="FF0000"/>
              </a:solidFill>
              <a:latin typeface="+mn-lt"/>
            </a:endParaRPr>
          </a:p>
        </p:txBody>
      </p:sp>
    </p:spTree>
    <p:extLst>
      <p:ext uri="{BB962C8B-B14F-4D97-AF65-F5344CB8AC3E}">
        <p14:creationId xmlns:p14="http://schemas.microsoft.com/office/powerpoint/2010/main" val="1723440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203598"/>
            <a:ext cx="8288639" cy="383633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smtClean="0"/>
              <a:t>	Sınavda </a:t>
            </a:r>
            <a:r>
              <a:rPr lang="tr-TR" sz="2400" dirty="0"/>
              <a:t>bu öğrencilere yardımcı olmak için görevlendirilecek okuyucu ve kodlayıcı öğretmenler, öğrencinin yetersizlik durumuna göre, matematik dili okumayı bilen ve yabancı dil okumaya yatkın olanlardan seçilecektir. </a:t>
            </a:r>
            <a:endParaRPr lang="tr-TR" sz="2400" dirty="0" smtClean="0"/>
          </a:p>
          <a:p>
            <a:pPr algn="just"/>
            <a:endParaRPr lang="tr-TR" sz="2400" dirty="0"/>
          </a:p>
          <a:p>
            <a:pPr algn="just"/>
            <a:r>
              <a:rPr lang="tr-TR" sz="2400" dirty="0" smtClean="0"/>
              <a:t>	İşitme </a:t>
            </a:r>
            <a:r>
              <a:rPr lang="tr-TR" sz="2400" dirty="0"/>
              <a:t>yetersizliği olan öğrencilerin sınavda herhangi bir olumsuzluk yaşamamaları için işaret dili bilen öğretmenler görevlendirilecektir. Ancak bu öğretmenlerin, sınavı yapılacak ders branşından farklı branşta olmalarına dikkat edilecektir. </a:t>
            </a:r>
            <a:endParaRPr lang="tr-TR" sz="200" b="1" dirty="0">
              <a:solidFill>
                <a:srgbClr val="FF0000"/>
              </a:solidFill>
              <a:latin typeface="+mn-lt"/>
            </a:endParaRPr>
          </a:p>
        </p:txBody>
      </p:sp>
    </p:spTree>
    <p:extLst>
      <p:ext uri="{BB962C8B-B14F-4D97-AF65-F5344CB8AC3E}">
        <p14:creationId xmlns:p14="http://schemas.microsoft.com/office/powerpoint/2010/main" val="2982665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7030A0"/>
                </a:solidFill>
              </a:rPr>
              <a:t>Süreğen Hastalığı Olan Öğrenciler;</a:t>
            </a:r>
            <a:endParaRPr lang="tr-TR" sz="3600" dirty="0">
              <a:solidFill>
                <a:srgbClr val="7030A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b="1" dirty="0" smtClean="0"/>
              <a:t>a. </a:t>
            </a:r>
            <a:r>
              <a:rPr lang="tr-TR" sz="2000" dirty="0" smtClean="0"/>
              <a:t>Sağlık </a:t>
            </a:r>
            <a:r>
              <a:rPr lang="tr-TR" sz="2000" dirty="0"/>
              <a:t>problemlerinin zorunlu kıldığı durumlarda süreğen hastalığı olan öğrenciler tek </a:t>
            </a:r>
            <a:r>
              <a:rPr lang="tr-TR" sz="2000" dirty="0" smtClean="0"/>
              <a:t>kişilik salonlarda </a:t>
            </a:r>
            <a:r>
              <a:rPr lang="tr-TR" sz="2000" dirty="0"/>
              <a:t>sınava alınacaktır. Bu durumda olan öğrencilere ek süre verilmeyecektir</a:t>
            </a:r>
            <a:r>
              <a:rPr lang="tr-TR" sz="2000" dirty="0" smtClean="0"/>
              <a:t>. </a:t>
            </a:r>
          </a:p>
          <a:p>
            <a:pPr algn="l"/>
            <a:endParaRPr lang="tr-TR" sz="2000" dirty="0" smtClean="0"/>
          </a:p>
          <a:p>
            <a:pPr algn="l"/>
            <a:r>
              <a:rPr lang="tr-TR" sz="2000" b="1" dirty="0" smtClean="0"/>
              <a:t>b. </a:t>
            </a:r>
            <a:r>
              <a:rPr lang="tr-TR" sz="2000" dirty="0" smtClean="0"/>
              <a:t>Tip </a:t>
            </a:r>
            <a:r>
              <a:rPr lang="tr-TR" sz="2000" dirty="0"/>
              <a:t>1 diyabet (şeker hastası), astım, hipertansiyon ve epilepsi hastalıklarından dolayı </a:t>
            </a:r>
            <a:r>
              <a:rPr lang="tr-TR" sz="2000" dirty="0" smtClean="0"/>
              <a:t>sürekli ilaç </a:t>
            </a:r>
            <a:r>
              <a:rPr lang="tr-TR" sz="2000" dirty="0"/>
              <a:t>kullanan öğrenciler diğer öğrencilerle aynı salona yerleştirilecektir. Tip 1 diyabet </a:t>
            </a:r>
            <a:r>
              <a:rPr lang="tr-TR" sz="2000" dirty="0" smtClean="0"/>
              <a:t>hastalığı olan </a:t>
            </a:r>
            <a:r>
              <a:rPr lang="tr-TR" sz="2000" dirty="0"/>
              <a:t>öğrencilerin yanlarında kutu meyve suyu veya paket içindeki karbonhidrat içeren </a:t>
            </a:r>
            <a:r>
              <a:rPr lang="tr-TR" sz="2000" dirty="0" smtClean="0"/>
              <a:t>gıdaları bulundurmalarına</a:t>
            </a:r>
            <a:r>
              <a:rPr lang="tr-TR" sz="2000" dirty="0"/>
              <a:t>, hipoglisemi (ani kan şekeri düşmesi) durumunda bunları tüketmelerine ve </a:t>
            </a:r>
            <a:r>
              <a:rPr lang="tr-TR" sz="2000" dirty="0" smtClean="0"/>
              <a:t>kan şekeri </a:t>
            </a:r>
            <a:r>
              <a:rPr lang="tr-TR" sz="2000" dirty="0"/>
              <a:t>ölçüm cihazı ile kan şekerini ölçmelerine izin verilecektir.</a:t>
            </a:r>
            <a:endParaRPr lang="tr-TR" sz="2000" dirty="0">
              <a:solidFill>
                <a:srgbClr val="FF0000"/>
              </a:solidFill>
              <a:latin typeface="+mn-lt"/>
            </a:endParaRPr>
          </a:p>
        </p:txBody>
      </p:sp>
    </p:spTree>
    <p:extLst>
      <p:ext uri="{BB962C8B-B14F-4D97-AF65-F5344CB8AC3E}">
        <p14:creationId xmlns:p14="http://schemas.microsoft.com/office/powerpoint/2010/main" val="1328532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7030A0"/>
                </a:solidFill>
              </a:rPr>
              <a:t>Süreğen Hastalığı Olan Öğrenciler;</a:t>
            </a:r>
            <a:endParaRPr lang="tr-TR" sz="3600" dirty="0">
              <a:solidFill>
                <a:srgbClr val="7030A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tr-TR" sz="2000" dirty="0" smtClean="0"/>
          </a:p>
          <a:p>
            <a:pPr algn="just"/>
            <a:r>
              <a:rPr lang="tr-TR" sz="2000" dirty="0" smtClean="0"/>
              <a:t>Ayrıca </a:t>
            </a:r>
            <a:r>
              <a:rPr lang="tr-TR" sz="2000" dirty="0"/>
              <a:t>bu </a:t>
            </a:r>
            <a:r>
              <a:rPr lang="tr-TR" sz="2000" dirty="0" smtClean="0"/>
              <a:t>öğrencilerin </a:t>
            </a:r>
            <a:r>
              <a:rPr lang="tr-TR" sz="2000" dirty="0" err="1" smtClean="0"/>
              <a:t>hiperglisemi</a:t>
            </a:r>
            <a:r>
              <a:rPr lang="tr-TR" sz="2000" dirty="0" smtClean="0"/>
              <a:t> </a:t>
            </a:r>
            <a:r>
              <a:rPr lang="tr-TR" sz="2000" dirty="0"/>
              <a:t>(ani kan şekeri yükselmesi) durumunda oluşabilecek tuvalet ihtiyacının </a:t>
            </a:r>
            <a:r>
              <a:rPr lang="tr-TR" sz="2000" dirty="0" smtClean="0"/>
              <a:t>yedek gözetmen </a:t>
            </a:r>
            <a:r>
              <a:rPr lang="tr-TR" sz="2000" dirty="0"/>
              <a:t>eşliğinde giderilebilmesi için izin verilecektir. Bu durumda olan öğrencilerle ilgili </a:t>
            </a:r>
            <a:r>
              <a:rPr lang="tr-TR" sz="2000" dirty="0" smtClean="0"/>
              <a:t>olarak Bölge </a:t>
            </a:r>
            <a:r>
              <a:rPr lang="tr-TR" sz="2000" dirty="0"/>
              <a:t>Sınav Yürütme Komisyonları bilgilendirilecektir</a:t>
            </a:r>
            <a:r>
              <a:rPr lang="tr-TR" sz="2000" dirty="0" smtClean="0"/>
              <a:t>.</a:t>
            </a:r>
          </a:p>
          <a:p>
            <a:pPr algn="just"/>
            <a:endParaRPr lang="tr-TR" sz="2000" dirty="0"/>
          </a:p>
          <a:p>
            <a:pPr algn="just"/>
            <a:endParaRPr lang="tr-TR" sz="2000" dirty="0"/>
          </a:p>
          <a:p>
            <a:pPr algn="just"/>
            <a:r>
              <a:rPr lang="tr-TR" sz="2000" dirty="0"/>
              <a:t>Astım hastası olan öğrenciler, doktor raporlarında yer alan astım spreylerini </a:t>
            </a:r>
            <a:r>
              <a:rPr lang="tr-TR" sz="2000" dirty="0" smtClean="0"/>
              <a:t>yanlarında getirebileceklerdir</a:t>
            </a:r>
            <a:r>
              <a:rPr lang="tr-TR" sz="2000" dirty="0"/>
              <a:t>. Ayrıca, bu öğrencilerin sınav binasına girişte diğer öğrencilerden ayrı </a:t>
            </a:r>
            <a:r>
              <a:rPr lang="tr-TR" sz="2000" dirty="0" smtClean="0"/>
              <a:t>olarak giriş </a:t>
            </a:r>
            <a:r>
              <a:rPr lang="tr-TR" sz="2000" dirty="0"/>
              <a:t>yapması için gerekli önlemler alınacaktır.</a:t>
            </a:r>
            <a:endParaRPr lang="tr-TR" sz="2000" dirty="0">
              <a:solidFill>
                <a:srgbClr val="FF0000"/>
              </a:solidFill>
              <a:latin typeface="+mn-lt"/>
            </a:endParaRPr>
          </a:p>
        </p:txBody>
      </p:sp>
    </p:spTree>
    <p:extLst>
      <p:ext uri="{BB962C8B-B14F-4D97-AF65-F5344CB8AC3E}">
        <p14:creationId xmlns:p14="http://schemas.microsoft.com/office/powerpoint/2010/main" val="3270726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2. GENEL HUSUSLAR</a:t>
            </a:r>
          </a:p>
          <a:p>
            <a:endParaRPr lang="tr-TR" sz="3600" b="1" dirty="0">
              <a:solidFill>
                <a:srgbClr val="FF0000"/>
              </a:solidFill>
            </a:endParaRPr>
          </a:p>
          <a:p>
            <a:r>
              <a:rPr lang="tr-TR" sz="3600" b="1" dirty="0" smtClean="0">
                <a:solidFill>
                  <a:schemeClr val="tx2">
                    <a:lumMod val="50000"/>
                  </a:schemeClr>
                </a:solidFill>
              </a:rPr>
              <a:t>BİNA SINAV KOMİSYONUN </a:t>
            </a:r>
          </a:p>
          <a:p>
            <a:r>
              <a:rPr lang="tr-TR" sz="3600" b="1" dirty="0" smtClean="0">
                <a:solidFill>
                  <a:schemeClr val="tx2">
                    <a:lumMod val="50000"/>
                  </a:schemeClr>
                </a:solidFill>
              </a:rPr>
              <a:t>YAPACAĞI İŞLEMLER</a:t>
            </a:r>
            <a:endParaRPr lang="tr-TR" sz="3600" dirty="0">
              <a:solidFill>
                <a:schemeClr val="tx2">
                  <a:lumMod val="50000"/>
                </a:schemeClr>
              </a:solidFill>
            </a:endParaRPr>
          </a:p>
        </p:txBody>
      </p:sp>
    </p:spTree>
    <p:extLst>
      <p:ext uri="{BB962C8B-B14F-4D97-AF65-F5344CB8AC3E}">
        <p14:creationId xmlns:p14="http://schemas.microsoft.com/office/powerpoint/2010/main" val="2381813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AutoNum type="arabicPeriod"/>
            </a:pPr>
            <a:r>
              <a:rPr lang="tr-TR" sz="1800" dirty="0" smtClean="0"/>
              <a:t>Bina </a:t>
            </a:r>
            <a:r>
              <a:rPr lang="tr-TR" sz="1800" dirty="0"/>
              <a:t>sınav komisyonu başkanı, Bölge Sınav Yürütme Komisyonunun sınavla ilgili </a:t>
            </a:r>
            <a:r>
              <a:rPr lang="tr-TR" sz="1800" dirty="0" smtClean="0"/>
              <a:t>yapacağı  toplantıya </a:t>
            </a:r>
            <a:r>
              <a:rPr lang="tr-TR" sz="1800" dirty="0"/>
              <a:t>katılır</a:t>
            </a:r>
            <a:r>
              <a:rPr lang="tr-TR" sz="1800" dirty="0" smtClean="0"/>
              <a:t>.</a:t>
            </a:r>
          </a:p>
          <a:p>
            <a:pPr algn="l"/>
            <a:endParaRPr lang="tr-TR" sz="1800" dirty="0"/>
          </a:p>
          <a:p>
            <a:pPr algn="l"/>
            <a:r>
              <a:rPr lang="tr-TR" sz="1800" dirty="0"/>
              <a:t>2. Toplantıda alınan kararlara göre sınav planlamasını yapar</a:t>
            </a:r>
            <a:r>
              <a:rPr lang="tr-TR" sz="1800" dirty="0" smtClean="0"/>
              <a:t>.</a:t>
            </a:r>
          </a:p>
          <a:p>
            <a:pPr algn="l"/>
            <a:endParaRPr lang="tr-TR" sz="1800" dirty="0"/>
          </a:p>
          <a:p>
            <a:pPr algn="l"/>
            <a:r>
              <a:rPr lang="tr-TR" sz="1800" dirty="0"/>
              <a:t>3. Sınava girecek öğrencilerin, salon aday yoklama listelerini Bölge Sınav </a:t>
            </a:r>
            <a:r>
              <a:rPr lang="tr-TR" sz="1800" dirty="0" smtClean="0"/>
              <a:t>Yürütme Komisyonundan </a:t>
            </a:r>
            <a:r>
              <a:rPr lang="tr-TR" sz="1800" dirty="0"/>
              <a:t>alarak, sınavdan en az 2 (iki) gün önce öğrencilerin görebilecekleri uygun </a:t>
            </a:r>
            <a:r>
              <a:rPr lang="tr-TR" sz="1800" dirty="0" smtClean="0"/>
              <a:t>bir yerde </a:t>
            </a:r>
            <a:r>
              <a:rPr lang="tr-TR" sz="1800" dirty="0"/>
              <a:t>ilan eder</a:t>
            </a:r>
            <a:r>
              <a:rPr lang="tr-TR" sz="1800" dirty="0" smtClean="0"/>
              <a:t>.</a:t>
            </a:r>
          </a:p>
          <a:p>
            <a:pPr algn="l"/>
            <a:endParaRPr lang="tr-TR" sz="1800" dirty="0" smtClean="0"/>
          </a:p>
          <a:p>
            <a:pPr algn="l"/>
            <a:r>
              <a:rPr lang="tr-TR" sz="1800" dirty="0"/>
              <a:t>4. Sınav salonlarını (*) ve salondaki sıraları, sınav oturma planı (**) </a:t>
            </a:r>
            <a:r>
              <a:rPr lang="tr-TR" sz="1800" dirty="0" smtClean="0"/>
              <a:t>doğrultusunda numaralandırarak </a:t>
            </a:r>
            <a:r>
              <a:rPr lang="tr-TR" sz="1800" dirty="0"/>
              <a:t>sınavdan 1 (bir) gün önce hazır duruma gelmesini sağlar ve sınav </a:t>
            </a:r>
            <a:r>
              <a:rPr lang="tr-TR" sz="1800" dirty="0" smtClean="0"/>
              <a:t>süresince salonları </a:t>
            </a:r>
            <a:r>
              <a:rPr lang="tr-TR" sz="1800" dirty="0"/>
              <a:t>kontrol eder</a:t>
            </a:r>
            <a:r>
              <a:rPr lang="tr-TR" sz="1800" dirty="0" smtClean="0"/>
              <a:t>.</a:t>
            </a:r>
          </a:p>
          <a:p>
            <a:pPr algn="l"/>
            <a:endParaRPr lang="tr-TR" sz="1800" dirty="0"/>
          </a:p>
          <a:p>
            <a:pPr algn="l"/>
            <a:r>
              <a:rPr lang="tr-TR" sz="1700" b="1" dirty="0"/>
              <a:t>*1 </a:t>
            </a:r>
            <a:r>
              <a:rPr lang="tr-TR" sz="1700" b="1" dirty="0" err="1"/>
              <a:t>nolu</a:t>
            </a:r>
            <a:r>
              <a:rPr lang="tr-TR" sz="1700" b="1" dirty="0"/>
              <a:t> salon zemin kattan başlamak suretiyle üst katlara doğru artarak devam eder.</a:t>
            </a:r>
          </a:p>
          <a:p>
            <a:pPr algn="l"/>
            <a:r>
              <a:rPr lang="tr-TR" sz="1700" b="1" dirty="0"/>
              <a:t>**1 </a:t>
            </a:r>
            <a:r>
              <a:rPr lang="tr-TR" sz="1700" b="1" dirty="0" err="1"/>
              <a:t>nolu</a:t>
            </a:r>
            <a:r>
              <a:rPr lang="tr-TR" sz="1700" b="1" dirty="0"/>
              <a:t> sıra öğretmen masasının önünden başlayacaktır. “S” kuralı gereğince devam eder.</a:t>
            </a:r>
            <a:endParaRPr lang="tr-TR" sz="1700" b="1" dirty="0" smtClean="0"/>
          </a:p>
          <a:p>
            <a:pPr algn="l"/>
            <a:endParaRPr lang="tr-TR" sz="1800" dirty="0"/>
          </a:p>
          <a:p>
            <a:pPr algn="l"/>
            <a:endParaRPr lang="tr-TR" sz="500" dirty="0"/>
          </a:p>
        </p:txBody>
      </p:sp>
    </p:spTree>
    <p:extLst>
      <p:ext uri="{BB962C8B-B14F-4D97-AF65-F5344CB8AC3E}">
        <p14:creationId xmlns:p14="http://schemas.microsoft.com/office/powerpoint/2010/main" val="2450322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1520" y="123478"/>
            <a:ext cx="8424936" cy="67710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SINAV GÖREVLİLERİNİN </a:t>
            </a:r>
            <a:r>
              <a:rPr lang="tr-TR" sz="3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DİKKATİNE !</a:t>
            </a:r>
            <a:endParaRPr lang="tr-TR" sz="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769968" y="1059582"/>
            <a:ext cx="8352928" cy="3539430"/>
          </a:xfrm>
          <a:prstGeom prst="rect">
            <a:avLst/>
          </a:prstGeom>
          <a:noFill/>
        </p:spPr>
        <p:txBody>
          <a:bodyPr wrap="square" rtlCol="0">
            <a:spAutoFit/>
          </a:bodyPr>
          <a:lstStyle/>
          <a:p>
            <a:pPr algn="ctr"/>
            <a:r>
              <a:rPr lang="tr-TR" dirty="0"/>
              <a:t>09/12/2016 Tarih 29913 Resmi </a:t>
            </a:r>
            <a:r>
              <a:rPr lang="tr-TR" dirty="0" err="1"/>
              <a:t>Gazete’de</a:t>
            </a:r>
            <a:r>
              <a:rPr lang="tr-TR" dirty="0"/>
              <a:t> yayımlanan 02/12/2016 tarih ve 6764 sayılı Millî </a:t>
            </a:r>
            <a:r>
              <a:rPr lang="tr-TR" dirty="0" smtClean="0"/>
              <a:t>Eğitim Bakanlığının </a:t>
            </a:r>
            <a:r>
              <a:rPr lang="tr-TR" dirty="0"/>
              <a:t>Teşkilat Ve Görevleri Hakkında Kanun Hükmünde Kararname ile Bazı Kanun </a:t>
            </a:r>
            <a:r>
              <a:rPr lang="tr-TR" dirty="0" smtClean="0"/>
              <a:t>ve Kanun </a:t>
            </a:r>
            <a:r>
              <a:rPr lang="tr-TR" dirty="0"/>
              <a:t>Hükmünde Kararnamelerde Değişiklik Yapılmasına Dair Kanunun, 12. Maddesi, 2</a:t>
            </a:r>
            <a:r>
              <a:rPr lang="tr-TR" dirty="0" smtClean="0"/>
              <a:t>. Fıkrası </a:t>
            </a:r>
            <a:r>
              <a:rPr lang="tr-TR" dirty="0"/>
              <a:t>gereğince, sınav uygulamaları kapsamındaki fiilleri işleyen görevlilere işlediği </a:t>
            </a:r>
            <a:r>
              <a:rPr lang="tr-TR" dirty="0" smtClean="0"/>
              <a:t>fiilin türüne </a:t>
            </a:r>
            <a:r>
              <a:rPr lang="tr-TR" dirty="0"/>
              <a:t>göre cezai müeyyideler getirilmiştir</a:t>
            </a:r>
            <a:r>
              <a:rPr lang="tr-TR" dirty="0" smtClean="0"/>
              <a:t>.</a:t>
            </a:r>
          </a:p>
          <a:p>
            <a:pPr algn="ctr"/>
            <a:endParaRPr lang="tr-TR" dirty="0"/>
          </a:p>
          <a:p>
            <a:pPr marL="285750" indent="-285750">
              <a:buFont typeface="Arial" panose="020B0604020202020204" pitchFamily="34" charset="0"/>
              <a:buChar char="•"/>
            </a:pPr>
            <a:r>
              <a:rPr lang="tr-TR" sz="2000" dirty="0">
                <a:solidFill>
                  <a:srgbClr val="FF0000"/>
                </a:solidFill>
              </a:rPr>
              <a:t>Sınav binasına cep telefonu ya da diğer iletişim araçları ile girilmesi kesinlikle yasaktır.</a:t>
            </a:r>
          </a:p>
          <a:p>
            <a:r>
              <a:rPr lang="tr-TR" sz="2000" dirty="0">
                <a:solidFill>
                  <a:srgbClr val="FF0000"/>
                </a:solidFill>
              </a:rPr>
              <a:t>Sınav paketlerinin açılması ve sınav evrakı dönüş zarfının </a:t>
            </a:r>
            <a:r>
              <a:rPr lang="tr-TR" sz="2000" dirty="0" smtClean="0">
                <a:solidFill>
                  <a:srgbClr val="FF0000"/>
                </a:solidFill>
              </a:rPr>
              <a:t>kapatılması talimatlara </a:t>
            </a:r>
            <a:r>
              <a:rPr lang="tr-TR" sz="2000" dirty="0">
                <a:solidFill>
                  <a:srgbClr val="FF0000"/>
                </a:solidFill>
              </a:rPr>
              <a:t>göre yapılacaktır</a:t>
            </a:r>
            <a:r>
              <a:rPr lang="tr-TR" sz="2000" dirty="0" smtClean="0">
                <a:solidFill>
                  <a:srgbClr val="FF0000"/>
                </a:solidFill>
              </a:rPr>
              <a:t>. </a:t>
            </a:r>
            <a:endParaRPr lang="tr-TR" dirty="0"/>
          </a:p>
          <a:p>
            <a:r>
              <a:rPr lang="tr-TR" dirty="0"/>
              <a:t> </a:t>
            </a:r>
            <a:r>
              <a:rPr lang="tr-TR" b="1" i="1" dirty="0"/>
              <a:t>(Sınav Evrakı Dönüş Zarfının kapak kısmında bulunan yapışkan koruyucu bandı sınav evrakını zarfa koyduktan sonra çıkartılması gerekmektedir.) </a:t>
            </a:r>
            <a:endParaRPr lang="tr-TR" sz="2000" dirty="0">
              <a:solidFill>
                <a:srgbClr val="FF0000"/>
              </a:solidFill>
            </a:endParaRPr>
          </a:p>
        </p:txBody>
      </p:sp>
    </p:spTree>
    <p:extLst>
      <p:ext uri="{BB962C8B-B14F-4D97-AF65-F5344CB8AC3E}">
        <p14:creationId xmlns:p14="http://schemas.microsoft.com/office/powerpoint/2010/main" val="247995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771550"/>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5. Salon görevlilerinin sınav salonlarına cep telefonu ve benzeri iletişim araçları ile </a:t>
            </a:r>
            <a:r>
              <a:rPr lang="tr-TR" sz="2000" dirty="0" smtClean="0"/>
              <a:t>girmemesini sağlar</a:t>
            </a:r>
            <a:r>
              <a:rPr lang="tr-TR" sz="2000" dirty="0"/>
              <a:t>. Sınav öncesinde yapılacak toplantılarda bu hususu özellikle belirtir</a:t>
            </a:r>
            <a:r>
              <a:rPr lang="tr-TR" sz="2000" dirty="0" smtClean="0"/>
              <a:t>. </a:t>
            </a:r>
          </a:p>
          <a:p>
            <a:pPr algn="l"/>
            <a:endParaRPr lang="tr-TR" sz="2000" dirty="0"/>
          </a:p>
          <a:p>
            <a:pPr algn="l"/>
            <a:r>
              <a:rPr lang="tr-TR" sz="2000" dirty="0" smtClean="0"/>
              <a:t>6</a:t>
            </a:r>
            <a:r>
              <a:rPr lang="tr-TR" sz="2000" dirty="0"/>
              <a:t>. Salon görevlileri ile sınav başlamadan en az bir saat önce toplantı yaparak görev </a:t>
            </a:r>
            <a:r>
              <a:rPr lang="tr-TR" sz="2000" dirty="0" smtClean="0"/>
              <a:t>ve sorumluluklarını </a:t>
            </a:r>
            <a:r>
              <a:rPr lang="tr-TR" sz="2000" dirty="0"/>
              <a:t>açıklar. Toplantıya katılmayan salon görevlisinin yerine </a:t>
            </a:r>
            <a:r>
              <a:rPr lang="tr-TR" sz="2000" dirty="0" smtClean="0"/>
              <a:t>yedek gözetmenlerden </a:t>
            </a:r>
            <a:r>
              <a:rPr lang="tr-TR" sz="2000" dirty="0"/>
              <a:t>görevlendirme yapar</a:t>
            </a:r>
            <a:r>
              <a:rPr lang="tr-TR" sz="2000" dirty="0" smtClean="0"/>
              <a:t>.</a:t>
            </a:r>
          </a:p>
          <a:p>
            <a:pPr algn="l"/>
            <a:endParaRPr lang="tr-TR" sz="2000" dirty="0"/>
          </a:p>
          <a:p>
            <a:pPr algn="l"/>
            <a:r>
              <a:rPr lang="tr-TR" sz="2000" dirty="0"/>
              <a:t>7. Toplantıya katılmayan ya da sınav kurallarına uymayan personele sınav görevi vermez. </a:t>
            </a:r>
            <a:r>
              <a:rPr lang="tr-TR" sz="2000" dirty="0" smtClean="0"/>
              <a:t>Sınav kurallarına </a:t>
            </a:r>
            <a:r>
              <a:rPr lang="tr-TR" sz="2000" dirty="0"/>
              <a:t>uymayan personeli gerekli durumlarda tutanakla belirleyerek Bölge Sınav </a:t>
            </a:r>
            <a:r>
              <a:rPr lang="tr-TR" sz="2000" dirty="0" smtClean="0"/>
              <a:t>Yürütme Komisyonuna </a:t>
            </a:r>
            <a:r>
              <a:rPr lang="tr-TR" sz="2000" dirty="0"/>
              <a:t>bildirir</a:t>
            </a:r>
            <a:r>
              <a:rPr lang="tr-TR" sz="2000" dirty="0" smtClean="0"/>
              <a:t>.</a:t>
            </a:r>
          </a:p>
          <a:p>
            <a:pPr algn="l"/>
            <a:endParaRPr lang="tr-TR" sz="2000" dirty="0"/>
          </a:p>
          <a:p>
            <a:pPr algn="l"/>
            <a:r>
              <a:rPr lang="tr-TR" sz="2000" dirty="0"/>
              <a:t>8. Sınav görevlilerine ait ad, </a:t>
            </a:r>
            <a:r>
              <a:rPr lang="tr-TR" sz="2000" dirty="0" err="1"/>
              <a:t>soyad</a:t>
            </a:r>
            <a:r>
              <a:rPr lang="tr-TR" sz="2000" dirty="0"/>
              <a:t> ve görevlerini gösterir yaka kartının sınav </a:t>
            </a:r>
            <a:r>
              <a:rPr lang="tr-TR" sz="2000" dirty="0" smtClean="0"/>
              <a:t>süresince görevlilerin </a:t>
            </a:r>
            <a:r>
              <a:rPr lang="tr-TR" sz="2000" dirty="0"/>
              <a:t>üzerinde bulunmasını sağlar.</a:t>
            </a:r>
            <a:endParaRPr lang="tr-TR" sz="200" dirty="0"/>
          </a:p>
        </p:txBody>
      </p:sp>
    </p:spTree>
    <p:extLst>
      <p:ext uri="{BB962C8B-B14F-4D97-AF65-F5344CB8AC3E}">
        <p14:creationId xmlns:p14="http://schemas.microsoft.com/office/powerpoint/2010/main" val="2908556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dirty="0"/>
              <a:t>9. </a:t>
            </a:r>
            <a:r>
              <a:rPr lang="tr-TR" sz="2000" dirty="0" smtClean="0"/>
              <a:t> </a:t>
            </a:r>
            <a:r>
              <a:rPr lang="tr-TR" sz="2000" dirty="0" smtClean="0"/>
              <a:t>Sınav </a:t>
            </a:r>
            <a:r>
              <a:rPr lang="tr-TR" sz="2000" dirty="0"/>
              <a:t>günü, sınav kutularını/çantalarını il/ilçe sınav evrakı nakil/koruma görevlilerinden tutanakla teslim alır. Sınavın başlamasına </a:t>
            </a:r>
            <a:r>
              <a:rPr lang="tr-TR" sz="2000" b="1" dirty="0"/>
              <a:t>30 dakika </a:t>
            </a:r>
            <a:r>
              <a:rPr lang="tr-TR" sz="2000" dirty="0"/>
              <a:t>kala sınav kutularını/çantalarını açıp içindeki sınav paketlerini sayarak kontrol eder, sorun varsa Bölge Sınav Yürütme Komisyonunun talimatına göre işlem yapar. </a:t>
            </a:r>
          </a:p>
          <a:p>
            <a:pPr algn="l"/>
            <a:endParaRPr lang="tr-TR" sz="1900" dirty="0"/>
          </a:p>
          <a:p>
            <a:pPr algn="l"/>
            <a:r>
              <a:rPr lang="tr-TR" sz="1900" dirty="0" smtClean="0"/>
              <a:t>10</a:t>
            </a:r>
            <a:r>
              <a:rPr lang="tr-TR" sz="1900" dirty="0"/>
              <a:t>. Sınav evrakı dönüş zarfı, cevap kâğıtları, soru kitapçıkları ve salon aday yoklama </a:t>
            </a:r>
            <a:r>
              <a:rPr lang="tr-TR" sz="1900" dirty="0" smtClean="0"/>
              <a:t>listesinin bulunduğu </a:t>
            </a:r>
            <a:r>
              <a:rPr lang="tr-TR" sz="1900" dirty="0"/>
              <a:t>sınav paketlerini salon başkanlarına imza karşılığında teslim eder</a:t>
            </a:r>
            <a:r>
              <a:rPr lang="tr-TR" sz="1900" dirty="0" smtClean="0"/>
              <a:t>. </a:t>
            </a:r>
          </a:p>
          <a:p>
            <a:pPr algn="l"/>
            <a:endParaRPr lang="tr-TR" sz="1900" dirty="0"/>
          </a:p>
          <a:p>
            <a:pPr algn="l"/>
            <a:r>
              <a:rPr lang="tr-TR" sz="1900" dirty="0"/>
              <a:t>11. Geçerli kimlik belgesi yanında olmayan öğrencilerin sınava alınmaması için gerekli </a:t>
            </a:r>
            <a:r>
              <a:rPr lang="tr-TR" sz="1900" dirty="0" smtClean="0"/>
              <a:t>önlemleri alır.</a:t>
            </a:r>
            <a:endParaRPr lang="tr-TR" sz="1900" dirty="0"/>
          </a:p>
        </p:txBody>
      </p:sp>
    </p:spTree>
    <p:extLst>
      <p:ext uri="{BB962C8B-B14F-4D97-AF65-F5344CB8AC3E}">
        <p14:creationId xmlns:p14="http://schemas.microsoft.com/office/powerpoint/2010/main" val="849286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a:t>12. </a:t>
            </a:r>
            <a:r>
              <a:rPr lang="tr-TR" sz="1800" b="1" dirty="0"/>
              <a:t>Sınavın başlamasından itibaren ilk 15 dakika içerisinde sınav binasına gelen öğrencilerin </a:t>
            </a:r>
            <a:r>
              <a:rPr lang="tr-TR" sz="1800" b="1" dirty="0" smtClean="0"/>
              <a:t>sınava katılmalarını </a:t>
            </a:r>
            <a:r>
              <a:rPr lang="tr-TR" sz="1800" b="1" dirty="0"/>
              <a:t>sağlar</a:t>
            </a:r>
            <a:r>
              <a:rPr lang="tr-TR" sz="1800" dirty="0"/>
              <a:t>. Bu öğrencilere ek süre verilmez. </a:t>
            </a:r>
            <a:r>
              <a:rPr lang="tr-TR" sz="1800" b="1" dirty="0">
                <a:solidFill>
                  <a:srgbClr val="FF0000"/>
                </a:solidFill>
              </a:rPr>
              <a:t>İlk 15 dakikadan sonra gelen </a:t>
            </a:r>
            <a:r>
              <a:rPr lang="tr-TR" sz="1800" b="1" dirty="0" smtClean="0">
                <a:solidFill>
                  <a:srgbClr val="FF0000"/>
                </a:solidFill>
              </a:rPr>
              <a:t>öğrencileri sınav </a:t>
            </a:r>
            <a:r>
              <a:rPr lang="tr-TR" sz="1800" b="1" dirty="0">
                <a:solidFill>
                  <a:srgbClr val="FF0000"/>
                </a:solidFill>
              </a:rPr>
              <a:t>binasına almaz</a:t>
            </a:r>
            <a:r>
              <a:rPr lang="tr-TR" sz="1800" b="1" dirty="0" smtClean="0">
                <a:solidFill>
                  <a:srgbClr val="FF0000"/>
                </a:solidFill>
              </a:rPr>
              <a:t>.</a:t>
            </a:r>
          </a:p>
          <a:p>
            <a:pPr algn="l"/>
            <a:endParaRPr lang="tr-TR" sz="1800" dirty="0"/>
          </a:p>
          <a:p>
            <a:pPr algn="l"/>
            <a:r>
              <a:rPr lang="tr-TR" sz="1800" dirty="0"/>
              <a:t>13. Sınavın </a:t>
            </a:r>
            <a:r>
              <a:rPr lang="tr-TR" sz="1800" b="1" dirty="0"/>
              <a:t>ilk 30 ve son 15 dakikasında öğrencilerin sınav salonundan </a:t>
            </a:r>
            <a:r>
              <a:rPr lang="tr-TR" sz="1800" b="1" dirty="0" smtClean="0"/>
              <a:t>çıkamayacaklarını duyurur. </a:t>
            </a:r>
          </a:p>
          <a:p>
            <a:pPr algn="l"/>
            <a:endParaRPr lang="tr-TR" sz="1800" dirty="0"/>
          </a:p>
          <a:p>
            <a:pPr algn="l"/>
            <a:r>
              <a:rPr lang="tr-TR" sz="1800" dirty="0"/>
              <a:t>14. Sınav binasına görevliler haricinde giriş yapılmamasını sağlar</a:t>
            </a:r>
            <a:r>
              <a:rPr lang="tr-TR" sz="1800" dirty="0" smtClean="0"/>
              <a:t>. </a:t>
            </a:r>
          </a:p>
          <a:p>
            <a:pPr algn="l"/>
            <a:endParaRPr lang="tr-TR" sz="1800" dirty="0"/>
          </a:p>
          <a:p>
            <a:pPr algn="l"/>
            <a:r>
              <a:rPr lang="tr-TR" sz="1800" dirty="0"/>
              <a:t>15. Tüm sınav salonlarında sınavın aynı saatte başlamasını sağlar</a:t>
            </a:r>
            <a:r>
              <a:rPr lang="tr-TR" sz="1800" dirty="0" smtClean="0"/>
              <a:t>. </a:t>
            </a:r>
          </a:p>
          <a:p>
            <a:pPr algn="l"/>
            <a:endParaRPr lang="tr-TR" sz="1800" dirty="0"/>
          </a:p>
          <a:p>
            <a:r>
              <a:rPr lang="tr-TR" sz="1800" dirty="0"/>
              <a:t>16. Fotoğraflı ve onaylı sınav giriş belgelerinin, öğrencilerin sınava girecekleri salon ve sırada </a:t>
            </a:r>
            <a:r>
              <a:rPr lang="tr-TR" sz="1800" dirty="0" smtClean="0"/>
              <a:t>hazır bulundurulmasını </a:t>
            </a:r>
            <a:r>
              <a:rPr lang="tr-TR" sz="1800" dirty="0"/>
              <a:t>sağlar</a:t>
            </a:r>
            <a:r>
              <a:rPr lang="tr-TR" sz="1800" dirty="0" smtClean="0"/>
              <a:t>.  </a:t>
            </a:r>
            <a:r>
              <a:rPr lang="tr-TR" sz="1800" b="1" dirty="0" smtClean="0"/>
              <a:t>(</a:t>
            </a:r>
            <a:r>
              <a:rPr lang="tr-TR" sz="1800" b="1" dirty="0"/>
              <a:t>Sınav giriş belgeleri, sınav merkezleri tarafından e-okul sistemi raporlarından alınabilecektir.) </a:t>
            </a:r>
            <a:endParaRPr lang="tr-TR" sz="1800" dirty="0"/>
          </a:p>
          <a:p>
            <a:pPr algn="l"/>
            <a:endParaRPr lang="tr-TR" sz="100" dirty="0"/>
          </a:p>
        </p:txBody>
      </p:sp>
    </p:spTree>
    <p:extLst>
      <p:ext uri="{BB962C8B-B14F-4D97-AF65-F5344CB8AC3E}">
        <p14:creationId xmlns:p14="http://schemas.microsoft.com/office/powerpoint/2010/main" val="3618627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a:t>17. Öğrencilerin sınav süreleri sınav giriş belgesinde ve salon aday yoklama </a:t>
            </a:r>
            <a:r>
              <a:rPr lang="tr-TR" sz="1800" dirty="0" smtClean="0"/>
              <a:t>listesinde belirtilmiştir</a:t>
            </a:r>
            <a:r>
              <a:rPr lang="tr-TR" sz="1800" dirty="0"/>
              <a:t>. Salon görevlilerinin sınav uygulaması sırasında bu sürelere dikkat </a:t>
            </a:r>
            <a:r>
              <a:rPr lang="tr-TR" sz="1800" dirty="0" smtClean="0"/>
              <a:t>etmesini sağlar</a:t>
            </a:r>
            <a:r>
              <a:rPr lang="tr-TR" sz="1800" dirty="0"/>
              <a:t>. </a:t>
            </a:r>
            <a:endParaRPr lang="tr-TR" sz="1800" dirty="0" smtClean="0"/>
          </a:p>
          <a:p>
            <a:pPr algn="l"/>
            <a:endParaRPr lang="tr-TR" sz="1800" dirty="0"/>
          </a:p>
          <a:p>
            <a:pPr algn="l"/>
            <a:r>
              <a:rPr lang="tr-TR" sz="1800" dirty="0"/>
              <a:t>18. Sınav sırasında gerekmedikçe yedek sınav paketini kesinlikle açmaz ve yedek sınav </a:t>
            </a:r>
            <a:r>
              <a:rPr lang="tr-TR" sz="1800" dirty="0" smtClean="0"/>
              <a:t>paketini Bina </a:t>
            </a:r>
            <a:r>
              <a:rPr lang="tr-TR" sz="1800" dirty="0"/>
              <a:t>Sınav Komisyonunun bulunduğu yerde muhafaza eder. Bina Sınav Komisyonu </a:t>
            </a:r>
            <a:r>
              <a:rPr lang="tr-TR" sz="1800" dirty="0" smtClean="0"/>
              <a:t>tarafından zaruri </a:t>
            </a:r>
            <a:r>
              <a:rPr lang="tr-TR" sz="1800" dirty="0"/>
              <a:t>durumlarda açılacak yedek paketi için tutanak düzenler. Düzenlenecek tutanakta; </a:t>
            </a:r>
            <a:r>
              <a:rPr lang="tr-TR" sz="1800" dirty="0" smtClean="0"/>
              <a:t>bina bilgileri</a:t>
            </a:r>
            <a:r>
              <a:rPr lang="tr-TR" sz="1800" dirty="0"/>
              <a:t>, açılan yedek sınav paketinin açılış saati, paketin açılma nedeni ve kaç adet sınav </a:t>
            </a:r>
            <a:r>
              <a:rPr lang="tr-TR" sz="1800" dirty="0" smtClean="0"/>
              <a:t>evrakı kullanıldığı </a:t>
            </a:r>
            <a:r>
              <a:rPr lang="tr-TR" sz="1800" dirty="0"/>
              <a:t>açıkça belirtilir. Bina Sınav Komisyonu tarafından imza altına alınan tutanak</a:t>
            </a:r>
            <a:r>
              <a:rPr lang="tr-TR" sz="1800" dirty="0" smtClean="0"/>
              <a:t>, kullanılan </a:t>
            </a:r>
            <a:r>
              <a:rPr lang="tr-TR" sz="1800" dirty="0"/>
              <a:t>ve kullanılmayan sınav evrakı ile birlikte yedek sınav evrakı dönüş zarfına konulur</a:t>
            </a:r>
            <a:r>
              <a:rPr lang="tr-TR" sz="1800" dirty="0" smtClean="0"/>
              <a:t>.</a:t>
            </a:r>
          </a:p>
          <a:p>
            <a:pPr algn="l"/>
            <a:endParaRPr lang="tr-TR" sz="1800" dirty="0" smtClean="0"/>
          </a:p>
          <a:p>
            <a:pPr algn="l"/>
            <a:r>
              <a:rPr lang="tr-TR" sz="1800" dirty="0"/>
              <a:t>19. Sınav sırasında, sınavın akışını bozmayacak şekilde salon görevlilerini kontrol eder, gerektiğinde uyarır, sınavın sorunsuz yapılmasını sağlar. </a:t>
            </a:r>
          </a:p>
          <a:p>
            <a:pPr algn="l"/>
            <a:endParaRPr lang="tr-TR" sz="1800" dirty="0"/>
          </a:p>
        </p:txBody>
      </p:sp>
    </p:spTree>
    <p:extLst>
      <p:ext uri="{BB962C8B-B14F-4D97-AF65-F5344CB8AC3E}">
        <p14:creationId xmlns:p14="http://schemas.microsoft.com/office/powerpoint/2010/main" val="1040488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699542"/>
            <a:ext cx="8288639" cy="444395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900" dirty="0" smtClean="0"/>
              <a:t>20</a:t>
            </a:r>
            <a:r>
              <a:rPr lang="tr-TR" sz="1900" dirty="0"/>
              <a:t>. Sınav bittikten sonra, salon başkanları tarafından getirilen ve içinde cevap kâğıtları, salon </a:t>
            </a:r>
            <a:r>
              <a:rPr lang="tr-TR" sz="1900" dirty="0" smtClean="0"/>
              <a:t>aday yoklama </a:t>
            </a:r>
            <a:r>
              <a:rPr lang="tr-TR" sz="1900" dirty="0"/>
              <a:t>listeleri ve varsa diğer evrakın (tutanak vb.) bulunduğu ağzı kapatılmış sınav </a:t>
            </a:r>
            <a:r>
              <a:rPr lang="tr-TR" sz="1900" dirty="0" smtClean="0"/>
              <a:t>evrakı dönüş </a:t>
            </a:r>
            <a:r>
              <a:rPr lang="tr-TR" sz="1900" dirty="0"/>
              <a:t>zarfı ile soru kitapçıklarını imza karşılığı teslim alır. (Soru kitapçıkları sınav evrakı </a:t>
            </a:r>
            <a:r>
              <a:rPr lang="tr-TR" sz="1900" dirty="0" smtClean="0"/>
              <a:t>dönüş zarfına </a:t>
            </a:r>
            <a:r>
              <a:rPr lang="tr-TR" sz="1900" dirty="0"/>
              <a:t>konulmayacaktır</a:t>
            </a:r>
            <a:r>
              <a:rPr lang="tr-TR" sz="1900" dirty="0" smtClean="0"/>
              <a:t>.)</a:t>
            </a:r>
          </a:p>
          <a:p>
            <a:pPr algn="l"/>
            <a:endParaRPr lang="tr-TR" sz="1900" dirty="0" smtClean="0"/>
          </a:p>
          <a:p>
            <a:pPr algn="l"/>
            <a:r>
              <a:rPr lang="tr-TR" sz="1900" dirty="0" smtClean="0"/>
              <a:t>21</a:t>
            </a:r>
            <a:r>
              <a:rPr lang="tr-TR" sz="1900" dirty="0"/>
              <a:t>. Sınav evrakı dönüş zarflarını salon sıralı olarak ait oldukları sınav </a:t>
            </a:r>
            <a:r>
              <a:rPr lang="tr-TR" sz="1900" dirty="0" smtClean="0"/>
              <a:t>kutularına/çantalarına koyarak </a:t>
            </a:r>
            <a:r>
              <a:rPr lang="tr-TR" sz="1900" dirty="0"/>
              <a:t>seri numaralı güvenlik kilidi ile kilitleyip il/ilçe sınav evrakı nakil koruma </a:t>
            </a:r>
            <a:r>
              <a:rPr lang="tr-TR" sz="1900" dirty="0" smtClean="0"/>
              <a:t>görevlilerine tutanakla </a:t>
            </a:r>
            <a:r>
              <a:rPr lang="tr-TR" sz="1900" dirty="0"/>
              <a:t>teslim eder</a:t>
            </a:r>
            <a:r>
              <a:rPr lang="tr-TR" sz="1900" dirty="0" smtClean="0"/>
              <a:t>. </a:t>
            </a:r>
          </a:p>
          <a:p>
            <a:pPr algn="l"/>
            <a:endParaRPr lang="tr-TR" sz="1900" dirty="0" smtClean="0"/>
          </a:p>
          <a:p>
            <a:pPr algn="l"/>
            <a:r>
              <a:rPr lang="tr-TR" sz="1900" dirty="0" smtClean="0"/>
              <a:t>22</a:t>
            </a:r>
            <a:r>
              <a:rPr lang="tr-TR" sz="1900" dirty="0"/>
              <a:t>. Bölge Sınav Komisyonunun vereceği diğer görevleri yapar</a:t>
            </a:r>
            <a:r>
              <a:rPr lang="tr-TR" sz="1900" dirty="0" smtClean="0"/>
              <a:t>.</a:t>
            </a:r>
          </a:p>
          <a:p>
            <a:pPr algn="l"/>
            <a:endParaRPr lang="tr-TR" sz="1900" dirty="0" smtClean="0"/>
          </a:p>
          <a:p>
            <a:pPr algn="l"/>
            <a:r>
              <a:rPr lang="tr-TR" sz="1900" dirty="0" smtClean="0"/>
              <a:t>23</a:t>
            </a:r>
            <a:r>
              <a:rPr lang="tr-TR" sz="1900" dirty="0"/>
              <a:t>. </a:t>
            </a:r>
            <a:r>
              <a:rPr lang="tr-TR" sz="1900" dirty="0"/>
              <a:t>EK-1 Bina Sınav Komisyonu Sınav Uygulama </a:t>
            </a:r>
            <a:r>
              <a:rPr lang="tr-TR" sz="1900" dirty="0" err="1" smtClean="0"/>
              <a:t>Formu’nu</a:t>
            </a:r>
            <a:r>
              <a:rPr lang="tr-TR" sz="1900" dirty="0" smtClean="0"/>
              <a:t> doldurur</a:t>
            </a:r>
            <a:r>
              <a:rPr lang="tr-TR" sz="1900" dirty="0" smtClean="0"/>
              <a:t>.</a:t>
            </a:r>
            <a:endParaRPr lang="tr-TR" sz="1900" dirty="0" smtClean="0"/>
          </a:p>
          <a:p>
            <a:pPr algn="l"/>
            <a:r>
              <a:rPr lang="tr-TR" sz="1900" dirty="0" smtClean="0"/>
              <a:t>24</a:t>
            </a:r>
            <a:r>
              <a:rPr lang="tr-TR" sz="1900" dirty="0"/>
              <a:t>. EK-2 Salon Görevlileri Sınav Uygulama </a:t>
            </a:r>
            <a:r>
              <a:rPr lang="tr-TR" sz="1900" dirty="0" err="1"/>
              <a:t>Formu’nu</a:t>
            </a:r>
            <a:r>
              <a:rPr lang="tr-TR" sz="1900" dirty="0"/>
              <a:t> her salon için oturum sayısı </a:t>
            </a:r>
            <a:r>
              <a:rPr lang="tr-TR" sz="1900" dirty="0" smtClean="0"/>
              <a:t>kadar çoğaltarak </a:t>
            </a:r>
            <a:r>
              <a:rPr lang="tr-TR" sz="1900" dirty="0"/>
              <a:t>salon görevlilerine teslim eder.</a:t>
            </a:r>
          </a:p>
        </p:txBody>
      </p:sp>
    </p:spTree>
    <p:extLst>
      <p:ext uri="{BB962C8B-B14F-4D97-AF65-F5344CB8AC3E}">
        <p14:creationId xmlns:p14="http://schemas.microsoft.com/office/powerpoint/2010/main" val="4235330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SALON GÖREVLİLERİNİN YAPACAĞI İŞLEMLER</a:t>
            </a:r>
            <a:endParaRPr lang="tr-TR" sz="3600" b="1" dirty="0">
              <a:solidFill>
                <a:srgbClr val="FF0000"/>
              </a:solidFill>
            </a:endParaRPr>
          </a:p>
        </p:txBody>
      </p:sp>
    </p:spTree>
    <p:extLst>
      <p:ext uri="{BB962C8B-B14F-4D97-AF65-F5344CB8AC3E}">
        <p14:creationId xmlns:p14="http://schemas.microsoft.com/office/powerpoint/2010/main" val="4022949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pic>
        <p:nvPicPr>
          <p:cNvPr id="5" name="Resim 4"/>
          <p:cNvPicPr>
            <a:picLocks noChangeAspect="1"/>
          </p:cNvPicPr>
          <p:nvPr/>
        </p:nvPicPr>
        <p:blipFill>
          <a:blip r:embed="rId2"/>
          <a:stretch>
            <a:fillRect/>
          </a:stretch>
        </p:blipFill>
        <p:spPr>
          <a:xfrm>
            <a:off x="1399732" y="1823932"/>
            <a:ext cx="7448716" cy="1755929"/>
          </a:xfrm>
          <a:prstGeom prst="rect">
            <a:avLst/>
          </a:prstGeom>
        </p:spPr>
      </p:pic>
    </p:spTree>
    <p:extLst>
      <p:ext uri="{BB962C8B-B14F-4D97-AF65-F5344CB8AC3E}">
        <p14:creationId xmlns:p14="http://schemas.microsoft.com/office/powerpoint/2010/main" val="2903615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1203598"/>
            <a:ext cx="8288639" cy="58326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a:t>1. Sınav başlamadan en geç 1 (bir) saat önce sınav yerinde hazır bulunur ve sınav öncesi </a:t>
            </a:r>
            <a:r>
              <a:rPr lang="tr-TR" sz="1800" dirty="0" smtClean="0"/>
              <a:t>Bina Sınav </a:t>
            </a:r>
            <a:r>
              <a:rPr lang="tr-TR" sz="1800" dirty="0"/>
              <a:t>Komisyonu başkanı tarafından yapılacak toplantıya katılır</a:t>
            </a:r>
            <a:r>
              <a:rPr lang="tr-TR" sz="1800" dirty="0" smtClean="0"/>
              <a:t>. </a:t>
            </a:r>
          </a:p>
          <a:p>
            <a:pPr algn="l"/>
            <a:endParaRPr lang="tr-TR" sz="1800" dirty="0"/>
          </a:p>
          <a:p>
            <a:pPr algn="l"/>
            <a:r>
              <a:rPr lang="tr-TR" sz="1800" dirty="0"/>
              <a:t>2. Salon başkanı görevli olduğu salona ait sınav paketini ve öğrencilerin sınav sürelerinin </a:t>
            </a:r>
            <a:r>
              <a:rPr lang="tr-TR" sz="1800" dirty="0" smtClean="0"/>
              <a:t>yer aldığı </a:t>
            </a:r>
            <a:r>
              <a:rPr lang="tr-TR" sz="1800" dirty="0"/>
              <a:t>salon aday yoklama listesini tutanakla teslim alır</a:t>
            </a:r>
            <a:r>
              <a:rPr lang="tr-TR" sz="1800" dirty="0" smtClean="0"/>
              <a:t>.</a:t>
            </a:r>
          </a:p>
          <a:p>
            <a:pPr algn="l"/>
            <a:endParaRPr lang="tr-TR" sz="1800" dirty="0"/>
          </a:p>
          <a:p>
            <a:pPr algn="l"/>
            <a:r>
              <a:rPr lang="tr-TR" sz="1800" dirty="0"/>
              <a:t>3. Gözetmen görevli olduğu salona giderek öğrencileri karşılar</a:t>
            </a:r>
            <a:r>
              <a:rPr lang="tr-TR" sz="1800" dirty="0" smtClean="0"/>
              <a:t>. </a:t>
            </a:r>
          </a:p>
          <a:p>
            <a:pPr algn="l"/>
            <a:endParaRPr lang="tr-TR" sz="1800" dirty="0"/>
          </a:p>
          <a:p>
            <a:pPr algn="just"/>
            <a:r>
              <a:rPr lang="tr-TR" sz="1800" dirty="0"/>
              <a:t>4. </a:t>
            </a:r>
            <a:r>
              <a:rPr lang="tr-TR" sz="1800" dirty="0" smtClean="0"/>
              <a:t>Öğrencileri </a:t>
            </a:r>
            <a:r>
              <a:rPr lang="tr-TR" sz="1800" dirty="0"/>
              <a:t>sınava, geçerli kimlik belgesini (T.C. kimlik numaralı nüfus cüzdanı/T.C. kimlik kartı veya geçerlilik süresi devam eden pasaport, pasaportları olmayan KKTC vatandaşları için fotoğraflı ve kimlik numaralı KKTC kimlik kartı) kontrol ederek alır, geçerli kimlik belgesi yanında olmayan öğrencileri sınava almaz.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657820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5. Öğrencilerin fotoğraflı ve onaylı sınav giriş belgelerinin, öğrencilerin sınava girecekleri </a:t>
            </a:r>
            <a:r>
              <a:rPr lang="tr-TR" sz="2000" dirty="0" smtClean="0"/>
              <a:t>sırada  hazır </a:t>
            </a:r>
            <a:r>
              <a:rPr lang="tr-TR" sz="2000" dirty="0"/>
              <a:t>bulunmasını sağlar, gerekli kontrolleri yapar</a:t>
            </a:r>
            <a:r>
              <a:rPr lang="tr-TR" sz="2000" dirty="0" smtClean="0"/>
              <a:t>.</a:t>
            </a:r>
          </a:p>
          <a:p>
            <a:pPr algn="l"/>
            <a:endParaRPr lang="tr-TR" sz="2000" dirty="0"/>
          </a:p>
          <a:p>
            <a:pPr algn="l"/>
            <a:r>
              <a:rPr lang="tr-TR" sz="2000" dirty="0"/>
              <a:t>6. Kimlik kontrolünü ayrıntılı bir şekilde yapar</a:t>
            </a:r>
            <a:r>
              <a:rPr lang="tr-TR" sz="2000" dirty="0" smtClean="0"/>
              <a:t>.</a:t>
            </a:r>
          </a:p>
          <a:p>
            <a:pPr algn="l"/>
            <a:endParaRPr lang="tr-TR" sz="2000" dirty="0"/>
          </a:p>
          <a:p>
            <a:pPr algn="l"/>
            <a:r>
              <a:rPr lang="tr-TR" sz="2000" dirty="0"/>
              <a:t>7. Öğrencilerin, fotoğraflı ve onaylı sınav giriş belgesinde belirtilen salonda kendi sıra numarasında oturmasını sağlar. (Gerektiğinde öğrencinin yerini değiştirme yetkisi salon başkanına aittir</a:t>
            </a:r>
            <a:r>
              <a:rPr lang="tr-TR" sz="2000" dirty="0" smtClean="0"/>
              <a:t>.)</a:t>
            </a:r>
          </a:p>
          <a:p>
            <a:pPr algn="l"/>
            <a:endParaRPr lang="tr-TR" sz="2000" dirty="0"/>
          </a:p>
          <a:p>
            <a:pPr algn="l"/>
            <a:r>
              <a:rPr lang="tr-TR" sz="2000" dirty="0"/>
              <a:t>8. Sınavın başlamasından itibaren </a:t>
            </a:r>
            <a:r>
              <a:rPr lang="tr-TR" sz="2000" b="1" u="sng" dirty="0">
                <a:solidFill>
                  <a:srgbClr val="FF0000"/>
                </a:solidFill>
              </a:rPr>
              <a:t>ilk 15 dakika </a:t>
            </a:r>
            <a:r>
              <a:rPr lang="tr-TR" sz="2000" b="1" u="sng" dirty="0" smtClean="0">
                <a:solidFill>
                  <a:srgbClr val="FF0000"/>
                </a:solidFill>
              </a:rPr>
              <a:t>içerisinde salona </a:t>
            </a:r>
            <a:r>
              <a:rPr lang="tr-TR" sz="2000" b="1" u="sng" dirty="0">
                <a:solidFill>
                  <a:srgbClr val="FF0000"/>
                </a:solidFill>
              </a:rPr>
              <a:t>gelen öğrencilerin sınava katılmalarını sağlar.</a:t>
            </a:r>
            <a:r>
              <a:rPr lang="tr-TR" sz="2000" dirty="0"/>
              <a:t> Bu öğrencilere ek süre verilmez.</a:t>
            </a:r>
            <a:endParaRPr lang="tr-TR" sz="1050" dirty="0" smtClean="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2530883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smtClean="0"/>
              <a:t>9</a:t>
            </a:r>
            <a:r>
              <a:rPr lang="tr-TR" sz="1800" dirty="0"/>
              <a:t>. Sınavın başlama ve bitiş saatlerini öğrencilerin görebileceği şekilde tahtaya yazar. </a:t>
            </a:r>
            <a:r>
              <a:rPr lang="tr-TR" sz="1800" b="1" dirty="0"/>
              <a:t>Sınavın </a:t>
            </a:r>
            <a:r>
              <a:rPr lang="tr-TR" sz="1800" b="1" dirty="0" smtClean="0"/>
              <a:t>ilk 30 </a:t>
            </a:r>
            <a:r>
              <a:rPr lang="tr-TR" sz="1800" b="1" dirty="0"/>
              <a:t>ve son 15 dakikasında sınav salonundan çıkamayacaklarını, öğrencilere duyurur</a:t>
            </a:r>
            <a:r>
              <a:rPr lang="tr-TR" sz="1800" b="1" dirty="0" smtClean="0"/>
              <a:t>. </a:t>
            </a:r>
          </a:p>
          <a:p>
            <a:pPr algn="l"/>
            <a:endParaRPr lang="tr-TR" sz="1800" dirty="0"/>
          </a:p>
          <a:p>
            <a:pPr algn="l"/>
            <a:r>
              <a:rPr lang="tr-TR" sz="1800" dirty="0"/>
              <a:t>10. Öğrencinin sınav giriş belgesinde ve Bina Sınav Komisyonundan alınan salon aday </a:t>
            </a:r>
            <a:r>
              <a:rPr lang="tr-TR" sz="1800" dirty="0" smtClean="0"/>
              <a:t>yoklama listesinde </a:t>
            </a:r>
            <a:r>
              <a:rPr lang="tr-TR" sz="1800" dirty="0"/>
              <a:t>belirtilen süreleri dikkate alarak, öğrencilerin sınav salonunda bu süreden </a:t>
            </a:r>
            <a:r>
              <a:rPr lang="tr-TR" sz="1800" dirty="0" smtClean="0"/>
              <a:t>fazla bulunmamasına </a:t>
            </a:r>
            <a:r>
              <a:rPr lang="tr-TR" sz="1800" dirty="0"/>
              <a:t>dikkat eder. Yedek salon görevlileri, yedek salonda sınava girecek </a:t>
            </a:r>
            <a:r>
              <a:rPr lang="tr-TR" sz="1800" dirty="0" smtClean="0"/>
              <a:t>öğrencinin sınav </a:t>
            </a:r>
            <a:r>
              <a:rPr lang="tr-TR" sz="1800" dirty="0"/>
              <a:t>süresi ve varsa sınav tedbir hizmetinin tespiti için öğrenciye ait sınav giriş belgesini </a:t>
            </a:r>
            <a:r>
              <a:rPr lang="tr-TR" sz="1800" dirty="0" smtClean="0"/>
              <a:t>Bina Sınav </a:t>
            </a:r>
            <a:r>
              <a:rPr lang="tr-TR" sz="1800" dirty="0"/>
              <a:t>Yürütme Komisyonundan talep eder</a:t>
            </a:r>
            <a:r>
              <a:rPr lang="tr-TR" sz="1800" dirty="0" smtClean="0"/>
              <a:t>. </a:t>
            </a:r>
          </a:p>
          <a:p>
            <a:pPr algn="l"/>
            <a:endParaRPr lang="tr-TR" sz="1800" dirty="0"/>
          </a:p>
          <a:p>
            <a:pPr algn="l"/>
            <a:r>
              <a:rPr lang="tr-TR" sz="1800" dirty="0"/>
              <a:t>11. Gerekli kimlik kontrolleri ve yerleştirme işlemlerinden sonra salon başkanı </a:t>
            </a:r>
            <a:r>
              <a:rPr lang="tr-TR" sz="1800" b="1" dirty="0"/>
              <a:t>sınav </a:t>
            </a:r>
            <a:r>
              <a:rPr lang="tr-TR" sz="1800" b="1" dirty="0" smtClean="0"/>
              <a:t>paketini</a:t>
            </a:r>
            <a:r>
              <a:rPr lang="tr-TR" sz="1800" dirty="0" smtClean="0"/>
              <a:t> öğrencilerin </a:t>
            </a:r>
            <a:r>
              <a:rPr lang="tr-TR" sz="1800" dirty="0"/>
              <a:t>gözü önünde ve </a:t>
            </a:r>
            <a:r>
              <a:rPr lang="tr-TR" sz="1800" b="1" dirty="0"/>
              <a:t>sınavın başlamasına yaklaşık 15 dakika kala </a:t>
            </a:r>
            <a:r>
              <a:rPr lang="tr-TR" sz="1800" b="1" dirty="0" smtClean="0"/>
              <a:t>açar.</a:t>
            </a:r>
          </a:p>
          <a:p>
            <a:pPr algn="l"/>
            <a:endParaRPr lang="tr-TR" sz="1800" dirty="0" smtClean="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476876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323528" y="483518"/>
            <a:ext cx="8288639"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 </a:t>
            </a:r>
            <a:r>
              <a:rPr lang="tr-TR" sz="3200" b="1" dirty="0" smtClean="0">
                <a:solidFill>
                  <a:srgbClr val="FF0000"/>
                </a:solidFill>
              </a:rPr>
              <a:t>İLKÖĞRETİM VE ORTAÖĞRETİM KURUMLARI BURSLULUK SINAVI (İOKBS) 2021 </a:t>
            </a:r>
            <a:endParaRPr lang="tr-TR" sz="1200" b="1" u="sng" dirty="0" smtClean="0">
              <a:solidFill>
                <a:srgbClr val="FF0000"/>
              </a:solidFill>
            </a:endParaRPr>
          </a:p>
          <a:p>
            <a:endParaRPr lang="tr-TR" sz="3200" b="1" u="sng" dirty="0" smtClean="0"/>
          </a:p>
          <a:p>
            <a:r>
              <a:rPr lang="tr-TR" sz="3200" b="1" u="sng" dirty="0" smtClean="0"/>
              <a:t>SINAV </a:t>
            </a:r>
            <a:r>
              <a:rPr lang="tr-TR" sz="3200" b="1" u="sng" dirty="0"/>
              <a:t>TARİHİ VE </a:t>
            </a:r>
            <a:r>
              <a:rPr lang="tr-TR" sz="3200" b="1" u="sng" dirty="0" smtClean="0"/>
              <a:t>SAATLERİ</a:t>
            </a:r>
          </a:p>
          <a:p>
            <a:endParaRPr lang="tr-TR" dirty="0"/>
          </a:p>
          <a:p>
            <a:r>
              <a:rPr lang="tr-TR" dirty="0"/>
              <a:t> </a:t>
            </a:r>
            <a:r>
              <a:rPr lang="tr-TR" sz="2800" b="1" u="sng" dirty="0" smtClean="0">
                <a:solidFill>
                  <a:srgbClr val="FF0000"/>
                </a:solidFill>
              </a:rPr>
              <a:t>04 </a:t>
            </a:r>
            <a:r>
              <a:rPr lang="tr-TR" sz="2800" b="1" u="sng" dirty="0">
                <a:solidFill>
                  <a:srgbClr val="FF0000"/>
                </a:solidFill>
              </a:rPr>
              <a:t>Eylül </a:t>
            </a:r>
            <a:r>
              <a:rPr lang="tr-TR" sz="2800" b="1" u="sng" dirty="0" smtClean="0">
                <a:solidFill>
                  <a:srgbClr val="FF0000"/>
                </a:solidFill>
              </a:rPr>
              <a:t>2022 </a:t>
            </a:r>
            <a:r>
              <a:rPr lang="tr-TR" sz="2800" b="1" u="sng" dirty="0">
                <a:solidFill>
                  <a:srgbClr val="FF0000"/>
                </a:solidFill>
              </a:rPr>
              <a:t>Pazar</a:t>
            </a:r>
            <a:r>
              <a:rPr lang="tr-TR" sz="2800" dirty="0">
                <a:solidFill>
                  <a:srgbClr val="FF0000"/>
                </a:solidFill>
              </a:rPr>
              <a:t> </a:t>
            </a:r>
            <a:r>
              <a:rPr lang="tr-TR" sz="2800" dirty="0"/>
              <a:t>günü, tüm sınav merkezlerinde Türkiye saati ile </a:t>
            </a:r>
            <a:r>
              <a:rPr lang="tr-TR" sz="2800" b="1" u="sng" dirty="0">
                <a:solidFill>
                  <a:srgbClr val="FF0000"/>
                </a:solidFill>
              </a:rPr>
              <a:t>saat 10.00’da </a:t>
            </a:r>
            <a:r>
              <a:rPr lang="tr-TR" sz="2800" dirty="0"/>
              <a:t>başlayacaktır. </a:t>
            </a:r>
            <a:endParaRPr lang="tr-TR" sz="1200" b="1" dirty="0" smtClean="0">
              <a:solidFill>
                <a:srgbClr val="00B050"/>
              </a:solidFill>
            </a:endParaRPr>
          </a:p>
        </p:txBody>
      </p:sp>
    </p:spTree>
    <p:extLst>
      <p:ext uri="{BB962C8B-B14F-4D97-AF65-F5344CB8AC3E}">
        <p14:creationId xmlns:p14="http://schemas.microsoft.com/office/powerpoint/2010/main" val="3233518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12. Sınav paketinden çıkan soru kitapçıklarının ve cevap kâğıtlarının kontrolünü yapar, eksik </a:t>
            </a:r>
            <a:r>
              <a:rPr lang="tr-TR" sz="2000" dirty="0" smtClean="0"/>
              <a:t>veya fazla </a:t>
            </a:r>
            <a:r>
              <a:rPr lang="tr-TR" sz="2000" dirty="0"/>
              <a:t>olması halinde bunu tutanakla belgeler</a:t>
            </a:r>
            <a:r>
              <a:rPr lang="tr-TR" sz="2000" dirty="0" smtClean="0"/>
              <a:t>.</a:t>
            </a:r>
          </a:p>
          <a:p>
            <a:pPr algn="l"/>
            <a:endParaRPr lang="tr-TR" sz="2000" dirty="0"/>
          </a:p>
          <a:p>
            <a:pPr algn="l"/>
            <a:r>
              <a:rPr lang="tr-TR" sz="2000" dirty="0"/>
              <a:t>13. Kitapçığın ön ya da arka sayfasında bulunan açıklamaları yüksek sesle okur, </a:t>
            </a:r>
            <a:r>
              <a:rPr lang="tr-TR" sz="2000" dirty="0" smtClean="0"/>
              <a:t>öğrencilerin sorularını </a:t>
            </a:r>
            <a:r>
              <a:rPr lang="tr-TR" sz="2000" dirty="0"/>
              <a:t>cevaplar ve öğrencilerle sınav süresince gerekmedikçe konuşmaz</a:t>
            </a:r>
            <a:r>
              <a:rPr lang="tr-TR" sz="2000" dirty="0" smtClean="0"/>
              <a:t>. </a:t>
            </a:r>
          </a:p>
          <a:p>
            <a:pPr algn="l"/>
            <a:endParaRPr lang="tr-TR" sz="2000" dirty="0"/>
          </a:p>
          <a:p>
            <a:pPr algn="l"/>
            <a:r>
              <a:rPr lang="tr-TR" sz="2000" dirty="0" smtClean="0"/>
              <a:t>14</a:t>
            </a:r>
            <a:r>
              <a:rPr lang="tr-TR" sz="2000" dirty="0"/>
              <a:t>. Öğrencilere, soru kitapçığındaki boş yerleri müsvedde olarak kullanabileceklerini, </a:t>
            </a:r>
            <a:r>
              <a:rPr lang="tr-TR" sz="2000" dirty="0" smtClean="0"/>
              <a:t>sınav sonunda </a:t>
            </a:r>
            <a:r>
              <a:rPr lang="tr-TR" sz="2000" dirty="0"/>
              <a:t>soru kitapçıklarında eksik veya yırtık sayfa olması halinde sınavlarının </a:t>
            </a:r>
            <a:r>
              <a:rPr lang="tr-TR" sz="2000" dirty="0" smtClean="0"/>
              <a:t>geçersiz olacağını </a:t>
            </a:r>
            <a:r>
              <a:rPr lang="tr-TR" sz="2000" dirty="0"/>
              <a:t>bildirir</a:t>
            </a:r>
            <a:r>
              <a:rPr lang="tr-TR" sz="2000" dirty="0" smtClean="0"/>
              <a:t>.</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1995554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smtClean="0"/>
              <a:t>15</a:t>
            </a:r>
            <a:r>
              <a:rPr lang="tr-TR" sz="2000" dirty="0"/>
              <a:t>. Salon aday yoklama listesinde yazılı sıraya göre yerleştirilen öğrencilere, kendi isimlerine göre basılmış olan cevap kâğıtlarını dağıtır. Öğrencinin kendine ait </a:t>
            </a:r>
            <a:r>
              <a:rPr lang="tr-TR" sz="2000" b="1" dirty="0">
                <a:solidFill>
                  <a:srgbClr val="FF0000"/>
                </a:solidFill>
              </a:rPr>
              <a:t>cevap kâğıdında yer alan bilgilerini kontrol ettirir ve cevap kâğıdında yer alan imza bölümünü öğrenciye kurşun kalem ile imzalatır</a:t>
            </a:r>
            <a:r>
              <a:rPr lang="tr-TR" sz="2000" b="1" dirty="0" smtClean="0">
                <a:solidFill>
                  <a:srgbClr val="FF0000"/>
                </a:solidFill>
              </a:rPr>
              <a:t>.</a:t>
            </a:r>
          </a:p>
          <a:p>
            <a:pPr algn="l"/>
            <a:endParaRPr lang="tr-TR" sz="2000" dirty="0" smtClean="0"/>
          </a:p>
          <a:p>
            <a:pPr algn="l"/>
            <a:r>
              <a:rPr lang="tr-TR" sz="2000" dirty="0"/>
              <a:t>16. Öğrencinin cevap kâğıdında yazılı olan bilgilerinde hata varsa, cevap kâğıdı </a:t>
            </a:r>
            <a:r>
              <a:rPr lang="tr-TR" sz="2000" dirty="0" smtClean="0"/>
              <a:t>kullanılamayacak durumdaysa</a:t>
            </a:r>
            <a:r>
              <a:rPr lang="tr-TR" sz="2000" dirty="0"/>
              <a:t>, cevap kâğıdında baskı hatası varsa ya da öğrencinin adına düzenlenmiş </a:t>
            </a:r>
            <a:r>
              <a:rPr lang="tr-TR" sz="2000" dirty="0" smtClean="0"/>
              <a:t>cevap kâğıdı </a:t>
            </a:r>
            <a:r>
              <a:rPr lang="tr-TR" sz="2000" dirty="0"/>
              <a:t>bulunmuyorsa, sınav başlamadan önce salon görevlileri tarafından tutanak hazırlanır. </a:t>
            </a:r>
            <a:r>
              <a:rPr lang="tr-TR" sz="2000" dirty="0" smtClean="0"/>
              <a:t>Bu öğrenciye </a:t>
            </a:r>
            <a:r>
              <a:rPr lang="tr-TR" sz="2000" dirty="0"/>
              <a:t>yedek cevap kâğıdı verilir. Öğrenci bilgileri, yedek cevap kâğıdında boş </a:t>
            </a:r>
            <a:r>
              <a:rPr lang="tr-TR" sz="2000" dirty="0" smtClean="0"/>
              <a:t>olarak gönderileceği </a:t>
            </a:r>
            <a:r>
              <a:rPr lang="tr-TR" sz="2000" dirty="0"/>
              <a:t>için bu bilgiler öğrenci tarafından tam ve eksiksiz olarak kodlanır. Kullanılan</a:t>
            </a:r>
          </a:p>
          <a:p>
            <a:pPr algn="l"/>
            <a:r>
              <a:rPr lang="tr-TR" sz="2000" dirty="0"/>
              <a:t>yedek cevap kâğıdının doğru ve eksiksiz olarak kodlandığı salon görevlilerince kontrol </a:t>
            </a:r>
            <a:r>
              <a:rPr lang="tr-TR" sz="2000" dirty="0" smtClean="0"/>
              <a:t>edilir.</a:t>
            </a:r>
            <a:endParaRPr lang="tr-TR" sz="105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433258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a:t>17. Öğrenciye verilen yedek cevap kâğıdında öğrenci bilgisinin yer aldığı bölümde yapılan </a:t>
            </a:r>
            <a:r>
              <a:rPr lang="tr-TR" sz="1800" dirty="0" smtClean="0"/>
              <a:t>hatalı veya </a:t>
            </a:r>
            <a:r>
              <a:rPr lang="tr-TR" sz="1800" dirty="0"/>
              <a:t>eksik kodlamadan, öğrenci ile birlikte salon görevlileri de sorumlu olacaklardır</a:t>
            </a:r>
            <a:r>
              <a:rPr lang="tr-TR" sz="1800" dirty="0" smtClean="0"/>
              <a:t>. </a:t>
            </a:r>
          </a:p>
          <a:p>
            <a:pPr algn="l"/>
            <a:endParaRPr lang="tr-TR" sz="1800" dirty="0"/>
          </a:p>
          <a:p>
            <a:pPr algn="l"/>
            <a:r>
              <a:rPr lang="tr-TR" sz="1800" dirty="0"/>
              <a:t>18. Öğrencilere;</a:t>
            </a:r>
          </a:p>
          <a:p>
            <a:pPr algn="l"/>
            <a:r>
              <a:rPr lang="tr-TR" sz="1800" dirty="0"/>
              <a:t>a. Soru kitapçığı ve cevap kâğıdı üzerinde yapacakları yazma/işaretleme/silme işlemleri </a:t>
            </a:r>
            <a:r>
              <a:rPr lang="tr-TR" sz="1800" dirty="0" smtClean="0"/>
              <a:t>için koyu </a:t>
            </a:r>
            <a:r>
              <a:rPr lang="tr-TR" sz="1800" dirty="0"/>
              <a:t>siyah ve yumuşak uçlu kurşun kalem ile leke bırakmayan yumuşak silgi kullanmalarını,</a:t>
            </a:r>
          </a:p>
          <a:p>
            <a:pPr algn="l"/>
            <a:r>
              <a:rPr lang="tr-TR" sz="1800" dirty="0"/>
              <a:t>b. Her sorunun dört cevap seçeneği bulunduğunu ve bu seçeneklerin içinde sadece bir </a:t>
            </a:r>
            <a:r>
              <a:rPr lang="tr-TR" sz="1800" dirty="0" smtClean="0"/>
              <a:t>doğru cevap </a:t>
            </a:r>
            <a:r>
              <a:rPr lang="tr-TR" sz="1800" dirty="0"/>
              <a:t>olduğunu, ayrıca üç yanlış cevabın bir doğru cevabı götüreceğini,</a:t>
            </a:r>
          </a:p>
          <a:p>
            <a:pPr algn="l"/>
            <a:r>
              <a:rPr lang="tr-TR" sz="1800" dirty="0"/>
              <a:t>c. Çift işaretlenmiş ya da iyi silinmemiş cevapların optik okuyucular tarafından yanlış </a:t>
            </a:r>
            <a:r>
              <a:rPr lang="tr-TR" sz="1800" dirty="0" smtClean="0"/>
              <a:t>cevap olarak </a:t>
            </a:r>
            <a:r>
              <a:rPr lang="tr-TR" sz="1800" dirty="0"/>
              <a:t>değerlendirileceğini,</a:t>
            </a:r>
          </a:p>
          <a:p>
            <a:pPr algn="l"/>
            <a:r>
              <a:rPr lang="tr-TR" sz="1800" dirty="0"/>
              <a:t>ç. Soru kitapçığına işaretlenen cevapların, cevap kâğıdına işaretlenmediği </a:t>
            </a:r>
            <a:r>
              <a:rPr lang="tr-TR" sz="1800" dirty="0" smtClean="0"/>
              <a:t>takdirde değerlendirme </a:t>
            </a:r>
            <a:r>
              <a:rPr lang="tr-TR" sz="1800" dirty="0"/>
              <a:t>işlemine </a:t>
            </a:r>
            <a:r>
              <a:rPr lang="tr-TR" sz="1800" dirty="0" smtClean="0"/>
              <a:t>alınmayacağını açıklar</a:t>
            </a:r>
            <a:r>
              <a:rPr lang="tr-TR" sz="1800" dirty="0"/>
              <a:t>.</a:t>
            </a:r>
            <a:endParaRPr lang="tr-TR" sz="100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926618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19. Öğrenciye ait fotoğraflı ve onaylı sınav giriş belgesi ile cevap kâğıdındaki basılı </a:t>
            </a:r>
            <a:r>
              <a:rPr lang="tr-TR" sz="2000" dirty="0" smtClean="0"/>
              <a:t>öğrenci bilgilerini </a:t>
            </a:r>
            <a:r>
              <a:rPr lang="tr-TR" sz="2000" dirty="0"/>
              <a:t>kontrol eder</a:t>
            </a:r>
            <a:r>
              <a:rPr lang="tr-TR" sz="2000" dirty="0" smtClean="0"/>
              <a:t>.</a:t>
            </a:r>
          </a:p>
          <a:p>
            <a:pPr algn="l"/>
            <a:endParaRPr lang="tr-TR" sz="2000" dirty="0"/>
          </a:p>
          <a:p>
            <a:pPr algn="l"/>
            <a:r>
              <a:rPr lang="tr-TR" sz="2000" dirty="0"/>
              <a:t>20. Soru kitapçıklarını öğrencilere dağıtır. Farklı kitapçık alması gereken </a:t>
            </a:r>
            <a:r>
              <a:rPr lang="tr-TR" sz="2000" dirty="0" smtClean="0"/>
              <a:t>öğrencilerin kitapçıklarını </a:t>
            </a:r>
            <a:r>
              <a:rPr lang="tr-TR" sz="2000" dirty="0"/>
              <a:t>kontrol eder.</a:t>
            </a:r>
          </a:p>
          <a:p>
            <a:pPr algn="l"/>
            <a:endParaRPr lang="tr-TR" sz="2000" dirty="0" smtClean="0"/>
          </a:p>
          <a:p>
            <a:pPr algn="l"/>
            <a:r>
              <a:rPr lang="tr-TR" sz="2000" dirty="0" smtClean="0"/>
              <a:t>21</a:t>
            </a:r>
            <a:r>
              <a:rPr lang="tr-TR" sz="2000" dirty="0"/>
              <a:t>. Öğrenci tarafından kontrol edilen soru kitapçığında, eksik sayfa ya da baskı hatası varsa </a:t>
            </a:r>
            <a:r>
              <a:rPr lang="tr-TR" sz="2000" dirty="0" smtClean="0"/>
              <a:t>bu kitapçığı </a:t>
            </a:r>
            <a:r>
              <a:rPr lang="tr-TR" sz="2000" dirty="0"/>
              <a:t>yedeği ile değiştirir</a:t>
            </a:r>
            <a:r>
              <a:rPr lang="tr-TR" sz="2000" dirty="0" smtClean="0"/>
              <a:t>.</a:t>
            </a:r>
          </a:p>
          <a:p>
            <a:pPr algn="l"/>
            <a:endParaRPr lang="tr-TR" sz="2000" dirty="0"/>
          </a:p>
          <a:p>
            <a:pPr algn="l"/>
            <a:r>
              <a:rPr lang="tr-TR" sz="2000" dirty="0"/>
              <a:t>22. Öğrencilere sınav başlamadan önce soru kitapçıklarını açmamalarını söyler.</a:t>
            </a:r>
          </a:p>
          <a:p>
            <a:pPr algn="l"/>
            <a:endParaRPr lang="tr-TR" sz="2000" dirty="0" smtClean="0"/>
          </a:p>
          <a:p>
            <a:pPr algn="l"/>
            <a:endParaRPr lang="tr-TR" sz="105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861538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000" dirty="0" smtClean="0"/>
          </a:p>
          <a:p>
            <a:pPr algn="l"/>
            <a:r>
              <a:rPr lang="tr-TR" sz="2000" dirty="0" smtClean="0"/>
              <a:t>23</a:t>
            </a:r>
            <a:r>
              <a:rPr lang="tr-TR" sz="2000" dirty="0"/>
              <a:t>. Öğrencilere soru kitapçığının ön yüzüne adını, soyadını ve T.C. kimlik numarasını </a:t>
            </a:r>
            <a:r>
              <a:rPr lang="tr-TR" sz="2000" dirty="0" smtClean="0"/>
              <a:t>yazmalarını söyler. </a:t>
            </a:r>
          </a:p>
          <a:p>
            <a:pPr algn="l"/>
            <a:endParaRPr lang="tr-TR" sz="2000" dirty="0"/>
          </a:p>
          <a:p>
            <a:pPr algn="l"/>
            <a:r>
              <a:rPr lang="tr-TR" sz="2000" dirty="0" smtClean="0"/>
              <a:t>24. Soru </a:t>
            </a:r>
            <a:r>
              <a:rPr lang="tr-TR" sz="2000" dirty="0"/>
              <a:t>kitapçığının A ve B olmak üzere iki ayrı türü olup öğrencilere, A kitapçığını </a:t>
            </a:r>
            <a:r>
              <a:rPr lang="tr-TR" sz="2000" dirty="0" smtClean="0"/>
              <a:t>kullanıyorsa </a:t>
            </a:r>
            <a:r>
              <a:rPr lang="tr-TR" sz="2000" dirty="0"/>
              <a:t>cevap kâğıdında kitapçık türü bölümünün “A” yuvarlağını, B kitapçığını kullanıyorsa “B” yuvarlağını işaretlemelerini söyler. Doğru işaretlemenin yapılıp yapılmadığını soru kitapçığı ve cevap kâğıtları üzerinden kontrol eder ve salon yoklama listesine gerekli kodlamaları yapar.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036719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B) 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smtClean="0"/>
              <a:t>1. Sınav </a:t>
            </a:r>
            <a:r>
              <a:rPr lang="tr-TR" sz="1800" dirty="0"/>
              <a:t>anında kullanımı doktor raporu ile belirlenen hasta veya engellilere ait cihazlar (</a:t>
            </a:r>
            <a:r>
              <a:rPr lang="tr-TR" sz="1800" dirty="0" smtClean="0"/>
              <a:t>işitme cihazı</a:t>
            </a:r>
            <a:r>
              <a:rPr lang="tr-TR" sz="1800" dirty="0"/>
              <a:t>, insülin pompası, şeker ölçüm cihazı ve benzeri) hariç, çanta, cüzdan, cep telefonu, telsiz</a:t>
            </a:r>
            <a:r>
              <a:rPr lang="tr-TR" sz="1800" dirty="0" smtClean="0"/>
              <a:t>, radyo</a:t>
            </a:r>
            <a:r>
              <a:rPr lang="tr-TR" sz="1800" dirty="0"/>
              <a:t>, saat, bilgisayar, kamera ve benzeri iletişim araçları ile depolama kayıt ve veri </a:t>
            </a:r>
            <a:r>
              <a:rPr lang="tr-TR" sz="1800" dirty="0" smtClean="0"/>
              <a:t>aktarma cihazları</a:t>
            </a:r>
            <a:r>
              <a:rPr lang="tr-TR" sz="1800" dirty="0"/>
              <a:t>, kablosuz iletişim sağlayan cihazlar ve kulaklık, kolye, küpe, bilezik, yüzük, broş </a:t>
            </a:r>
            <a:r>
              <a:rPr lang="tr-TR" sz="1800" dirty="0" smtClean="0"/>
              <a:t>ve benzeri </a:t>
            </a:r>
            <a:r>
              <a:rPr lang="tr-TR" sz="1800" dirty="0"/>
              <a:t>eşyalar ile her türlü elektronik ya da mekanik cihazlar, </a:t>
            </a:r>
            <a:r>
              <a:rPr lang="tr-TR" sz="1800" dirty="0" err="1"/>
              <a:t>databank</a:t>
            </a:r>
            <a:r>
              <a:rPr lang="tr-TR" sz="1800" dirty="0"/>
              <a:t> sözlük, hesap makinesi</a:t>
            </a:r>
            <a:r>
              <a:rPr lang="tr-TR" sz="1800" dirty="0" smtClean="0"/>
              <a:t>, kâğıt</a:t>
            </a:r>
            <a:r>
              <a:rPr lang="tr-TR" sz="1800" dirty="0"/>
              <a:t>, kitap, defter, not vb. dokümanlar, pergel, açıölçer, cetvel vb. araçlar, delici ve </a:t>
            </a:r>
            <a:r>
              <a:rPr lang="tr-TR" sz="1800" dirty="0" smtClean="0"/>
              <a:t>kesici aletlerden </a:t>
            </a:r>
            <a:r>
              <a:rPr lang="tr-TR" sz="1800" dirty="0"/>
              <a:t>herhangi birini bulunduranlar hakkında, sınav kurallarını ihlal ettiği </a:t>
            </a:r>
            <a:r>
              <a:rPr lang="tr-TR" sz="1800" dirty="0" smtClean="0"/>
              <a:t>gerekçesiyle sınavın </a:t>
            </a:r>
            <a:r>
              <a:rPr lang="tr-TR" sz="1800" dirty="0"/>
              <a:t>geçersiz sayılacağına dair tutanak düzenler. (Hazırlanan tutanakta sınavın </a:t>
            </a:r>
            <a:r>
              <a:rPr lang="tr-TR" sz="1800" dirty="0" smtClean="0"/>
              <a:t>iptal edileceğine </a:t>
            </a:r>
            <a:r>
              <a:rPr lang="tr-TR" sz="1800" dirty="0"/>
              <a:t>dair ibare mutlaka bulunacaktır</a:t>
            </a:r>
            <a:r>
              <a:rPr lang="tr-TR" sz="1800" dirty="0" smtClean="0"/>
              <a:t>.) </a:t>
            </a:r>
          </a:p>
          <a:p>
            <a:pPr algn="l"/>
            <a:endParaRPr lang="tr-TR" sz="1800" dirty="0" smtClean="0"/>
          </a:p>
          <a:p>
            <a:pPr algn="l"/>
            <a:r>
              <a:rPr lang="tr-TR" sz="1800" dirty="0" smtClean="0"/>
              <a:t>2</a:t>
            </a:r>
            <a:r>
              <a:rPr lang="tr-TR" sz="1800" dirty="0"/>
              <a:t>. </a:t>
            </a:r>
            <a:r>
              <a:rPr lang="tr-TR" sz="1800" b="1" dirty="0"/>
              <a:t>Sınava girmeyen öğrencilerin, salon yoklama listesinde isimlerinin karşısına </a:t>
            </a:r>
            <a:r>
              <a:rPr lang="tr-TR" sz="1800" b="1" dirty="0" smtClean="0"/>
              <a:t>silinmeyen kalemle </a:t>
            </a:r>
            <a:r>
              <a:rPr lang="tr-TR" sz="1800" b="1" dirty="0"/>
              <a:t>“GİRMEDİ” yazar, cevap kâğıdındaki ve salon yoklama listesindeki “</a:t>
            </a:r>
            <a:r>
              <a:rPr lang="tr-TR" sz="1800" b="1" dirty="0" smtClean="0"/>
              <a:t>SINAVA GİRMEDİ</a:t>
            </a:r>
            <a:r>
              <a:rPr lang="tr-TR" sz="1800" b="1" dirty="0"/>
              <a:t>” kutucuğunu kurşun kalemle kodlar.</a:t>
            </a:r>
            <a:endParaRPr lang="tr-TR" sz="300" b="1" dirty="0" smtClean="0">
              <a:solidFill>
                <a:srgbClr val="FF0000"/>
              </a:solidFill>
            </a:endParaRPr>
          </a:p>
        </p:txBody>
      </p:sp>
    </p:spTree>
    <p:extLst>
      <p:ext uri="{BB962C8B-B14F-4D97-AF65-F5344CB8AC3E}">
        <p14:creationId xmlns:p14="http://schemas.microsoft.com/office/powerpoint/2010/main" val="2764952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771550"/>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dirty="0"/>
              <a:t>3. Cevap kâğıdında öğrencinin imzasının olup olmadığını ve cevaplarını kodladığını kontrol eder</a:t>
            </a:r>
            <a:r>
              <a:rPr lang="tr-TR" sz="2000" dirty="0" smtClean="0"/>
              <a:t>. </a:t>
            </a:r>
          </a:p>
          <a:p>
            <a:pPr algn="just"/>
            <a:endParaRPr lang="tr-TR" sz="2000" dirty="0"/>
          </a:p>
          <a:p>
            <a:pPr algn="just"/>
            <a:r>
              <a:rPr lang="tr-TR" sz="2000" dirty="0" smtClean="0"/>
              <a:t>4</a:t>
            </a:r>
            <a:r>
              <a:rPr lang="tr-TR" sz="2000" dirty="0"/>
              <a:t>. </a:t>
            </a:r>
            <a:r>
              <a:rPr lang="tr-TR" sz="2000" b="1" dirty="0" smtClean="0"/>
              <a:t>15 </a:t>
            </a:r>
            <a:r>
              <a:rPr lang="tr-TR" sz="2000" b="1" dirty="0"/>
              <a:t>yaşından küçük adaylar hariç, </a:t>
            </a:r>
            <a:r>
              <a:rPr lang="tr-TR" sz="2000" dirty="0"/>
              <a:t>sınav sırasında adayın sağlık sebebi dışında sınav salonundan çıkmasına izin verilmez, ancak zorunlu durumlarda adaya yedek gözetmen eşlik eder. Yanında yedek gözetmen olmadan salondan çıkan aday tekrar sınava alınmaz. Adayın, soru kitapçığı ve cevap kâğıdını beraberinde götürmesine izin verilmez. Her ne sebeple olursa olsun bina dışına çıkan aday tekrar binaya alınmaz. </a:t>
            </a:r>
          </a:p>
          <a:p>
            <a:pPr algn="just"/>
            <a:endParaRPr lang="tr-TR" sz="2000" dirty="0"/>
          </a:p>
          <a:p>
            <a:pPr algn="just"/>
            <a:r>
              <a:rPr lang="tr-TR" sz="2000" dirty="0"/>
              <a:t>5. Kopya çekmeye teşebbüs eden öğrenciyi uyarır, kopya çektiği belirlenen öğrenciyle </a:t>
            </a:r>
            <a:r>
              <a:rPr lang="tr-TR" sz="2000" dirty="0" smtClean="0"/>
              <a:t>ilgili tutanak </a:t>
            </a:r>
            <a:r>
              <a:rPr lang="tr-TR" sz="2000" dirty="0"/>
              <a:t>düzenler. Bu tutanağı sınav evrakı dönüş zarfına koyar. Bu durumda olan </a:t>
            </a:r>
            <a:r>
              <a:rPr lang="tr-TR" sz="2000" dirty="0" smtClean="0"/>
              <a:t>öğrencilerin sınava </a:t>
            </a:r>
            <a:r>
              <a:rPr lang="tr-TR" sz="2000" dirty="0"/>
              <a:t>devam etmelerine ve sınavın ilk 30 dakikası tamamlanmadan sınav </a:t>
            </a:r>
            <a:r>
              <a:rPr lang="tr-TR" sz="2000" dirty="0" smtClean="0"/>
              <a:t>binasından ayrılmalarına </a:t>
            </a:r>
            <a:r>
              <a:rPr lang="tr-TR" sz="2000" dirty="0"/>
              <a:t>izin verilmez.</a:t>
            </a:r>
            <a:endParaRPr lang="tr-TR" sz="2000" b="1" dirty="0" smtClean="0">
              <a:solidFill>
                <a:srgbClr val="FF0000"/>
              </a:solidFill>
            </a:endParaRPr>
          </a:p>
        </p:txBody>
      </p:sp>
    </p:spTree>
    <p:extLst>
      <p:ext uri="{BB962C8B-B14F-4D97-AF65-F5344CB8AC3E}">
        <p14:creationId xmlns:p14="http://schemas.microsoft.com/office/powerpoint/2010/main" val="2368020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6. Öğrencileri, sınav bitimine 15 dakika kala </a:t>
            </a:r>
            <a:r>
              <a:rPr lang="tr-TR" sz="2000" b="1" dirty="0">
                <a:solidFill>
                  <a:srgbClr val="FF0000"/>
                </a:solidFill>
              </a:rPr>
              <a:t>"15 dakikanız kaldı, cevaplarınızın </a:t>
            </a:r>
            <a:r>
              <a:rPr lang="tr-TR" sz="2000" b="1" dirty="0" smtClean="0">
                <a:solidFill>
                  <a:srgbClr val="FF0000"/>
                </a:solidFill>
              </a:rPr>
              <a:t>cevap kâğıdına </a:t>
            </a:r>
            <a:r>
              <a:rPr lang="tr-TR" sz="2000" b="1" dirty="0">
                <a:solidFill>
                  <a:srgbClr val="FF0000"/>
                </a:solidFill>
              </a:rPr>
              <a:t>kodlanmış olmasına dikkat ediniz." </a:t>
            </a:r>
            <a:r>
              <a:rPr lang="tr-TR" sz="2000" dirty="0"/>
              <a:t>şeklinde ve sınav bitimine 5 dakika kala "</a:t>
            </a:r>
            <a:r>
              <a:rPr lang="tr-TR" sz="2000" dirty="0" smtClean="0"/>
              <a:t>5 dakikanız </a:t>
            </a:r>
            <a:r>
              <a:rPr lang="tr-TR" sz="2000" dirty="0"/>
              <a:t>kaldı." şeklinde uyarır</a:t>
            </a:r>
            <a:r>
              <a:rPr lang="tr-TR" sz="2000" dirty="0" smtClean="0"/>
              <a:t>.</a:t>
            </a:r>
          </a:p>
          <a:p>
            <a:pPr algn="l"/>
            <a:endParaRPr lang="tr-TR" sz="2000" dirty="0"/>
          </a:p>
          <a:p>
            <a:pPr algn="l"/>
            <a:r>
              <a:rPr lang="tr-TR" sz="2000" dirty="0"/>
              <a:t>7. Öğrenciye ait cevap kâğıdındaki salon başkanı ve gözetmenin kontrol ettiğine dair </a:t>
            </a:r>
            <a:r>
              <a:rPr lang="tr-TR" sz="2000" dirty="0" smtClean="0"/>
              <a:t>bölümü silinmeyen </a:t>
            </a:r>
            <a:r>
              <a:rPr lang="tr-TR" sz="2000" dirty="0"/>
              <a:t>kalemle imzalar</a:t>
            </a:r>
            <a:r>
              <a:rPr lang="tr-TR" sz="2000" dirty="0" smtClean="0"/>
              <a:t>.</a:t>
            </a:r>
          </a:p>
          <a:p>
            <a:pPr algn="l"/>
            <a:endParaRPr lang="tr-TR" sz="2000" dirty="0"/>
          </a:p>
        </p:txBody>
      </p:sp>
    </p:spTree>
    <p:extLst>
      <p:ext uri="{BB962C8B-B14F-4D97-AF65-F5344CB8AC3E}">
        <p14:creationId xmlns:p14="http://schemas.microsoft.com/office/powerpoint/2010/main" val="1734083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C) 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699542"/>
            <a:ext cx="8288639" cy="43204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900" dirty="0" smtClean="0"/>
              <a:t>1. Sınav </a:t>
            </a:r>
            <a:r>
              <a:rPr lang="tr-TR" sz="1900" dirty="0"/>
              <a:t>süresinin sonunda sınavı durdurur. Cevap kâğıtlarını ve soru kitapçıklarını </a:t>
            </a:r>
            <a:r>
              <a:rPr lang="tr-TR" sz="1900" dirty="0" smtClean="0"/>
              <a:t>öğrencilerden teslim </a:t>
            </a:r>
            <a:r>
              <a:rPr lang="tr-TR" sz="1900" dirty="0"/>
              <a:t>alır, salon aday yoklama listesi ile karşılaştırarak eksik olup olmadığını kontrol eder</a:t>
            </a:r>
            <a:r>
              <a:rPr lang="tr-TR" sz="1900" dirty="0" smtClean="0"/>
              <a:t>. </a:t>
            </a:r>
          </a:p>
          <a:p>
            <a:pPr algn="l"/>
            <a:endParaRPr lang="tr-TR" sz="1900" dirty="0"/>
          </a:p>
          <a:p>
            <a:pPr algn="l"/>
            <a:r>
              <a:rPr lang="tr-TR" sz="1900" dirty="0"/>
              <a:t>2. Sınav evrakını teslim eden öğrenciye, salon aday yoklama listesini </a:t>
            </a:r>
            <a:r>
              <a:rPr lang="tr-TR" sz="1900" dirty="0" smtClean="0"/>
              <a:t>silinmeyen </a:t>
            </a:r>
            <a:r>
              <a:rPr lang="tr-TR" sz="1900" dirty="0"/>
              <a:t>kalem ile imzalatır</a:t>
            </a:r>
            <a:r>
              <a:rPr lang="tr-TR" sz="1900" dirty="0" smtClean="0"/>
              <a:t>. </a:t>
            </a:r>
          </a:p>
          <a:p>
            <a:pPr algn="l"/>
            <a:r>
              <a:rPr lang="tr-TR" sz="1900" dirty="0" smtClean="0"/>
              <a:t>(</a:t>
            </a:r>
            <a:r>
              <a:rPr lang="tr-TR" sz="1900" dirty="0"/>
              <a:t>Bu işlemi sınav başlamadan önce ya da sınav sırasında yapmaz</a:t>
            </a:r>
            <a:r>
              <a:rPr lang="tr-TR" sz="1900" dirty="0" smtClean="0"/>
              <a:t>.)</a:t>
            </a:r>
          </a:p>
          <a:p>
            <a:pPr algn="l"/>
            <a:endParaRPr lang="tr-TR" sz="1900" dirty="0"/>
          </a:p>
          <a:p>
            <a:pPr algn="l"/>
            <a:r>
              <a:rPr lang="tr-TR" sz="1900" dirty="0"/>
              <a:t>3. Cevap kâğıtlarını, salon aday yoklama listesini ve varsa diğer evrakını (tutanak gibi), tam </a:t>
            </a:r>
            <a:r>
              <a:rPr lang="tr-TR" sz="1900" dirty="0" smtClean="0"/>
              <a:t>ve sıralı </a:t>
            </a:r>
            <a:r>
              <a:rPr lang="tr-TR" sz="1900" dirty="0"/>
              <a:t>olarak sınav evrakı dönüş zarfına yerleştirir. (Soru kitapçıkları ve sınav giriş </a:t>
            </a:r>
            <a:r>
              <a:rPr lang="tr-TR" sz="1900" dirty="0" smtClean="0"/>
              <a:t>belgeleri dönüş </a:t>
            </a:r>
            <a:r>
              <a:rPr lang="tr-TR" sz="1900" dirty="0"/>
              <a:t>zarfına konulmayacaktır</a:t>
            </a:r>
            <a:r>
              <a:rPr lang="tr-TR" sz="1900" dirty="0" smtClean="0"/>
              <a:t>.) Sınav evrakı dönüş zarfını, diğer salon görevlisi ile birlikte sınav salonundan çıkarmadan kapatır. </a:t>
            </a:r>
          </a:p>
        </p:txBody>
      </p:sp>
    </p:spTree>
    <p:extLst>
      <p:ext uri="{BB962C8B-B14F-4D97-AF65-F5344CB8AC3E}">
        <p14:creationId xmlns:p14="http://schemas.microsoft.com/office/powerpoint/2010/main" val="4289613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C) 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318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smtClean="0"/>
              <a:t>4. </a:t>
            </a:r>
            <a:r>
              <a:rPr lang="tr-TR" sz="2000" dirty="0"/>
              <a:t>Sınav evrakı dönüş zarfını kapalı olarak ve soru kitapçıklarıyla birlikte Bina </a:t>
            </a:r>
            <a:r>
              <a:rPr lang="tr-TR" sz="2000" dirty="0" smtClean="0"/>
              <a:t>Sınav Komisyonuna </a:t>
            </a:r>
            <a:r>
              <a:rPr lang="tr-TR" sz="2000" dirty="0"/>
              <a:t>imza karşılığında teslim eder</a:t>
            </a:r>
            <a:r>
              <a:rPr lang="tr-TR" sz="2000" dirty="0" smtClean="0"/>
              <a:t>.</a:t>
            </a:r>
          </a:p>
          <a:p>
            <a:pPr algn="l"/>
            <a:endParaRPr lang="tr-TR" sz="2000" dirty="0"/>
          </a:p>
          <a:p>
            <a:pPr algn="l"/>
            <a:r>
              <a:rPr lang="tr-TR" sz="2000" dirty="0" smtClean="0"/>
              <a:t>5. </a:t>
            </a:r>
            <a:r>
              <a:rPr lang="tr-TR" sz="2000" dirty="0"/>
              <a:t>Tüm öğrenciler çıktıktan sonra sınav salonunu kontrol ederek unutulan evrak ya da eşya </a:t>
            </a:r>
            <a:r>
              <a:rPr lang="tr-TR" sz="2000" dirty="0" smtClean="0"/>
              <a:t>varsa Bina </a:t>
            </a:r>
            <a:r>
              <a:rPr lang="tr-TR" sz="2000" dirty="0"/>
              <a:t>Sınav Komisyonuna teslim eder</a:t>
            </a:r>
            <a:r>
              <a:rPr lang="tr-TR" sz="2000" dirty="0" smtClean="0"/>
              <a:t>.</a:t>
            </a:r>
          </a:p>
          <a:p>
            <a:pPr algn="l"/>
            <a:endParaRPr lang="tr-TR" sz="2000" dirty="0"/>
          </a:p>
          <a:p>
            <a:pPr algn="l"/>
            <a:r>
              <a:rPr lang="tr-TR" sz="2000" dirty="0" smtClean="0"/>
              <a:t>6</a:t>
            </a:r>
            <a:r>
              <a:rPr lang="tr-TR" sz="2000" dirty="0"/>
              <a:t>. Bina Sınav Komisyonu tarafından verilen EK-2 Salon Görevlileri Sınav Uygulama </a:t>
            </a:r>
            <a:r>
              <a:rPr lang="tr-TR" sz="2000" dirty="0" err="1" smtClean="0"/>
              <a:t>Formu’nu</a:t>
            </a:r>
            <a:r>
              <a:rPr lang="tr-TR" sz="2000" dirty="0" smtClean="0"/>
              <a:t> doldurup</a:t>
            </a:r>
            <a:r>
              <a:rPr lang="tr-TR" sz="2000" dirty="0"/>
              <a:t>, Bina Sınav Komisyonuna teslim eder.</a:t>
            </a:r>
            <a:endParaRPr lang="tr-TR" sz="2000" dirty="0" smtClean="0"/>
          </a:p>
          <a:p>
            <a:pPr algn="l"/>
            <a:endParaRPr lang="tr-TR" sz="2000" dirty="0"/>
          </a:p>
          <a:p>
            <a:pPr algn="l"/>
            <a:r>
              <a:rPr lang="tr-TR" sz="2000" dirty="0" smtClean="0"/>
              <a:t>7. </a:t>
            </a:r>
            <a:r>
              <a:rPr lang="tr-TR" sz="2000" dirty="0"/>
              <a:t>Sınav salonunda unutulan, sınav evrakı dönüş zarfına konulmayan cevap kâğıtları </a:t>
            </a:r>
            <a:r>
              <a:rPr lang="tr-TR" sz="2000" dirty="0" smtClean="0"/>
              <a:t>işleme alınmayacak </a:t>
            </a:r>
            <a:r>
              <a:rPr lang="tr-TR" sz="2000" dirty="0"/>
              <a:t>olup yasal sorumluluk salon görevlilerine ait olacaktır</a:t>
            </a:r>
            <a:r>
              <a:rPr lang="tr-TR" sz="2000" dirty="0" smtClean="0"/>
              <a:t>. </a:t>
            </a:r>
          </a:p>
          <a:p>
            <a:pPr algn="l"/>
            <a:endParaRPr lang="tr-TR" sz="2000" dirty="0"/>
          </a:p>
        </p:txBody>
      </p:sp>
    </p:spTree>
    <p:extLst>
      <p:ext uri="{BB962C8B-B14F-4D97-AF65-F5344CB8AC3E}">
        <p14:creationId xmlns:p14="http://schemas.microsoft.com/office/powerpoint/2010/main" val="3176363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8" name="Başlık 1"/>
          <p:cNvSpPr txBox="1">
            <a:spLocks/>
          </p:cNvSpPr>
          <p:nvPr/>
        </p:nvSpPr>
        <p:spPr>
          <a:xfrm>
            <a:off x="621413" y="30882"/>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smtClean="0">
                <a:solidFill>
                  <a:schemeClr val="accent1">
                    <a:lumMod val="50000"/>
                  </a:schemeClr>
                </a:solidFill>
              </a:rPr>
              <a:t>SINAV BİLGİLERİ</a:t>
            </a:r>
            <a:endParaRPr lang="tr-TR" sz="3600" dirty="0">
              <a:solidFill>
                <a:schemeClr val="accent1">
                  <a:lumMod val="50000"/>
                </a:schemeClr>
              </a:solidFill>
            </a:endParaRPr>
          </a:p>
        </p:txBody>
      </p:sp>
      <p:pic>
        <p:nvPicPr>
          <p:cNvPr id="3" name="Resim 2"/>
          <p:cNvPicPr>
            <a:picLocks noChangeAspect="1"/>
          </p:cNvPicPr>
          <p:nvPr/>
        </p:nvPicPr>
        <p:blipFill>
          <a:blip r:embed="rId2"/>
          <a:stretch>
            <a:fillRect/>
          </a:stretch>
        </p:blipFill>
        <p:spPr>
          <a:xfrm>
            <a:off x="775236" y="1833459"/>
            <a:ext cx="8134900" cy="1890419"/>
          </a:xfrm>
          <a:prstGeom prst="rect">
            <a:avLst/>
          </a:prstGeom>
        </p:spPr>
      </p:pic>
    </p:spTree>
    <p:extLst>
      <p:ext uri="{BB962C8B-B14F-4D97-AF65-F5344CB8AC3E}">
        <p14:creationId xmlns:p14="http://schemas.microsoft.com/office/powerpoint/2010/main" val="1319837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C) 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tr-TR" sz="2000" dirty="0" smtClean="0"/>
              <a:t>Soru </a:t>
            </a:r>
            <a:r>
              <a:rPr lang="tr-TR" sz="2000" dirty="0"/>
              <a:t>kitapçıkları okullarda bırakılacak, </a:t>
            </a:r>
            <a:r>
              <a:rPr lang="tr-TR" sz="2000" b="1" dirty="0" smtClean="0">
                <a:solidFill>
                  <a:srgbClr val="FF0000"/>
                </a:solidFill>
              </a:rPr>
              <a:t>sınavdan bir gün sonra isteyen öğrenciye verilebilecektir. </a:t>
            </a:r>
            <a:r>
              <a:rPr lang="tr-TR" sz="2000" dirty="0"/>
              <a:t>Talep edilmeyen soru kitapçıkları il/ilçe millî </a:t>
            </a:r>
            <a:r>
              <a:rPr lang="tr-TR" sz="2000" dirty="0" smtClean="0"/>
              <a:t>eğitim müdürlükleri </a:t>
            </a:r>
            <a:r>
              <a:rPr lang="tr-TR" sz="2000" dirty="0"/>
              <a:t>tarafından okul/kurumlarda kullanılmak üzere değerlendirilecektir</a:t>
            </a:r>
            <a:r>
              <a:rPr lang="tr-TR" sz="2000" dirty="0" smtClean="0"/>
              <a:t>. </a:t>
            </a:r>
          </a:p>
          <a:p>
            <a:pPr algn="l"/>
            <a:endParaRPr lang="tr-TR" sz="2000" dirty="0"/>
          </a:p>
          <a:p>
            <a:pPr marL="342900" indent="-342900" algn="l">
              <a:buFont typeface="Arial" panose="020B0604020202020204" pitchFamily="34" charset="0"/>
              <a:buChar char="•"/>
            </a:pPr>
            <a:r>
              <a:rPr lang="tr-TR" sz="2000" dirty="0" smtClean="0"/>
              <a:t>Yukarıda </a:t>
            </a:r>
            <a:r>
              <a:rPr lang="tr-TR" sz="2000" dirty="0"/>
              <a:t>belirtilen kurallara uymadığı herhangi bir yolla tespit edilen öğrencilerin sınavı </a:t>
            </a:r>
            <a:r>
              <a:rPr lang="tr-TR" sz="2000" dirty="0" smtClean="0"/>
              <a:t>iptal edilecek </a:t>
            </a:r>
            <a:r>
              <a:rPr lang="tr-TR" sz="2000" dirty="0"/>
              <a:t>ve devam etmelerine izin verilmeyecektir. Ancak, salon görevlileri diğer </a:t>
            </a:r>
            <a:r>
              <a:rPr lang="tr-TR" sz="2000" dirty="0" err="1" smtClean="0"/>
              <a:t>öğrencilerindikkatini</a:t>
            </a:r>
            <a:r>
              <a:rPr lang="tr-TR" sz="2000" dirty="0" smtClean="0"/>
              <a:t> </a:t>
            </a:r>
            <a:r>
              <a:rPr lang="tr-TR" sz="2000" dirty="0"/>
              <a:t>dağıtmamak, zaman kaybetmelerine yol açmamak için gerekli görürse kural </a:t>
            </a:r>
            <a:r>
              <a:rPr lang="tr-TR" sz="2000" dirty="0" err="1" smtClean="0"/>
              <a:t>dışıdavranışlarda</a:t>
            </a:r>
            <a:r>
              <a:rPr lang="tr-TR" sz="2000" dirty="0" smtClean="0"/>
              <a:t> </a:t>
            </a:r>
            <a:r>
              <a:rPr lang="tr-TR" sz="2000" dirty="0"/>
              <a:t>bulunanlara sınav sırasında uyarıda bulunmayabilecektir. Bu öğrencilerin </a:t>
            </a:r>
            <a:r>
              <a:rPr lang="tr-TR" sz="2000" dirty="0" smtClean="0"/>
              <a:t>sınav iptal </a:t>
            </a:r>
            <a:r>
              <a:rPr lang="tr-TR" sz="2000" dirty="0"/>
              <a:t>nedenleri ve kimlik bilgileri salon yoklama listesinde yer alan TUTANAKTIR </a:t>
            </a:r>
            <a:r>
              <a:rPr lang="tr-TR" sz="2000" dirty="0" smtClean="0"/>
              <a:t>bölümüne yazılacak </a:t>
            </a:r>
            <a:r>
              <a:rPr lang="tr-TR" sz="2000" dirty="0"/>
              <a:t>ve sınavı geçersiz sayılacaktır.</a:t>
            </a:r>
            <a:endParaRPr lang="tr-TR" sz="500" b="1" dirty="0" smtClean="0">
              <a:solidFill>
                <a:srgbClr val="FF0000"/>
              </a:solidFill>
            </a:endParaRPr>
          </a:p>
        </p:txBody>
      </p:sp>
    </p:spTree>
    <p:extLst>
      <p:ext uri="{BB962C8B-B14F-4D97-AF65-F5344CB8AC3E}">
        <p14:creationId xmlns:p14="http://schemas.microsoft.com/office/powerpoint/2010/main" val="3132324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a:solidFill>
                  <a:schemeClr val="accent6">
                    <a:lumMod val="75000"/>
                  </a:schemeClr>
                </a:solidFill>
              </a:rPr>
              <a:t>Ayrıca, salon görevlileri;</a:t>
            </a:r>
            <a:endParaRPr lang="tr-TR" b="1" dirty="0">
              <a:solidFill>
                <a:schemeClr val="accent6">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824279" y="77155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lnSpc>
                <a:spcPct val="150000"/>
              </a:lnSpc>
              <a:buFont typeface="Wingdings" panose="05000000000000000000" pitchFamily="2" charset="2"/>
              <a:buChar char="ü"/>
            </a:pPr>
            <a:r>
              <a:rPr lang="tr-TR" sz="2000" dirty="0"/>
              <a:t>1. Salonda soru kitapçığı, gazete, kitap vb. dokümanı okuyamaz.</a:t>
            </a:r>
          </a:p>
          <a:p>
            <a:pPr marL="571500" indent="-571500" algn="l">
              <a:lnSpc>
                <a:spcPct val="150000"/>
              </a:lnSpc>
              <a:buFont typeface="Wingdings" panose="05000000000000000000" pitchFamily="2" charset="2"/>
              <a:buChar char="ü"/>
            </a:pPr>
            <a:r>
              <a:rPr lang="tr-TR" sz="2000" dirty="0"/>
              <a:t>2. Yüksek sesle konuşamaz.</a:t>
            </a:r>
          </a:p>
          <a:p>
            <a:pPr marL="571500" indent="-571500" algn="l">
              <a:lnSpc>
                <a:spcPct val="150000"/>
              </a:lnSpc>
              <a:buFont typeface="Wingdings" panose="05000000000000000000" pitchFamily="2" charset="2"/>
              <a:buChar char="ü"/>
            </a:pPr>
            <a:r>
              <a:rPr lang="tr-TR" sz="2000" dirty="0"/>
              <a:t>3. Gürültü çıkaran ayakkabılarla sınav salonuna gelemez.</a:t>
            </a:r>
          </a:p>
          <a:p>
            <a:pPr marL="571500" indent="-571500" algn="l">
              <a:lnSpc>
                <a:spcPct val="150000"/>
              </a:lnSpc>
              <a:buFont typeface="Wingdings" panose="05000000000000000000" pitchFamily="2" charset="2"/>
              <a:buChar char="ü"/>
            </a:pPr>
            <a:r>
              <a:rPr lang="tr-TR" sz="2000" dirty="0"/>
              <a:t>4. Sınav süresince salonu terk edemez.</a:t>
            </a:r>
          </a:p>
          <a:p>
            <a:pPr marL="571500" indent="-571500" algn="l">
              <a:lnSpc>
                <a:spcPct val="150000"/>
              </a:lnSpc>
              <a:buFont typeface="Wingdings" panose="05000000000000000000" pitchFamily="2" charset="2"/>
              <a:buChar char="ü"/>
            </a:pPr>
            <a:r>
              <a:rPr lang="tr-TR" sz="2000" dirty="0"/>
              <a:t>5. Çay, kahve vb. içemez.</a:t>
            </a:r>
          </a:p>
          <a:p>
            <a:pPr marL="571500" indent="-571500" algn="l">
              <a:lnSpc>
                <a:spcPct val="150000"/>
              </a:lnSpc>
              <a:buFont typeface="Wingdings" panose="05000000000000000000" pitchFamily="2" charset="2"/>
              <a:buChar char="ü"/>
            </a:pPr>
            <a:r>
              <a:rPr lang="tr-TR" sz="2000" dirty="0"/>
              <a:t>6. Öğrencinin başında uzun süre bekleyemez.</a:t>
            </a:r>
          </a:p>
          <a:p>
            <a:pPr marL="571500" indent="-571500" algn="l">
              <a:lnSpc>
                <a:spcPct val="150000"/>
              </a:lnSpc>
              <a:buFont typeface="Wingdings" panose="05000000000000000000" pitchFamily="2" charset="2"/>
              <a:buChar char="ü"/>
            </a:pPr>
            <a:r>
              <a:rPr lang="tr-TR" sz="2000" dirty="0"/>
              <a:t>7. Öğrencilerle sınav başladıktan sonra ve sınav süresince konuşamaz. Sorular </a:t>
            </a:r>
            <a:r>
              <a:rPr lang="tr-TR" sz="2000"/>
              <a:t>hakkında </a:t>
            </a:r>
            <a:r>
              <a:rPr lang="tr-TR" sz="2000" smtClean="0"/>
              <a:t>yorum yapamaz</a:t>
            </a:r>
            <a:r>
              <a:rPr lang="tr-TR" sz="2000" dirty="0"/>
              <a:t>.</a:t>
            </a:r>
          </a:p>
          <a:p>
            <a:pPr marL="571500" indent="-571500" algn="l">
              <a:lnSpc>
                <a:spcPct val="150000"/>
              </a:lnSpc>
              <a:buFont typeface="Wingdings" panose="05000000000000000000" pitchFamily="2" charset="2"/>
              <a:buChar char="ü"/>
            </a:pPr>
            <a:r>
              <a:rPr lang="tr-TR" sz="2000" dirty="0"/>
              <a:t>8. Öğrencilere ait sınav evrakını dikkat çekici bir şekilde inceleyemez.</a:t>
            </a:r>
            <a:endParaRPr lang="tr-TR" sz="600" dirty="0" smtClean="0"/>
          </a:p>
        </p:txBody>
      </p:sp>
    </p:spTree>
    <p:extLst>
      <p:ext uri="{BB962C8B-B14F-4D97-AF65-F5344CB8AC3E}">
        <p14:creationId xmlns:p14="http://schemas.microsoft.com/office/powerpoint/2010/main" val="1791656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FFC000"/>
                </a:solidFill>
              </a:rPr>
              <a:t>Yedek Gözetmenin Yapacağı İşlemler </a:t>
            </a:r>
            <a:endParaRPr lang="tr-TR" sz="3600" dirty="0">
              <a:solidFill>
                <a:srgbClr val="FFC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1203598"/>
            <a:ext cx="8288639" cy="364774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smtClean="0"/>
              <a:t>1. Sınav </a:t>
            </a:r>
            <a:r>
              <a:rPr lang="tr-TR" sz="2000" dirty="0"/>
              <a:t>salonundaki görevliler ile Bina Sınav Komisyonu arasındaki irtibatı sağlar</a:t>
            </a:r>
            <a:r>
              <a:rPr lang="tr-TR" sz="2000" dirty="0" smtClean="0"/>
              <a:t>.</a:t>
            </a:r>
          </a:p>
          <a:p>
            <a:pPr algn="l"/>
            <a:endParaRPr lang="tr-TR" sz="2000" dirty="0"/>
          </a:p>
          <a:p>
            <a:pPr algn="l"/>
            <a:r>
              <a:rPr lang="tr-TR" sz="2000" dirty="0"/>
              <a:t>2. Sağlık nedeni ile tuvalet ihtiyacı olan öğrencilere refakat eder. (Sağlık kurulu raporu </a:t>
            </a:r>
            <a:r>
              <a:rPr lang="tr-TR" sz="2000" dirty="0" smtClean="0"/>
              <a:t>ibraz edilecektir.)</a:t>
            </a:r>
          </a:p>
          <a:p>
            <a:pPr algn="l"/>
            <a:endParaRPr lang="tr-TR" sz="2000" dirty="0"/>
          </a:p>
          <a:p>
            <a:pPr algn="l"/>
            <a:r>
              <a:rPr lang="tr-TR" sz="2000" dirty="0"/>
              <a:t>3. Sınavda görevi olmayanların bina ve katlarda bulunmamasını sağlar</a:t>
            </a:r>
            <a:r>
              <a:rPr lang="tr-TR" sz="2000" dirty="0" smtClean="0"/>
              <a:t>.</a:t>
            </a:r>
          </a:p>
          <a:p>
            <a:pPr algn="l"/>
            <a:endParaRPr lang="tr-TR" sz="2000" dirty="0"/>
          </a:p>
          <a:p>
            <a:pPr algn="l"/>
            <a:r>
              <a:rPr lang="tr-TR" sz="2000" dirty="0"/>
              <a:t>4. Bina Sınav Komisyonunun verdiği diğer görevleri yapar.</a:t>
            </a:r>
            <a:endParaRPr lang="tr-TR" sz="700" dirty="0"/>
          </a:p>
        </p:txBody>
      </p:sp>
    </p:spTree>
    <p:extLst>
      <p:ext uri="{BB962C8B-B14F-4D97-AF65-F5344CB8AC3E}">
        <p14:creationId xmlns:p14="http://schemas.microsoft.com/office/powerpoint/2010/main" val="1324873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169" y="23298"/>
            <a:ext cx="8229600" cy="857250"/>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3" name="İçerik Yer Tutucusu 2"/>
          <p:cNvSpPr>
            <a:spLocks noGrp="1"/>
          </p:cNvSpPr>
          <p:nvPr>
            <p:ph idx="1"/>
          </p:nvPr>
        </p:nvSpPr>
        <p:spPr>
          <a:xfrm>
            <a:off x="5070024" y="1599742"/>
            <a:ext cx="3610745" cy="579511"/>
          </a:xfrm>
        </p:spPr>
        <p:txBody>
          <a:bodyPr>
            <a:normAutofit fontScale="85000" lnSpcReduction="10000"/>
          </a:bodyPr>
          <a:lstStyle/>
          <a:p>
            <a:pPr marL="0" indent="0" algn="ctr">
              <a:buNone/>
            </a:pPr>
            <a:r>
              <a:rPr lang="tr-TR" sz="2000" b="1" i="1" dirty="0"/>
              <a:t>Sınav paketi Bina Sınav Komisyonundan teslim alınacaktır.</a:t>
            </a:r>
            <a:endParaRPr lang="tr-TR" sz="2000" i="1" dirty="0"/>
          </a:p>
        </p:txBody>
      </p:sp>
      <p:pic>
        <p:nvPicPr>
          <p:cNvPr id="4" name="Resim 3"/>
          <p:cNvPicPr>
            <a:picLocks noChangeAspect="1"/>
          </p:cNvPicPr>
          <p:nvPr/>
        </p:nvPicPr>
        <p:blipFill>
          <a:blip r:embed="rId2"/>
          <a:stretch>
            <a:fillRect/>
          </a:stretch>
        </p:blipFill>
        <p:spPr>
          <a:xfrm>
            <a:off x="1030469" y="1319442"/>
            <a:ext cx="3842701" cy="3412548"/>
          </a:xfrm>
          <a:prstGeom prst="rect">
            <a:avLst/>
          </a:prstGeom>
        </p:spPr>
      </p:pic>
      <p:sp>
        <p:nvSpPr>
          <p:cNvPr id="5" name="İçerik Yer Tutucusu 2"/>
          <p:cNvSpPr txBox="1">
            <a:spLocks/>
          </p:cNvSpPr>
          <p:nvPr/>
        </p:nvSpPr>
        <p:spPr>
          <a:xfrm>
            <a:off x="5070024" y="2715766"/>
            <a:ext cx="38944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dirty="0" smtClean="0">
                <a:solidFill>
                  <a:srgbClr val="FF0000"/>
                </a:solidFill>
              </a:rPr>
              <a:t>Bina </a:t>
            </a:r>
            <a:r>
              <a:rPr lang="tr-TR" sz="2400" dirty="0">
                <a:solidFill>
                  <a:srgbClr val="FF0000"/>
                </a:solidFill>
              </a:rPr>
              <a:t>sınav </a:t>
            </a:r>
            <a:r>
              <a:rPr lang="tr-TR" sz="2400" dirty="0" smtClean="0">
                <a:solidFill>
                  <a:srgbClr val="FF0000"/>
                </a:solidFill>
              </a:rPr>
              <a:t> komisyonundan </a:t>
            </a:r>
            <a:r>
              <a:rPr lang="tr-TR" sz="2400" dirty="0">
                <a:solidFill>
                  <a:srgbClr val="FF0000"/>
                </a:solidFill>
              </a:rPr>
              <a:t>sınav paketini </a:t>
            </a:r>
            <a:r>
              <a:rPr lang="tr-TR" sz="2400" dirty="0" smtClean="0">
                <a:solidFill>
                  <a:srgbClr val="FF0000"/>
                </a:solidFill>
              </a:rPr>
              <a:t>Fotoğraf-1’deki </a:t>
            </a:r>
            <a:r>
              <a:rPr lang="tr-TR" sz="2400" dirty="0">
                <a:solidFill>
                  <a:srgbClr val="FF0000"/>
                </a:solidFill>
              </a:rPr>
              <a:t>gibi kapalı olarak teslim alınız.</a:t>
            </a:r>
            <a:endParaRPr lang="tr-TR" sz="1600" i="1" dirty="0">
              <a:solidFill>
                <a:srgbClr val="FF0000"/>
              </a:solidFill>
            </a:endParaRPr>
          </a:p>
        </p:txBody>
      </p:sp>
      <p:sp>
        <p:nvSpPr>
          <p:cNvPr id="6" name="İçerik Yer Tutucusu 2"/>
          <p:cNvSpPr txBox="1">
            <a:spLocks/>
          </p:cNvSpPr>
          <p:nvPr/>
        </p:nvSpPr>
        <p:spPr>
          <a:xfrm>
            <a:off x="1037576" y="4752528"/>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1 </a:t>
            </a:r>
            <a:endParaRPr lang="tr-TR" sz="1600" i="1" dirty="0"/>
          </a:p>
        </p:txBody>
      </p:sp>
    </p:spTree>
    <p:extLst>
      <p:ext uri="{BB962C8B-B14F-4D97-AF65-F5344CB8AC3E}">
        <p14:creationId xmlns:p14="http://schemas.microsoft.com/office/powerpoint/2010/main" val="1506444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1181511" y="4227934"/>
            <a:ext cx="8064896" cy="91556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Sınav paketleri üzerindeki poşetler tek kullanımlıktır. </a:t>
            </a:r>
            <a:endParaRPr lang="tr-TR" dirty="0" smtClean="0">
              <a:solidFill>
                <a:srgbClr val="FF0000"/>
              </a:solidFill>
            </a:endParaRPr>
          </a:p>
          <a:p>
            <a:pPr marL="0" indent="0" algn="ctr">
              <a:buNone/>
            </a:pPr>
            <a:r>
              <a:rPr lang="tr-TR" dirty="0" smtClean="0">
                <a:solidFill>
                  <a:srgbClr val="FF0000"/>
                </a:solidFill>
              </a:rPr>
              <a:t>Sınav </a:t>
            </a:r>
            <a:r>
              <a:rPr lang="tr-TR" dirty="0">
                <a:solidFill>
                  <a:srgbClr val="FF0000"/>
                </a:solidFill>
              </a:rPr>
              <a:t>paketi poşetlerini </a:t>
            </a:r>
            <a:r>
              <a:rPr lang="tr-TR" dirty="0" smtClean="0">
                <a:solidFill>
                  <a:srgbClr val="FF0000"/>
                </a:solidFill>
              </a:rPr>
              <a:t>Fotoğraf 2 ve Fotoğraf-3’teki </a:t>
            </a:r>
            <a:r>
              <a:rPr lang="tr-TR" dirty="0">
                <a:solidFill>
                  <a:srgbClr val="FF0000"/>
                </a:solidFill>
              </a:rPr>
              <a:t>gibi herhangi bir bölgesinden içerisindeki </a:t>
            </a:r>
            <a:r>
              <a:rPr lang="tr-TR" b="1" dirty="0">
                <a:solidFill>
                  <a:srgbClr val="FF0000"/>
                </a:solidFill>
              </a:rPr>
              <a:t>sınav evrakına zarar vermeden </a:t>
            </a:r>
            <a:r>
              <a:rPr lang="tr-TR" dirty="0">
                <a:solidFill>
                  <a:srgbClr val="FF0000"/>
                </a:solidFill>
              </a:rPr>
              <a:t>yırtarak açınız.</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2 </a:t>
            </a:r>
            <a:endParaRPr lang="tr-TR" sz="1600" i="1" dirty="0"/>
          </a:p>
        </p:txBody>
      </p:sp>
      <p:pic>
        <p:nvPicPr>
          <p:cNvPr id="8" name="Resim 7"/>
          <p:cNvPicPr>
            <a:picLocks noChangeAspect="1"/>
          </p:cNvPicPr>
          <p:nvPr/>
        </p:nvPicPr>
        <p:blipFill>
          <a:blip r:embed="rId2"/>
          <a:stretch>
            <a:fillRect/>
          </a:stretch>
        </p:blipFill>
        <p:spPr>
          <a:xfrm>
            <a:off x="1009709" y="1001769"/>
            <a:ext cx="3196225" cy="2701571"/>
          </a:xfrm>
          <a:prstGeom prst="rect">
            <a:avLst/>
          </a:prstGeom>
        </p:spPr>
      </p:pic>
      <p:pic>
        <p:nvPicPr>
          <p:cNvPr id="9" name="Resim 8"/>
          <p:cNvPicPr>
            <a:picLocks noChangeAspect="1"/>
          </p:cNvPicPr>
          <p:nvPr/>
        </p:nvPicPr>
        <p:blipFill>
          <a:blip r:embed="rId3"/>
          <a:stretch>
            <a:fillRect/>
          </a:stretch>
        </p:blipFill>
        <p:spPr>
          <a:xfrm>
            <a:off x="5364088" y="1009931"/>
            <a:ext cx="3201600" cy="2693409"/>
          </a:xfrm>
          <a:prstGeom prst="rect">
            <a:avLst/>
          </a:prstGeom>
        </p:spPr>
      </p:pic>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3 </a:t>
            </a:r>
            <a:endParaRPr lang="tr-TR" sz="1600" i="1" dirty="0"/>
          </a:p>
        </p:txBody>
      </p:sp>
    </p:spTree>
    <p:extLst>
      <p:ext uri="{BB962C8B-B14F-4D97-AF65-F5344CB8AC3E}">
        <p14:creationId xmlns:p14="http://schemas.microsoft.com/office/powerpoint/2010/main" val="1148643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Açılan sınav paketlerinde </a:t>
            </a:r>
            <a:r>
              <a:rPr lang="tr-TR" dirty="0" smtClean="0">
                <a:solidFill>
                  <a:srgbClr val="FF0000"/>
                </a:solidFill>
              </a:rPr>
              <a:t>Fotoğraf-4 </a:t>
            </a:r>
            <a:r>
              <a:rPr lang="tr-TR" dirty="0">
                <a:solidFill>
                  <a:srgbClr val="FF0000"/>
                </a:solidFill>
              </a:rPr>
              <a:t>ve </a:t>
            </a:r>
            <a:r>
              <a:rPr lang="tr-TR" dirty="0" smtClean="0">
                <a:solidFill>
                  <a:srgbClr val="FF0000"/>
                </a:solidFill>
              </a:rPr>
              <a:t>Fotoğraf-5’teki </a:t>
            </a:r>
            <a:r>
              <a:rPr lang="tr-TR" dirty="0">
                <a:solidFill>
                  <a:srgbClr val="FF0000"/>
                </a:solidFill>
              </a:rPr>
              <a:t>gibi sırasıyla, sınav evrakı dönüş zarfı, </a:t>
            </a:r>
            <a:r>
              <a:rPr lang="tr-TR" dirty="0" smtClean="0">
                <a:solidFill>
                  <a:srgbClr val="FF0000"/>
                </a:solidFill>
              </a:rPr>
              <a:t>salon aday </a:t>
            </a:r>
            <a:r>
              <a:rPr lang="tr-TR" dirty="0">
                <a:solidFill>
                  <a:srgbClr val="FF0000"/>
                </a:solidFill>
              </a:rPr>
              <a:t>yoklama listesi, sıralı aday cevap kâğıtları ve soru kitapçıkları yer almaktadır.</a:t>
            </a:r>
            <a:r>
              <a:rPr lang="tr-TR" dirty="0" smtClean="0">
                <a:solidFill>
                  <a:srgbClr val="FF0000"/>
                </a:solidFill>
              </a:rPr>
              <a:t>.</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4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5 </a:t>
            </a:r>
            <a:endParaRPr lang="tr-TR" sz="1600" i="1" dirty="0"/>
          </a:p>
        </p:txBody>
      </p:sp>
      <p:pic>
        <p:nvPicPr>
          <p:cNvPr id="3" name="Resim 2"/>
          <p:cNvPicPr>
            <a:picLocks noChangeAspect="1"/>
          </p:cNvPicPr>
          <p:nvPr/>
        </p:nvPicPr>
        <p:blipFill>
          <a:blip r:embed="rId2"/>
          <a:stretch>
            <a:fillRect/>
          </a:stretch>
        </p:blipFill>
        <p:spPr>
          <a:xfrm>
            <a:off x="1009708" y="888293"/>
            <a:ext cx="3196225" cy="2850177"/>
          </a:xfrm>
          <a:prstGeom prst="rect">
            <a:avLst/>
          </a:prstGeom>
        </p:spPr>
      </p:pic>
      <p:pic>
        <p:nvPicPr>
          <p:cNvPr id="4" name="Resim 3"/>
          <p:cNvPicPr>
            <a:picLocks noChangeAspect="1"/>
          </p:cNvPicPr>
          <p:nvPr/>
        </p:nvPicPr>
        <p:blipFill>
          <a:blip r:embed="rId3"/>
          <a:stretch>
            <a:fillRect/>
          </a:stretch>
        </p:blipFill>
        <p:spPr>
          <a:xfrm>
            <a:off x="5533643" y="919752"/>
            <a:ext cx="3196225" cy="2818718"/>
          </a:xfrm>
          <a:prstGeom prst="rect">
            <a:avLst/>
          </a:prstGeom>
        </p:spPr>
      </p:pic>
    </p:spTree>
    <p:extLst>
      <p:ext uri="{BB962C8B-B14F-4D97-AF65-F5344CB8AC3E}">
        <p14:creationId xmlns:p14="http://schemas.microsoft.com/office/powerpoint/2010/main" val="2951106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tamamlandıktan sonra, salon aday yoklama listesi üstte olacak şekilde aday </a:t>
            </a:r>
            <a:r>
              <a:rPr lang="tr-TR" sz="2000" dirty="0" smtClean="0">
                <a:solidFill>
                  <a:srgbClr val="FF0000"/>
                </a:solidFill>
              </a:rPr>
              <a:t>cevap kâğıtlarını </a:t>
            </a:r>
            <a:r>
              <a:rPr lang="tr-TR" sz="2000" dirty="0">
                <a:solidFill>
                  <a:srgbClr val="FF0000"/>
                </a:solidFill>
              </a:rPr>
              <a:t>tam ve sıralı olarak </a:t>
            </a:r>
            <a:r>
              <a:rPr lang="tr-TR" sz="2000" dirty="0" smtClean="0">
                <a:solidFill>
                  <a:srgbClr val="FF0000"/>
                </a:solidFill>
              </a:rPr>
              <a:t>Fotoğrag-6 </a:t>
            </a:r>
            <a:r>
              <a:rPr lang="tr-TR" sz="2000" dirty="0">
                <a:solidFill>
                  <a:srgbClr val="FF0000"/>
                </a:solidFill>
              </a:rPr>
              <a:t>ve </a:t>
            </a:r>
            <a:r>
              <a:rPr lang="tr-TR" sz="2000" dirty="0" smtClean="0">
                <a:solidFill>
                  <a:srgbClr val="FF0000"/>
                </a:solidFill>
              </a:rPr>
              <a:t>Fotoğraf-7’deki </a:t>
            </a:r>
            <a:r>
              <a:rPr lang="tr-TR" sz="2000" dirty="0">
                <a:solidFill>
                  <a:srgbClr val="FF0000"/>
                </a:solidFill>
              </a:rPr>
              <a:t>gibi sınav evrakı dönüş zarfına koyunuz.</a:t>
            </a:r>
            <a:endParaRPr lang="tr-TR" sz="20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6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7 </a:t>
            </a:r>
            <a:endParaRPr lang="tr-TR" sz="1600" i="1" dirty="0"/>
          </a:p>
        </p:txBody>
      </p:sp>
      <p:pic>
        <p:nvPicPr>
          <p:cNvPr id="7" name="Resim 6"/>
          <p:cNvPicPr>
            <a:picLocks noChangeAspect="1"/>
          </p:cNvPicPr>
          <p:nvPr/>
        </p:nvPicPr>
        <p:blipFill>
          <a:blip r:embed="rId2"/>
          <a:stretch>
            <a:fillRect/>
          </a:stretch>
        </p:blipFill>
        <p:spPr>
          <a:xfrm>
            <a:off x="1016126" y="880148"/>
            <a:ext cx="3183390" cy="2827040"/>
          </a:xfrm>
          <a:prstGeom prst="rect">
            <a:avLst/>
          </a:prstGeom>
        </p:spPr>
      </p:pic>
      <p:pic>
        <p:nvPicPr>
          <p:cNvPr id="8" name="Resim 7"/>
          <p:cNvPicPr>
            <a:picLocks noChangeAspect="1"/>
          </p:cNvPicPr>
          <p:nvPr/>
        </p:nvPicPr>
        <p:blipFill>
          <a:blip r:embed="rId3"/>
          <a:stretch>
            <a:fillRect/>
          </a:stretch>
        </p:blipFill>
        <p:spPr>
          <a:xfrm>
            <a:off x="5540061" y="929972"/>
            <a:ext cx="3183390" cy="2843180"/>
          </a:xfrm>
          <a:prstGeom prst="rect">
            <a:avLst/>
          </a:prstGeom>
        </p:spPr>
      </p:pic>
    </p:spTree>
    <p:extLst>
      <p:ext uri="{BB962C8B-B14F-4D97-AF65-F5344CB8AC3E}">
        <p14:creationId xmlns:p14="http://schemas.microsoft.com/office/powerpoint/2010/main" val="1495008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evrakı dönüş zarfını </a:t>
            </a:r>
            <a:r>
              <a:rPr lang="tr-TR" sz="2000" dirty="0" smtClean="0">
                <a:solidFill>
                  <a:srgbClr val="FF0000"/>
                </a:solidFill>
              </a:rPr>
              <a:t>Fotoğraf-8 </a:t>
            </a:r>
            <a:r>
              <a:rPr lang="tr-TR" sz="2000" dirty="0">
                <a:solidFill>
                  <a:srgbClr val="FF0000"/>
                </a:solidFill>
              </a:rPr>
              <a:t>ve </a:t>
            </a:r>
            <a:r>
              <a:rPr lang="tr-TR" sz="2000" dirty="0" smtClean="0">
                <a:solidFill>
                  <a:srgbClr val="FF0000"/>
                </a:solidFill>
              </a:rPr>
              <a:t>Fotoğraf-9’daki </a:t>
            </a:r>
            <a:r>
              <a:rPr lang="tr-TR" sz="2000" dirty="0">
                <a:solidFill>
                  <a:srgbClr val="FF0000"/>
                </a:solidFill>
              </a:rPr>
              <a:t>gibi, zarf kapağının üzerinde bulunan </a:t>
            </a:r>
            <a:r>
              <a:rPr lang="tr-TR" sz="2000" dirty="0" smtClean="0">
                <a:solidFill>
                  <a:srgbClr val="FF0000"/>
                </a:solidFill>
              </a:rPr>
              <a:t>beyaz koruyucu </a:t>
            </a:r>
            <a:r>
              <a:rPr lang="tr-TR" sz="2000" dirty="0">
                <a:solidFill>
                  <a:srgbClr val="FF0000"/>
                </a:solidFill>
              </a:rPr>
              <a:t>bandı kapağın sağ tarafından kaldırarak kapatınız.</a:t>
            </a:r>
            <a:endParaRPr lang="tr-TR" sz="105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8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9 </a:t>
            </a:r>
            <a:endParaRPr lang="tr-TR" sz="1600" i="1" dirty="0"/>
          </a:p>
        </p:txBody>
      </p:sp>
      <p:pic>
        <p:nvPicPr>
          <p:cNvPr id="7" name="Resim 6"/>
          <p:cNvPicPr>
            <a:picLocks noChangeAspect="1"/>
          </p:cNvPicPr>
          <p:nvPr/>
        </p:nvPicPr>
        <p:blipFill>
          <a:blip r:embed="rId2"/>
          <a:stretch>
            <a:fillRect/>
          </a:stretch>
        </p:blipFill>
        <p:spPr>
          <a:xfrm>
            <a:off x="971600" y="876898"/>
            <a:ext cx="3201454" cy="2843082"/>
          </a:xfrm>
          <a:prstGeom prst="rect">
            <a:avLst/>
          </a:prstGeom>
        </p:spPr>
      </p:pic>
      <p:pic>
        <p:nvPicPr>
          <p:cNvPr id="8" name="Resim 7"/>
          <p:cNvPicPr>
            <a:picLocks noChangeAspect="1"/>
          </p:cNvPicPr>
          <p:nvPr/>
        </p:nvPicPr>
        <p:blipFill>
          <a:blip r:embed="rId3"/>
          <a:stretch>
            <a:fillRect/>
          </a:stretch>
        </p:blipFill>
        <p:spPr>
          <a:xfrm>
            <a:off x="5525063" y="871373"/>
            <a:ext cx="3161738" cy="2807813"/>
          </a:xfrm>
          <a:prstGeom prst="rect">
            <a:avLst/>
          </a:prstGeom>
        </p:spPr>
      </p:pic>
    </p:spTree>
    <p:extLst>
      <p:ext uri="{BB962C8B-B14F-4D97-AF65-F5344CB8AC3E}">
        <p14:creationId xmlns:p14="http://schemas.microsoft.com/office/powerpoint/2010/main" val="4036506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987574"/>
            <a:ext cx="8288639"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002060"/>
                </a:solidFill>
              </a:rPr>
              <a:t>Çalışmalarımıza verdiğiniz destek için teşekkür eder, başarılar dileriz</a:t>
            </a:r>
            <a:r>
              <a:rPr lang="tr-TR" sz="2800" b="1" i="1" dirty="0" smtClean="0">
                <a:solidFill>
                  <a:srgbClr val="002060"/>
                </a:solidFill>
              </a:rPr>
              <a:t>.</a:t>
            </a:r>
          </a:p>
          <a:p>
            <a:endParaRPr lang="tr-TR" sz="2800" b="1" i="1" dirty="0" smtClean="0">
              <a:solidFill>
                <a:srgbClr val="FF0000"/>
              </a:solidFill>
            </a:endParaRPr>
          </a:p>
          <a:p>
            <a:endParaRPr lang="tr-TR" sz="2800" b="1" i="1" dirty="0">
              <a:solidFill>
                <a:srgbClr val="FF0000"/>
              </a:solidFill>
            </a:endParaRPr>
          </a:p>
          <a:p>
            <a:r>
              <a:rPr lang="tr-TR" sz="2000" b="1" dirty="0">
                <a:solidFill>
                  <a:srgbClr val="FF0000"/>
                </a:solidFill>
              </a:rPr>
              <a:t>ÖLÇME, DEĞERLENDİRME VE SINAV HİZMETLERİ GENEL </a:t>
            </a:r>
            <a:r>
              <a:rPr lang="tr-TR" sz="2000" b="1" dirty="0" smtClean="0">
                <a:solidFill>
                  <a:srgbClr val="FF0000"/>
                </a:solidFill>
              </a:rPr>
              <a:t>MÜDÜRLÜĞÜ</a:t>
            </a:r>
          </a:p>
          <a:p>
            <a:endParaRPr lang="tr-TR" sz="2000" b="1" dirty="0">
              <a:solidFill>
                <a:srgbClr val="FF0000"/>
              </a:solidFill>
            </a:endParaRPr>
          </a:p>
          <a:p>
            <a:r>
              <a:rPr lang="pt-BR" sz="2000" b="1" dirty="0">
                <a:solidFill>
                  <a:srgbClr val="FF0000"/>
                </a:solidFill>
              </a:rPr>
              <a:t>İletişim Numaraları: 0 (312) 413 46 16 / 413 32 47/413 32 </a:t>
            </a:r>
            <a:r>
              <a:rPr lang="pt-BR" sz="2000" b="1" dirty="0" smtClean="0">
                <a:solidFill>
                  <a:srgbClr val="FF0000"/>
                </a:solidFill>
              </a:rPr>
              <a:t>48</a:t>
            </a:r>
            <a:endParaRPr lang="tr-TR" sz="2000" b="1" dirty="0" smtClean="0">
              <a:solidFill>
                <a:srgbClr val="FF0000"/>
              </a:solidFill>
            </a:endParaRPr>
          </a:p>
          <a:p>
            <a:endParaRPr lang="pt-BR" sz="2000" b="1" dirty="0">
              <a:solidFill>
                <a:srgbClr val="FF0000"/>
              </a:solidFill>
            </a:endParaRPr>
          </a:p>
          <a:p>
            <a:r>
              <a:rPr lang="tr-TR" sz="2000" b="1" dirty="0">
                <a:solidFill>
                  <a:schemeClr val="accent2">
                    <a:lumMod val="75000"/>
                  </a:schemeClr>
                </a:solidFill>
              </a:rPr>
              <a:t>Sınav Koordinasyon Merkezi İletişim Hatları</a:t>
            </a:r>
            <a:r>
              <a:rPr lang="tr-TR" sz="2000" b="1" dirty="0" smtClean="0">
                <a:solidFill>
                  <a:schemeClr val="accent2">
                    <a:lumMod val="75000"/>
                  </a:schemeClr>
                </a:solidFill>
              </a:rPr>
              <a:t>:</a:t>
            </a:r>
          </a:p>
          <a:p>
            <a:endParaRPr lang="tr-TR" sz="2000" b="1" dirty="0">
              <a:solidFill>
                <a:schemeClr val="accent2">
                  <a:lumMod val="75000"/>
                </a:schemeClr>
              </a:solidFill>
            </a:endParaRPr>
          </a:p>
          <a:p>
            <a:r>
              <a:rPr lang="tr-TR" sz="2000" b="1" dirty="0">
                <a:solidFill>
                  <a:schemeClr val="accent2">
                    <a:lumMod val="75000"/>
                  </a:schemeClr>
                </a:solidFill>
              </a:rPr>
              <a:t>0 (312) 413 3280-413 3299-413 3077-413 4669-413 4723</a:t>
            </a:r>
            <a:endParaRPr lang="tr-TR" sz="100" b="1" dirty="0">
              <a:solidFill>
                <a:schemeClr val="accent2">
                  <a:lumMod val="75000"/>
                </a:schemeClr>
              </a:solidFill>
            </a:endParaRPr>
          </a:p>
        </p:txBody>
      </p:sp>
    </p:spTree>
    <p:extLst>
      <p:ext uri="{BB962C8B-B14F-4D97-AF65-F5344CB8AC3E}">
        <p14:creationId xmlns:p14="http://schemas.microsoft.com/office/powerpoint/2010/main" val="3182752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14" y="-156"/>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23478"/>
            <a:ext cx="1560884" cy="1560884"/>
          </a:xfrm>
          <a:prstGeom prst="rect">
            <a:avLst/>
          </a:prstGeom>
        </p:spPr>
      </p:pic>
      <p:sp>
        <p:nvSpPr>
          <p:cNvPr id="3" name="Dikdörtgen 2"/>
          <p:cNvSpPr/>
          <p:nvPr/>
        </p:nvSpPr>
        <p:spPr>
          <a:xfrm>
            <a:off x="2064650" y="2110085"/>
            <a:ext cx="501470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endParaRPr lang="tr-T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790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100" dirty="0" smtClean="0"/>
              <a:t>	Kimlik </a:t>
            </a:r>
            <a:r>
              <a:rPr lang="tr-TR" sz="2100" dirty="0"/>
              <a:t>kontrolleri ve salonlara yerleştirmenin zamanında yapılabilmesi için </a:t>
            </a:r>
            <a:r>
              <a:rPr lang="tr-TR" sz="2100" b="1" u="sng" dirty="0">
                <a:solidFill>
                  <a:srgbClr val="FF0000"/>
                </a:solidFill>
              </a:rPr>
              <a:t>öğrenciler en geç saat 09.30'da sınav giriş yerlerinde hazır bulunacaklardır.</a:t>
            </a:r>
            <a:r>
              <a:rPr lang="tr-TR" sz="2100" b="1" dirty="0"/>
              <a:t> </a:t>
            </a:r>
          </a:p>
          <a:p>
            <a:pPr algn="just"/>
            <a:endParaRPr lang="tr-TR" sz="2100" dirty="0" smtClean="0"/>
          </a:p>
          <a:p>
            <a:pPr algn="just"/>
            <a:r>
              <a:rPr lang="tr-TR" sz="2100" dirty="0"/>
              <a:t>	</a:t>
            </a:r>
            <a:r>
              <a:rPr lang="tr-TR" sz="2100" dirty="0" smtClean="0"/>
              <a:t>Öğrenciler</a:t>
            </a:r>
            <a:r>
              <a:rPr lang="tr-TR" sz="2100" dirty="0"/>
              <a:t>, geçerli kimlik belgesi </a:t>
            </a:r>
            <a:r>
              <a:rPr lang="tr-TR" sz="2100" b="1" dirty="0">
                <a:solidFill>
                  <a:srgbClr val="FF0000"/>
                </a:solidFill>
              </a:rPr>
              <a:t>(T.C. kimlik numaralı nüfus cüzdanı/T.C. kimlik kartı veya geçerlilik süresi devam eden pasaport, pasaportları olmayan KKTC vatandaşları için fotoğraflı ve kimlik numaralı KKTC kimlik kartı) </a:t>
            </a:r>
            <a:r>
              <a:rPr lang="tr-TR" sz="2100" dirty="0"/>
              <a:t>kontrolü yapılarak sınava alınacaklardır. Geçerli kimlik belgesi yanında olmayan öğrenciler sınava alınmayacaktır. </a:t>
            </a:r>
            <a:endParaRPr lang="tr-TR" sz="2100" dirty="0" smtClean="0"/>
          </a:p>
          <a:p>
            <a:pPr algn="just"/>
            <a:endParaRPr lang="tr-TR" sz="2100" dirty="0"/>
          </a:p>
          <a:p>
            <a:pPr algn="just"/>
            <a:r>
              <a:rPr lang="tr-TR" sz="2100" dirty="0"/>
              <a:t> </a:t>
            </a:r>
            <a:r>
              <a:rPr lang="tr-TR" sz="2100" dirty="0" smtClean="0"/>
              <a:t>	</a:t>
            </a:r>
            <a:r>
              <a:rPr lang="tr-TR" sz="2100" b="1" dirty="0" smtClean="0"/>
              <a:t>Öğrenciler</a:t>
            </a:r>
            <a:r>
              <a:rPr lang="tr-TR" sz="2100" b="1" dirty="0"/>
              <a:t>, nüfus müdürlükleri tarafından verilen fotoğraflı, imzalı- mühürlü/</a:t>
            </a:r>
            <a:r>
              <a:rPr lang="tr-TR" sz="2100" b="1" dirty="0" err="1"/>
              <a:t>barkodlu-karekodlu</a:t>
            </a:r>
            <a:r>
              <a:rPr lang="tr-TR" sz="2100" b="1" dirty="0"/>
              <a:t> </a:t>
            </a:r>
            <a:r>
              <a:rPr lang="tr-TR" sz="2100" b="1" dirty="0">
                <a:solidFill>
                  <a:srgbClr val="FF0000"/>
                </a:solidFill>
              </a:rPr>
              <a:t>geçici kimlik belgesi/T.C. kimlik kartı talep belgesi ile sınava alınabileceklerdir. </a:t>
            </a:r>
            <a:endParaRPr lang="tr-TR" sz="2100" b="1" dirty="0">
              <a:solidFill>
                <a:srgbClr val="FF0000"/>
              </a:solidFill>
              <a:latin typeface="+mn-lt"/>
            </a:endParaRPr>
          </a:p>
        </p:txBody>
      </p:sp>
    </p:spTree>
    <p:extLst>
      <p:ext uri="{BB962C8B-B14F-4D97-AF65-F5344CB8AC3E}">
        <p14:creationId xmlns:p14="http://schemas.microsoft.com/office/powerpoint/2010/main" val="2403285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6377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smtClean="0"/>
              <a:t>	Öğrenciler, sınav salonlarına alınırken üzerlerinde kullanımı doktor raporu ile belirlenen hasta veya engellilere ait cihazlar (işitme cihazı, insülin pompası, şeker ölçüm cihazı ve benzeri) hariç, çanta, cüzdan,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400" dirty="0" err="1" smtClean="0"/>
              <a:t>databank</a:t>
            </a:r>
            <a:r>
              <a:rPr lang="tr-TR" sz="2400" dirty="0" smtClean="0"/>
              <a:t> sözlük, hesap makinesi, kâğıt, kitap, defter, not vb. doküman, pergel, açıölçer, cetvel vb. araçlar, delici ve kesici aletlerle sınav binasına alınmayacaktır. </a:t>
            </a:r>
          </a:p>
          <a:p>
            <a:pPr algn="just"/>
            <a:endParaRPr lang="tr-TR" sz="2400" dirty="0" smtClean="0"/>
          </a:p>
        </p:txBody>
      </p:sp>
    </p:spTree>
    <p:extLst>
      <p:ext uri="{BB962C8B-B14F-4D97-AF65-F5344CB8AC3E}">
        <p14:creationId xmlns:p14="http://schemas.microsoft.com/office/powerpoint/2010/main" val="21012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6377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tr-TR" sz="2400" dirty="0" smtClean="0"/>
          </a:p>
          <a:p>
            <a:pPr algn="just"/>
            <a:r>
              <a:rPr lang="tr-TR" sz="2400" dirty="0" smtClean="0"/>
              <a:t>	Öğrencilerin bu araçlarla sınava alınmayacağı, sınav anında yanında bulunduğu tespit edilirse sınav kurallarını ihlal ettiği gerekçesiyle sınavının tutanakla geçersiz sayılacağı hususunun mutlaka duyurulması gerekmektedir. </a:t>
            </a:r>
          </a:p>
          <a:p>
            <a:pPr algn="just"/>
            <a:endParaRPr lang="tr-TR" sz="2400" dirty="0" smtClean="0"/>
          </a:p>
          <a:p>
            <a:pPr algn="just"/>
            <a:r>
              <a:rPr lang="tr-TR" sz="2400" b="1" dirty="0" smtClean="0">
                <a:solidFill>
                  <a:srgbClr val="FF0000"/>
                </a:solidFill>
              </a:rPr>
              <a:t>Öğrenciler sınav salonlarına bandajı çıkarılmış şeffaf pet şişe içerisinde su getirebileceklerdir. </a:t>
            </a:r>
            <a:endParaRPr lang="tr-TR" sz="2400" b="1" dirty="0">
              <a:solidFill>
                <a:srgbClr val="FF0000"/>
              </a:solidFill>
              <a:latin typeface="+mn-lt"/>
            </a:endParaRPr>
          </a:p>
        </p:txBody>
      </p:sp>
    </p:spTree>
    <p:extLst>
      <p:ext uri="{BB962C8B-B14F-4D97-AF65-F5344CB8AC3E}">
        <p14:creationId xmlns:p14="http://schemas.microsoft.com/office/powerpoint/2010/main" val="67716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00B050"/>
                </a:solidFill>
              </a:rPr>
              <a:t>1. SINAVA İLİŞKİN ÖZEL DURUMLAR</a:t>
            </a:r>
            <a:endParaRPr lang="tr-TR" sz="3600" dirty="0">
              <a:solidFill>
                <a:srgbClr val="00B050"/>
              </a:solidFill>
            </a:endParaRPr>
          </a:p>
        </p:txBody>
      </p:sp>
    </p:spTree>
    <p:extLst>
      <p:ext uri="{BB962C8B-B14F-4D97-AF65-F5344CB8AC3E}">
        <p14:creationId xmlns:p14="http://schemas.microsoft.com/office/powerpoint/2010/main" val="1507462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1. 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100" dirty="0" smtClean="0"/>
              <a:t>	Sınava </a:t>
            </a:r>
            <a:r>
              <a:rPr lang="tr-TR" sz="2100" dirty="0"/>
              <a:t>başvuran öğrencilerden, mücbir sebepten bulundukları il/ilçede sınava girmesi gereken, naklen yer değişikliği ve benzeri hallere bağlı zorunlu ikamet değiştiren, başka il/ilçelerdeki okullara nakil olan ya da ailesi tarım işçisi olarak çalışan öğrencilerin durumları, Bölge Sınav Yürütme Komisyonu tarafından değerlendirilecektir. Bu öğrencilerden başvurusu kabul edilenler, bulundukları il ve ilçelerdeki sınav binalarının </a:t>
            </a:r>
            <a:r>
              <a:rPr lang="tr-TR" sz="2100" b="1" dirty="0"/>
              <a:t>öğrencinin sınıf seviyesine uygun </a:t>
            </a:r>
            <a:r>
              <a:rPr lang="tr-TR" sz="2100" dirty="0"/>
              <a:t>yedek salonlarında sınava alınacaklardır. </a:t>
            </a:r>
            <a:endParaRPr lang="tr-TR" sz="2100" dirty="0" smtClean="0"/>
          </a:p>
          <a:p>
            <a:pPr algn="just"/>
            <a:endParaRPr lang="tr-TR" sz="2100" dirty="0"/>
          </a:p>
          <a:p>
            <a:pPr algn="just"/>
            <a:r>
              <a:rPr lang="tr-TR" sz="2100" dirty="0" smtClean="0"/>
              <a:t>	Sınavda</a:t>
            </a:r>
            <a:r>
              <a:rPr lang="tr-TR" sz="2100" dirty="0"/>
              <a:t>, öğrenci yerleştirmeleri sınıf seviyelerine göre yapılmıştır. Yedek salonlarda sınava girecek öğrencilerin yerleştirilmesinde sınıf seviyelerine özellikle dikkat edilmesi gerekmektedir. </a:t>
            </a:r>
            <a:endParaRPr lang="tr-TR" sz="2100" dirty="0">
              <a:solidFill>
                <a:srgbClr val="FF0000"/>
              </a:solidFill>
              <a:latin typeface="+mn-lt"/>
            </a:endParaRPr>
          </a:p>
        </p:txBody>
      </p:sp>
    </p:spTree>
    <p:extLst>
      <p:ext uri="{BB962C8B-B14F-4D97-AF65-F5344CB8AC3E}">
        <p14:creationId xmlns:p14="http://schemas.microsoft.com/office/powerpoint/2010/main" val="2483813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2666</TotalTime>
  <Words>3710</Words>
  <Application>Microsoft Office PowerPoint</Application>
  <PresentationFormat>Ekran Gösterisi (16:9)</PresentationFormat>
  <Paragraphs>264</Paragraphs>
  <Slides>49</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49</vt:i4>
      </vt:variant>
    </vt:vector>
  </HeadingPairs>
  <TitlesOfParts>
    <vt:vector size="53" baseType="lpstr">
      <vt:lpstr>Arial</vt:lpstr>
      <vt:lpstr>Calibri</vt:lpstr>
      <vt:lpstr>Wingdings</vt:lpstr>
      <vt:lpstr>Ofis Teması</vt:lpstr>
      <vt:lpstr>PowerPoint Sunusu</vt:lpstr>
      <vt:lpstr>PowerPoint Sunusu</vt:lpstr>
      <vt:lpstr>PowerPoint Sunusu</vt:lpstr>
      <vt:lpstr>PowerPoint Sunusu</vt:lpstr>
      <vt:lpstr>SINAVA GİRİŞ</vt:lpstr>
      <vt:lpstr>SINAVA GİRİŞ</vt:lpstr>
      <vt:lpstr>SINAVA GİRİŞ</vt:lpstr>
      <vt:lpstr>PowerPoint Sunusu</vt:lpstr>
      <vt:lpstr>1. SINAVA İLİŞKİN ÖZEL DURUMLAR</vt:lpstr>
      <vt:lpstr>SINAVA İLİŞKİN ÖZEL DURUMLAR</vt:lpstr>
      <vt:lpstr>SINAVA İLİŞKİN ÖZEL DURUMLAR</vt:lpstr>
      <vt:lpstr>SINAVA İLİŞKİN ÖZEL DURUMLAR</vt:lpstr>
      <vt:lpstr>SINAVA İLİŞKİN ÖZEL DURUMLAR</vt:lpstr>
      <vt:lpstr>SINAVA İLİŞKİN ÖZEL DURUMLAR</vt:lpstr>
      <vt:lpstr>SINAVA İLİŞKİN ÖZEL DURUMLAR</vt:lpstr>
      <vt:lpstr>Süreğen Hastalığı Olan Öğrenciler;</vt:lpstr>
      <vt:lpstr>Süreğen Hastalığı Olan Öğrenciler;</vt:lpstr>
      <vt:lpstr>PowerPoint Sunusu</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PowerPoint Sunusu</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B) Sınav Süresince;</vt:lpstr>
      <vt:lpstr>Sınav Süresince;</vt:lpstr>
      <vt:lpstr>Sınav Süresince;</vt:lpstr>
      <vt:lpstr>C) Sınav Süresi Sonunda;</vt:lpstr>
      <vt:lpstr>C) Sınav Süresi Sonunda;</vt:lpstr>
      <vt:lpstr>C) Sınav Süresi Sonunda;</vt:lpstr>
      <vt:lpstr>Ayrıca, salon görevlileri;</vt:lpstr>
      <vt:lpstr>Yedek Gözetmenin Yapacağı İşlemler </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Kemal GUNES</cp:lastModifiedBy>
  <cp:revision>120</cp:revision>
  <dcterms:created xsi:type="dcterms:W3CDTF">2019-03-28T13:41:51Z</dcterms:created>
  <dcterms:modified xsi:type="dcterms:W3CDTF">2022-09-01T13:19:59Z</dcterms:modified>
</cp:coreProperties>
</file>