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58" r:id="rId2"/>
    <p:sldId id="437" r:id="rId3"/>
    <p:sldId id="257" r:id="rId4"/>
    <p:sldId id="270" r:id="rId5"/>
    <p:sldId id="438" r:id="rId6"/>
    <p:sldId id="448" r:id="rId7"/>
    <p:sldId id="349" r:id="rId8"/>
    <p:sldId id="464" r:id="rId9"/>
    <p:sldId id="466" r:id="rId10"/>
    <p:sldId id="468" r:id="rId11"/>
    <p:sldId id="467" r:id="rId12"/>
    <p:sldId id="465" r:id="rId13"/>
    <p:sldId id="411" r:id="rId14"/>
    <p:sldId id="291" r:id="rId15"/>
    <p:sldId id="469" r:id="rId16"/>
    <p:sldId id="470" r:id="rId17"/>
    <p:sldId id="381" r:id="rId18"/>
    <p:sldId id="450" r:id="rId19"/>
    <p:sldId id="452" r:id="rId20"/>
    <p:sldId id="451" r:id="rId21"/>
    <p:sldId id="334" r:id="rId22"/>
    <p:sldId id="471" r:id="rId23"/>
    <p:sldId id="472" r:id="rId24"/>
    <p:sldId id="473" r:id="rId25"/>
    <p:sldId id="474" r:id="rId26"/>
    <p:sldId id="401" r:id="rId27"/>
    <p:sldId id="337" r:id="rId28"/>
    <p:sldId id="475" r:id="rId29"/>
    <p:sldId id="403" r:id="rId30"/>
    <p:sldId id="404" r:id="rId31"/>
    <p:sldId id="405" r:id="rId32"/>
    <p:sldId id="406" r:id="rId33"/>
    <p:sldId id="407" r:id="rId34"/>
    <p:sldId id="309" r:id="rId35"/>
    <p:sldId id="476" r:id="rId36"/>
    <p:sldId id="478" r:id="rId37"/>
    <p:sldId id="479" r:id="rId38"/>
    <p:sldId id="266" r:id="rId39"/>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77" y="48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83204-1DE6-4AF6-9066-C91BEA98817E}" type="datetimeFigureOut">
              <a:rPr lang="tr-TR" smtClean="0"/>
              <a:t>16.11.2022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31BC28-21B4-48FB-B1F7-26CDEF2AF7F9}" type="slidenum">
              <a:rPr lang="tr-TR" smtClean="0"/>
              <a:t>‹#›</a:t>
            </a:fld>
            <a:endParaRPr lang="tr-TR"/>
          </a:p>
        </p:txBody>
      </p:sp>
    </p:spTree>
    <p:extLst>
      <p:ext uri="{BB962C8B-B14F-4D97-AF65-F5344CB8AC3E}">
        <p14:creationId xmlns:p14="http://schemas.microsoft.com/office/powerpoint/2010/main" val="200342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C50875-97F6-497D-AE03-3D7E00833CF8}" type="slidenum">
              <a:rPr lang="tr-TR" smtClean="0"/>
              <a:t>1</a:t>
            </a:fld>
            <a:endParaRPr lang="tr-TR"/>
          </a:p>
        </p:txBody>
      </p:sp>
    </p:spTree>
    <p:extLst>
      <p:ext uri="{BB962C8B-B14F-4D97-AF65-F5344CB8AC3E}">
        <p14:creationId xmlns:p14="http://schemas.microsoft.com/office/powerpoint/2010/main" val="347093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831BC28-21B4-48FB-B1F7-26CDEF2AF7F9}" type="slidenum">
              <a:rPr lang="tr-TR" smtClean="0"/>
              <a:t>2</a:t>
            </a:fld>
            <a:endParaRPr lang="tr-TR"/>
          </a:p>
        </p:txBody>
      </p:sp>
    </p:spTree>
    <p:extLst>
      <p:ext uri="{BB962C8B-B14F-4D97-AF65-F5344CB8AC3E}">
        <p14:creationId xmlns:p14="http://schemas.microsoft.com/office/powerpoint/2010/main" val="29723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831BC28-21B4-48FB-B1F7-26CDEF2AF7F9}" type="slidenum">
              <a:rPr lang="tr-TR" smtClean="0"/>
              <a:t>5</a:t>
            </a:fld>
            <a:endParaRPr lang="tr-TR"/>
          </a:p>
        </p:txBody>
      </p:sp>
    </p:spTree>
    <p:extLst>
      <p:ext uri="{BB962C8B-B14F-4D97-AF65-F5344CB8AC3E}">
        <p14:creationId xmlns:p14="http://schemas.microsoft.com/office/powerpoint/2010/main" val="274970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831BC28-21B4-48FB-B1F7-26CDEF2AF7F9}" type="slidenum">
              <a:rPr lang="tr-TR" smtClean="0"/>
              <a:t>28</a:t>
            </a:fld>
            <a:endParaRPr lang="tr-TR"/>
          </a:p>
        </p:txBody>
      </p:sp>
    </p:spTree>
    <p:extLst>
      <p:ext uri="{BB962C8B-B14F-4D97-AF65-F5344CB8AC3E}">
        <p14:creationId xmlns:p14="http://schemas.microsoft.com/office/powerpoint/2010/main" val="183669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20"/>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59B0617-7F7D-461C-8D8B-9DF4EBDE129B}" type="datetimeFigureOut">
              <a:rPr lang="tr-TR" smtClean="0"/>
              <a:t>16.11.2022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21719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9B0617-7F7D-461C-8D8B-9DF4EBDE129B}" type="datetimeFigureOut">
              <a:rPr lang="tr-TR" smtClean="0"/>
              <a:t>16.11.2022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106309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2"/>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2"/>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9B0617-7F7D-461C-8D8B-9DF4EBDE129B}" type="datetimeFigureOut">
              <a:rPr lang="tr-TR" smtClean="0"/>
              <a:t>16.11.2022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6220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9B0617-7F7D-461C-8D8B-9DF4EBDE129B}" type="datetimeFigureOut">
              <a:rPr lang="tr-TR" smtClean="0"/>
              <a:t>16.11.2022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pic>
        <p:nvPicPr>
          <p:cNvPr id="7" name="İçerik Yer Tutucusu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80112" cy="5143500"/>
          </a:xfrm>
          <a:prstGeom prst="rect">
            <a:avLst/>
          </a:prstGeom>
        </p:spPr>
      </p:pic>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2623"/>
            <a:ext cx="865600" cy="865600"/>
          </a:xfrm>
          <a:prstGeom prst="rect">
            <a:avLst/>
          </a:prstGeom>
        </p:spPr>
      </p:pic>
    </p:spTree>
    <p:extLst>
      <p:ext uri="{BB962C8B-B14F-4D97-AF65-F5344CB8AC3E}">
        <p14:creationId xmlns:p14="http://schemas.microsoft.com/office/powerpoint/2010/main" val="68955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259B0617-7F7D-461C-8D8B-9DF4EBDE129B}" type="datetimeFigureOut">
              <a:rPr lang="tr-TR" smtClean="0"/>
              <a:t>16.11.2022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12885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59B0617-7F7D-461C-8D8B-9DF4EBDE129B}" type="datetimeFigureOut">
              <a:rPr lang="tr-TR" smtClean="0"/>
              <a:t>16.11.2022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3432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59B0617-7F7D-461C-8D8B-9DF4EBDE129B}" type="datetimeFigureOut">
              <a:rPr lang="tr-TR" smtClean="0"/>
              <a:t>16.11.2022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66127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59B0617-7F7D-461C-8D8B-9DF4EBDE129B}" type="datetimeFigureOut">
              <a:rPr lang="tr-TR" smtClean="0"/>
              <a:t>16.11.2022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419868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59B0617-7F7D-461C-8D8B-9DF4EBDE129B}" type="datetimeFigureOut">
              <a:rPr lang="tr-TR" smtClean="0"/>
              <a:t>16.11.2022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19048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3"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59B0617-7F7D-461C-8D8B-9DF4EBDE129B}" type="datetimeFigureOut">
              <a:rPr lang="tr-TR" smtClean="0"/>
              <a:t>16.11.2022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54419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1"/>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59B0617-7F7D-461C-8D8B-9DF4EBDE129B}" type="datetimeFigureOut">
              <a:rPr lang="tr-TR" smtClean="0"/>
              <a:t>16.11.2022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624370E-1881-4DFC-BA77-CD012A566C7C}" type="slidenum">
              <a:rPr lang="tr-TR" smtClean="0"/>
              <a:t>‹#›</a:t>
            </a:fld>
            <a:endParaRPr lang="tr-TR"/>
          </a:p>
        </p:txBody>
      </p:sp>
    </p:spTree>
    <p:extLst>
      <p:ext uri="{BB962C8B-B14F-4D97-AF65-F5344CB8AC3E}">
        <p14:creationId xmlns:p14="http://schemas.microsoft.com/office/powerpoint/2010/main" val="277335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9B0617-7F7D-461C-8D8B-9DF4EBDE129B}" type="datetimeFigureOut">
              <a:rPr lang="tr-TR" smtClean="0"/>
              <a:t>16.11.2022</a:t>
            </a:fld>
            <a:endParaRPr lang="tr-TR"/>
          </a:p>
        </p:txBody>
      </p:sp>
      <p:sp>
        <p:nvSpPr>
          <p:cNvPr id="5" name="Altbilgi Yer Tutucusu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624370E-1881-4DFC-BA77-CD012A566C7C}" type="slidenum">
              <a:rPr lang="tr-TR" smtClean="0"/>
              <a:t>‹#›</a:t>
            </a:fld>
            <a:endParaRPr lang="tr-TR"/>
          </a:p>
        </p:txBody>
      </p:sp>
    </p:spTree>
    <p:extLst>
      <p:ext uri="{BB962C8B-B14F-4D97-AF65-F5344CB8AC3E}">
        <p14:creationId xmlns:p14="http://schemas.microsoft.com/office/powerpoint/2010/main" val="2272695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30760" y="1851670"/>
            <a:ext cx="7892562" cy="22467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tr-TR" sz="2800" dirty="0"/>
          </a:p>
          <a:p>
            <a:pPr algn="ctr"/>
            <a:r>
              <a:rPr lang="tr-TR" sz="2800" dirty="0"/>
              <a:t> </a:t>
            </a:r>
            <a:r>
              <a:rPr lang="tr-TR" sz="2800" b="1" dirty="0"/>
              <a:t>ÖĞRETMENLİK </a:t>
            </a:r>
          </a:p>
          <a:p>
            <a:pPr algn="ctr"/>
            <a:r>
              <a:rPr lang="tr-TR" sz="2800" b="1" dirty="0"/>
              <a:t>KARİYER BASAMAKLARI YAZILI SINAVI</a:t>
            </a:r>
          </a:p>
          <a:p>
            <a:pPr algn="ctr"/>
            <a:r>
              <a:rPr lang="tr-TR" sz="2800" b="1" dirty="0"/>
              <a:t>(2022 ÖKBYS)</a:t>
            </a:r>
            <a:endParaRPr lang="tr-TR" sz="2800" dirty="0"/>
          </a:p>
          <a:p>
            <a:pPr algn="ctr"/>
            <a:r>
              <a:rPr lang="tr-TR" sz="2800" b="1" dirty="0">
                <a:solidFill>
                  <a:srgbClr val="FF0000"/>
                </a:solidFill>
              </a:rPr>
              <a:t>DİKKAT EDİLECEK HUSUSLAR</a:t>
            </a:r>
            <a:endParaRPr lang="tr-TR" sz="4800" b="1" dirty="0">
              <a:solidFill>
                <a:srgbClr val="FF0000"/>
              </a:solidFill>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455" y="137289"/>
            <a:ext cx="2045004" cy="2045004"/>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72074"/>
          <a:stretch/>
        </p:blipFill>
        <p:spPr>
          <a:xfrm>
            <a:off x="0" y="4186237"/>
            <a:ext cx="9154083" cy="957263"/>
          </a:xfrm>
          <a:prstGeom prst="rect">
            <a:avLst/>
          </a:prstGeom>
        </p:spPr>
      </p:pic>
    </p:spTree>
    <p:extLst>
      <p:ext uri="{BB962C8B-B14F-4D97-AF65-F5344CB8AC3E}">
        <p14:creationId xmlns:p14="http://schemas.microsoft.com/office/powerpoint/2010/main" val="417137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a:solidFill>
                  <a:srgbClr val="FF0000"/>
                </a:solidFill>
              </a:rPr>
              <a:t>Bina Sınav Komisyonunun Yapacağı 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70590" y="857250"/>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i="0" u="none" strike="noStrike" baseline="0" dirty="0">
                <a:latin typeface="TimesNewRomanPS-BoldMT"/>
              </a:rPr>
              <a:t>11. </a:t>
            </a:r>
            <a:r>
              <a:rPr lang="tr-TR" sz="1800" b="0" i="0" u="none" strike="noStrike" baseline="0" dirty="0">
                <a:latin typeface="TimesNewRomanPSMT"/>
              </a:rPr>
              <a:t>Sınavın başlamasından itibaren </a:t>
            </a:r>
            <a:r>
              <a:rPr lang="tr-TR" sz="1800" b="1" i="0" u="none" strike="noStrike" baseline="0" dirty="0">
                <a:latin typeface="TimesNewRomanPS-BoldMT"/>
              </a:rPr>
              <a:t>ilk 15 dakika </a:t>
            </a:r>
            <a:r>
              <a:rPr lang="tr-TR" sz="1800" b="0" i="0" u="none" strike="noStrike" baseline="0" dirty="0">
                <a:latin typeface="TimesNewRomanPSMT"/>
              </a:rPr>
              <a:t>içerisinde sınav binasına gelen adayların sınava katılmalarını sağlar. Bu adaylara ek süre verilmez. </a:t>
            </a:r>
            <a:r>
              <a:rPr lang="tr-TR" sz="1800" b="1" i="0" u="none" strike="noStrike" baseline="0" dirty="0">
                <a:latin typeface="TimesNewRomanPS-BoldMT"/>
              </a:rPr>
              <a:t>İlk 15 dakikadan </a:t>
            </a:r>
            <a:r>
              <a:rPr lang="tr-TR" sz="1800" b="0" i="0" u="none" strike="noStrike" baseline="0" dirty="0">
                <a:latin typeface="TimesNewRomanPSMT"/>
              </a:rPr>
              <a:t>sonra gelen adayları sınav binasına almaz.</a:t>
            </a:r>
          </a:p>
          <a:p>
            <a:pPr algn="l"/>
            <a:endParaRPr lang="tr-TR" sz="1800" b="0" i="0" u="none" strike="noStrike" baseline="0" dirty="0">
              <a:latin typeface="TimesNewRomanPSMT"/>
            </a:endParaRPr>
          </a:p>
          <a:p>
            <a:pPr algn="l"/>
            <a:r>
              <a:rPr lang="tr-TR" sz="1800" b="1" i="0" u="none" strike="noStrike" baseline="0" dirty="0">
                <a:latin typeface="TimesNewRomanPS-BoldMT"/>
              </a:rPr>
              <a:t>12. </a:t>
            </a:r>
            <a:r>
              <a:rPr lang="tr-TR" sz="1800" b="0" i="0" u="none" strike="noStrike" baseline="0" dirty="0">
                <a:latin typeface="TimesNewRomanPSMT"/>
              </a:rPr>
              <a:t>Sınavın </a:t>
            </a:r>
            <a:r>
              <a:rPr lang="tr-TR" sz="1800" b="1" i="0" u="none" strike="noStrike" baseline="0" dirty="0">
                <a:latin typeface="TimesNewRomanPS-BoldMT"/>
              </a:rPr>
              <a:t>ilk 30 </a:t>
            </a:r>
            <a:r>
              <a:rPr lang="tr-TR" sz="1800" b="0" i="0" u="none" strike="noStrike" baseline="0" dirty="0">
                <a:latin typeface="TimesNewRomanPSMT"/>
              </a:rPr>
              <a:t>ve </a:t>
            </a:r>
            <a:r>
              <a:rPr lang="tr-TR" sz="1800" b="1" i="0" u="none" strike="noStrike" baseline="0" dirty="0">
                <a:latin typeface="TimesNewRomanPS-BoldMT"/>
              </a:rPr>
              <a:t>son 15 dakikasında </a:t>
            </a:r>
            <a:r>
              <a:rPr lang="tr-TR" sz="1800" b="0" i="0" u="none" strike="noStrike" baseline="0" dirty="0">
                <a:latin typeface="TimesNewRomanPSMT"/>
              </a:rPr>
              <a:t>adayların sınav salonundan çıkamayacaklarını duyurur.</a:t>
            </a:r>
          </a:p>
          <a:p>
            <a:pPr algn="l"/>
            <a:endParaRPr lang="tr-TR" sz="1800" b="0" i="0" u="none" strike="noStrike" baseline="0" dirty="0">
              <a:latin typeface="TimesNewRomanPSMT"/>
            </a:endParaRPr>
          </a:p>
          <a:p>
            <a:pPr algn="l"/>
            <a:r>
              <a:rPr lang="tr-TR" sz="1800" b="1" i="0" u="none" strike="noStrike" baseline="0" dirty="0">
                <a:latin typeface="TimesNewRomanPS-BoldMT"/>
              </a:rPr>
              <a:t>13. </a:t>
            </a:r>
            <a:r>
              <a:rPr lang="tr-TR" sz="1800" b="0" i="0" u="none" strike="noStrike" baseline="0" dirty="0">
                <a:latin typeface="TimesNewRomanPSMT"/>
              </a:rPr>
              <a:t>Sınav binasına görevliler haricinde giriş yapılmamasını sağlar.</a:t>
            </a:r>
          </a:p>
          <a:p>
            <a:pPr algn="l"/>
            <a:endParaRPr lang="tr-TR" sz="1800" b="0" i="0" u="none" strike="noStrike" baseline="0" dirty="0">
              <a:latin typeface="TimesNewRomanPSMT"/>
            </a:endParaRPr>
          </a:p>
          <a:p>
            <a:pPr algn="l"/>
            <a:r>
              <a:rPr lang="tr-TR" sz="1800" b="1" i="0" u="none" strike="noStrike" baseline="0" dirty="0">
                <a:latin typeface="TimesNewRomanPS-BoldMT"/>
              </a:rPr>
              <a:t>14. </a:t>
            </a:r>
            <a:r>
              <a:rPr lang="tr-TR" sz="1800" b="0" i="0" u="none" strike="noStrike" baseline="0" dirty="0">
                <a:latin typeface="TimesNewRomanPSMT"/>
              </a:rPr>
              <a:t>Bütün sınav salonlarında sınavın aynı saatte başlamasını ve 150 dk. sonunda bitmesini sağlar.</a:t>
            </a:r>
          </a:p>
        </p:txBody>
      </p:sp>
    </p:spTree>
    <p:extLst>
      <p:ext uri="{BB962C8B-B14F-4D97-AF65-F5344CB8AC3E}">
        <p14:creationId xmlns:p14="http://schemas.microsoft.com/office/powerpoint/2010/main" val="405813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a:solidFill>
                  <a:srgbClr val="FF0000"/>
                </a:solidFill>
              </a:rPr>
              <a:t>Bina Sınav Komisyonunun Yapacağı 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i="0" u="none" strike="noStrike" baseline="0" dirty="0">
                <a:latin typeface="TimesNewRomanPS-BoldMT"/>
              </a:rPr>
              <a:t>15. </a:t>
            </a:r>
            <a:r>
              <a:rPr lang="tr-TR" sz="1800" b="0" i="0" u="none" strike="noStrike" baseline="0" dirty="0">
                <a:latin typeface="TimesNewRomanPSMT"/>
              </a:rPr>
              <a:t>Sınav sırasında gerekmedikçe yedek sınav güvenlik kutusunu kesinlikle açmaz. Yedek sınav güvenlik kutusunu Bina Sınav Komisyonunun bulunduğu yerde muhafaza eder. Yedek salonda sınava girecek aday olması veya beklenilmeyen bir durumla karşılaşılması hâlinde yedek sınav kutusunu açar ve kullanılan sınav evrakı için ayrıntılı olarak tutanak düzenler. Düzenlenecek tutanakta; bina bilgileri, yedek sınav paketinin açılış saati, yedek sınav paketinin açılma nedeni, paketten çıkan sınav evrakı sayısı ve kaç adet sınav evrakı kullanıldığı açıkça belirtilir. Bina Sınav Komisyonu tarafından imza altına alınan tutanak, varsa kullanılmayan sınav evrakı (cevap kâğıdı, soru kitapçığı, salon yoklama listesi) ile birlikte sınav güvenlik dönüş kutusuna/çantasına konulur.</a:t>
            </a:r>
          </a:p>
          <a:p>
            <a:pPr algn="l"/>
            <a:endParaRPr lang="tr-TR" sz="1800" b="0" i="0" u="none" strike="noStrike" baseline="0" dirty="0">
              <a:latin typeface="TimesNewRomanPSMT"/>
            </a:endParaRPr>
          </a:p>
          <a:p>
            <a:pPr algn="l"/>
            <a:r>
              <a:rPr lang="tr-TR" sz="1800" b="1" i="0" u="none" strike="noStrike" baseline="0" dirty="0">
                <a:latin typeface="TimesNewRomanPS-BoldMT"/>
              </a:rPr>
              <a:t>16. </a:t>
            </a:r>
            <a:r>
              <a:rPr lang="tr-TR" sz="1800" b="0" i="0" u="none" strike="noStrike" baseline="0" dirty="0">
                <a:latin typeface="TimesNewRomanPSMT"/>
              </a:rPr>
              <a:t>Sınav sırasında, sınavın akışını bozmayacak şekilde salon görevlilerini kontrol eder,</a:t>
            </a:r>
          </a:p>
          <a:p>
            <a:pPr algn="l"/>
            <a:r>
              <a:rPr lang="tr-TR" sz="1800" b="0" i="0" u="none" strike="noStrike" baseline="0" dirty="0">
                <a:latin typeface="TimesNewRomanPSMT"/>
              </a:rPr>
              <a:t>gerektiğinde uyarır, Salon Görevlileri Sınav Uygulama Formunu imzalar, sınavın sorunsuz yapılmasını sağlar.</a:t>
            </a:r>
          </a:p>
        </p:txBody>
      </p:sp>
    </p:spTree>
    <p:extLst>
      <p:ext uri="{BB962C8B-B14F-4D97-AF65-F5344CB8AC3E}">
        <p14:creationId xmlns:p14="http://schemas.microsoft.com/office/powerpoint/2010/main" val="153635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a:solidFill>
                  <a:srgbClr val="FF0000"/>
                </a:solidFill>
              </a:rPr>
              <a:t>Bina Sınav Komisyonunun Yapacağı 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30464" y="627534"/>
            <a:ext cx="8288639" cy="485197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600" b="1" i="0" u="none" strike="noStrike" baseline="0" dirty="0">
                <a:latin typeface="TimesNewRomanPS-BoldMT"/>
              </a:rPr>
              <a:t>17. </a:t>
            </a:r>
            <a:r>
              <a:rPr lang="tr-TR" sz="1600" b="0" i="0" u="none" strike="noStrike" baseline="0" dirty="0">
                <a:latin typeface="TimesNewRomanPSMT"/>
              </a:rPr>
              <a:t>Sınav bittikten sonra, salon başkanları tarafından getirilen ve içinde cevap</a:t>
            </a:r>
          </a:p>
          <a:p>
            <a:pPr algn="l"/>
            <a:r>
              <a:rPr lang="tr-TR" sz="1600" b="0" i="0" u="none" strike="noStrike" baseline="0" dirty="0">
                <a:latin typeface="TimesNewRomanPSMT"/>
              </a:rPr>
              <a:t>kâğıtları, salon yoklama listeleri ve varsa diğer evrakın (tutanak vb.) bulunduğu ağzı kapatılmış sınav evrakı dönüş zarfı ile soru kitapçıkları ve EK-2 Salon Görevlileri Sınav Uygulama </a:t>
            </a:r>
            <a:r>
              <a:rPr lang="tr-TR" sz="1600" b="0" i="0" u="none" strike="noStrike" baseline="0" dirty="0" err="1">
                <a:latin typeface="TimesNewRomanPSMT"/>
              </a:rPr>
              <a:t>Formu’nu</a:t>
            </a:r>
            <a:r>
              <a:rPr lang="tr-TR" sz="1600" b="0" i="0" u="none" strike="noStrike" baseline="0" dirty="0">
                <a:latin typeface="TimesNewRomanPSMT"/>
              </a:rPr>
              <a:t> imza karşılığı teslim alır. (Soru kitapçıkları ve EK-2 Salon Görevlileri Sınav Uygulama Formu sınav evrakı dönüş zarfına konulmayacaktır.)</a:t>
            </a:r>
          </a:p>
          <a:p>
            <a:pPr algn="l"/>
            <a:endParaRPr lang="tr-TR" sz="1600" b="0" i="0" u="none" strike="noStrike" baseline="0" dirty="0">
              <a:latin typeface="TimesNewRomanPSMT"/>
            </a:endParaRPr>
          </a:p>
          <a:p>
            <a:pPr algn="l"/>
            <a:r>
              <a:rPr lang="tr-TR" sz="1600" b="1" i="0" u="none" strike="noStrike" baseline="0" dirty="0">
                <a:latin typeface="TimesNewRomanPS-BoldMT"/>
              </a:rPr>
              <a:t>18. </a:t>
            </a:r>
            <a:r>
              <a:rPr lang="tr-TR" sz="1600" b="0" i="0" u="none" strike="noStrike" baseline="0" dirty="0">
                <a:latin typeface="TimesNewRomanPSMT"/>
              </a:rPr>
              <a:t>Sınav evrakı dönüş zarflarını ve soru kitapçıklarını salon sıralı olarak ve varsa</a:t>
            </a:r>
          </a:p>
          <a:p>
            <a:pPr algn="l"/>
            <a:r>
              <a:rPr lang="tr-TR" sz="1600" b="0" i="0" u="none" strike="noStrike" baseline="0" dirty="0">
                <a:latin typeface="TimesNewRomanPSMT"/>
              </a:rPr>
              <a:t>kullanılan/kullanılmayan diğer sınav evraklarını ait oldukları sınav kutularına/ çantalarına koyarak seri numaralı güvenlik kilidi ile kilitleyip il/ilçe sınav evrakı nakil koruma görevlilerine tutanakla teslim eder.</a:t>
            </a:r>
          </a:p>
          <a:p>
            <a:pPr algn="l"/>
            <a:endParaRPr lang="tr-TR" sz="1600" b="0" i="0" u="none" strike="noStrike" baseline="0" dirty="0">
              <a:latin typeface="TimesNewRomanPSMT"/>
            </a:endParaRPr>
          </a:p>
          <a:p>
            <a:pPr algn="l"/>
            <a:r>
              <a:rPr lang="tr-TR" sz="1600" b="1" i="0" u="none" strike="noStrike" baseline="0" dirty="0">
                <a:latin typeface="TimesNewRomanPS-BoldMT"/>
              </a:rPr>
              <a:t>19. </a:t>
            </a:r>
            <a:r>
              <a:rPr lang="tr-TR" sz="1600" b="0" i="0" u="none" strike="noStrike" baseline="0" dirty="0">
                <a:latin typeface="TimesNewRomanPSMT"/>
              </a:rPr>
              <a:t>EK-1 Bina Sınav Komisyonu Sınav Uygulama </a:t>
            </a:r>
            <a:r>
              <a:rPr lang="tr-TR" sz="1600" b="0" i="0" u="none" strike="noStrike" baseline="0" dirty="0" err="1">
                <a:latin typeface="TimesNewRomanPSMT"/>
              </a:rPr>
              <a:t>Formu’nu</a:t>
            </a:r>
            <a:r>
              <a:rPr lang="tr-TR" sz="1600" b="0" i="0" u="none" strike="noStrike" baseline="0" dirty="0">
                <a:latin typeface="TimesNewRomanPSMT"/>
              </a:rPr>
              <a:t> iş/işlem basamaklarını takip ederek doldurur.</a:t>
            </a:r>
          </a:p>
          <a:p>
            <a:pPr algn="l"/>
            <a:endParaRPr lang="tr-TR" sz="1600" b="0" i="0" u="none" strike="noStrike" baseline="0" dirty="0">
              <a:latin typeface="TimesNewRomanPSMT"/>
            </a:endParaRPr>
          </a:p>
          <a:p>
            <a:pPr algn="l"/>
            <a:r>
              <a:rPr lang="tr-TR" sz="1600" b="1" i="0" u="none" strike="noStrike" baseline="0" dirty="0">
                <a:latin typeface="TimesNewRomanPS-BoldMT"/>
              </a:rPr>
              <a:t>20. </a:t>
            </a:r>
            <a:r>
              <a:rPr lang="tr-TR" sz="1600" b="0" i="0" u="none" strike="noStrike" baseline="0" dirty="0">
                <a:latin typeface="TimesNewRomanPSMT"/>
              </a:rPr>
              <a:t>EK-2 Salon Görevlileri Sınav Uygulama </a:t>
            </a:r>
            <a:r>
              <a:rPr lang="tr-TR" sz="1600" b="0" i="0" u="none" strike="noStrike" baseline="0" dirty="0" err="1">
                <a:latin typeface="TimesNewRomanPSMT"/>
              </a:rPr>
              <a:t>Formu’nu</a:t>
            </a:r>
            <a:r>
              <a:rPr lang="tr-TR" sz="1600" b="0" i="0" u="none" strike="noStrike" baseline="0" dirty="0">
                <a:latin typeface="TimesNewRomanPSMT"/>
              </a:rPr>
              <a:t> her oturum için salon sayısı kadar çoğaltarak sınav paketi ile birlikte salon görevlilerine teslim eder.</a:t>
            </a:r>
          </a:p>
          <a:p>
            <a:pPr algn="l"/>
            <a:endParaRPr lang="tr-TR" sz="1600" b="0" i="0" u="none" strike="noStrike" baseline="0" dirty="0">
              <a:latin typeface="TimesNewRomanPSMT"/>
            </a:endParaRPr>
          </a:p>
          <a:p>
            <a:pPr algn="l"/>
            <a:r>
              <a:rPr lang="tr-TR" sz="1600" b="1" i="0" u="none" strike="noStrike" baseline="0" dirty="0">
                <a:latin typeface="TimesNewRomanPS-BoldMT"/>
              </a:rPr>
              <a:t>21. </a:t>
            </a:r>
            <a:r>
              <a:rPr lang="tr-TR" sz="1600" b="0" i="0" u="none" strike="noStrike" baseline="0" dirty="0">
                <a:latin typeface="TimesNewRomanPSMT"/>
              </a:rPr>
              <a:t>Bölge sınav yürütme komisyonunun vereceği diğer görevleri yapar.</a:t>
            </a:r>
            <a:endParaRPr lang="tr-TR" sz="1600" dirty="0"/>
          </a:p>
        </p:txBody>
      </p:sp>
    </p:spTree>
    <p:extLst>
      <p:ext uri="{BB962C8B-B14F-4D97-AF65-F5344CB8AC3E}">
        <p14:creationId xmlns:p14="http://schemas.microsoft.com/office/powerpoint/2010/main" val="3473988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rPr>
              <a:t>SALON GÖREVLİLERİNİN YAPACAĞI İŞLEMLER</a:t>
            </a:r>
            <a:endParaRPr lang="tr-TR" sz="3600" b="1" dirty="0">
              <a:solidFill>
                <a:srgbClr val="FF0000"/>
              </a:solidFill>
            </a:endParaRPr>
          </a:p>
        </p:txBody>
      </p:sp>
    </p:spTree>
    <p:extLst>
      <p:ext uri="{BB962C8B-B14F-4D97-AF65-F5344CB8AC3E}">
        <p14:creationId xmlns:p14="http://schemas.microsoft.com/office/powerpoint/2010/main" val="225192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1203599"/>
            <a:ext cx="8288639" cy="374441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i="0" u="none" strike="noStrike" baseline="0" dirty="0">
                <a:latin typeface="TimesNewRomanPSMT"/>
              </a:rPr>
              <a:t>1.</a:t>
            </a:r>
            <a:r>
              <a:rPr lang="tr-TR" sz="1800" b="0" i="0" u="none" strike="noStrike" baseline="0" dirty="0">
                <a:latin typeface="TimesNewRomanPSMT"/>
              </a:rPr>
              <a:t> Sınav başlamadan en geç 1 (bir) saat önce sınav yerinde hazır bulunur ve sınav öncesi bina sınav komisyonu başkanı tarafından yapılacak toplantıya katılır.</a:t>
            </a:r>
          </a:p>
          <a:p>
            <a:pPr marL="342900" indent="-342900" algn="l">
              <a:buAutoNum type="arabicPeriod"/>
            </a:pPr>
            <a:endParaRPr lang="tr-TR" sz="1800" b="0" i="0" u="none" strike="noStrike" baseline="0" dirty="0">
              <a:latin typeface="TimesNewRomanPSMT"/>
            </a:endParaRPr>
          </a:p>
          <a:p>
            <a:pPr algn="l"/>
            <a:r>
              <a:rPr lang="tr-TR" sz="1800" b="1" i="0" u="none" strike="noStrike" baseline="0" dirty="0">
                <a:latin typeface="TimesNewRomanPS-BoldMT"/>
              </a:rPr>
              <a:t>2. </a:t>
            </a:r>
            <a:r>
              <a:rPr lang="tr-TR" sz="1800" b="0" i="0" u="none" strike="noStrike" baseline="0" dirty="0">
                <a:latin typeface="TimesNewRomanPSMT"/>
              </a:rPr>
              <a:t>Gözetmen görevli olduğu salona giderek adayları karşılar. </a:t>
            </a:r>
          </a:p>
          <a:p>
            <a:pPr algn="l"/>
            <a:endParaRPr lang="tr-TR" sz="1800" b="0" i="0" u="none" strike="noStrike" baseline="0" dirty="0">
              <a:latin typeface="TimesNewRomanPSMT"/>
            </a:endParaRPr>
          </a:p>
          <a:p>
            <a:pPr algn="l"/>
            <a:r>
              <a:rPr lang="tr-TR" sz="1800" b="1" i="0" u="none" strike="noStrike" baseline="0" dirty="0">
                <a:latin typeface="TimesNewRomanPS-BoldMT"/>
              </a:rPr>
              <a:t>3. </a:t>
            </a:r>
            <a:r>
              <a:rPr lang="tr-TR" sz="1800" b="0" i="0" u="none" strike="noStrike" baseline="0" dirty="0">
                <a:latin typeface="TimesNewRomanPSMT"/>
              </a:rPr>
              <a:t>Salon başkanı görevli olduğu salona ait sınav paketini ve Salon Görevlileri Sınav Uygulama </a:t>
            </a:r>
            <a:r>
              <a:rPr lang="tr-TR" sz="1800" b="0" i="0" u="none" strike="noStrike" baseline="0" dirty="0" err="1">
                <a:latin typeface="TimesNewRomanPSMT"/>
              </a:rPr>
              <a:t>Formu’nu</a:t>
            </a:r>
            <a:r>
              <a:rPr lang="tr-TR" sz="1800" b="0" i="0" u="none" strike="noStrike" baseline="0" dirty="0">
                <a:latin typeface="TimesNewRomanPSMT"/>
              </a:rPr>
              <a:t> imza karşılığı teslim alır. Sınavı formdaki açıklamalara ve sıraya göre uygular. </a:t>
            </a:r>
          </a:p>
          <a:p>
            <a:pPr algn="l"/>
            <a:endParaRPr lang="tr-TR" sz="1800" dirty="0">
              <a:latin typeface="TimesNewRomanPSMT"/>
            </a:endParaRPr>
          </a:p>
          <a:p>
            <a:pPr algn="l"/>
            <a:r>
              <a:rPr lang="tr-TR" sz="1800" b="1" i="0" u="none" strike="noStrike" baseline="0" dirty="0">
                <a:latin typeface="TimesNewRomanPS-BoldMT"/>
              </a:rPr>
              <a:t>4. </a:t>
            </a:r>
            <a:r>
              <a:rPr lang="tr-TR" sz="1800" b="0" i="0" u="none" strike="noStrike" baseline="0" dirty="0">
                <a:latin typeface="TimesNewRomanPSMT"/>
              </a:rPr>
              <a:t>Adayları, geçerli kimlik ve fotoğraflı sınav giriş belgelerini kontrol ederek salona alır.</a:t>
            </a:r>
          </a:p>
          <a:p>
            <a:pPr algn="l"/>
            <a:r>
              <a:rPr lang="tr-TR" sz="1800" b="0" i="0" u="none" strike="noStrike" baseline="0" dirty="0">
                <a:latin typeface="TimesNewRomanPSMT"/>
              </a:rPr>
              <a:t>Geçerli kimlik ve fotoğraflı sınav giriş belgesi yanında olmayan adaylar sınava</a:t>
            </a:r>
          </a:p>
          <a:p>
            <a:pPr algn="l"/>
            <a:r>
              <a:rPr lang="tr-TR" sz="1800" b="0" i="0" u="none" strike="noStrike" baseline="0" dirty="0">
                <a:latin typeface="TimesNewRomanPSMT"/>
              </a:rPr>
              <a:t>alınmayacaktır. Sınav giriş belgesi adaylarda kalacaktır. </a:t>
            </a:r>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a:solidFill>
                  <a:schemeClr val="accent2"/>
                </a:solidFill>
              </a:rPr>
              <a:t>      A- Sınav Başlamadan Önce;</a:t>
            </a:r>
            <a:endParaRPr lang="tr-TR" sz="3600" b="1" dirty="0">
              <a:solidFill>
                <a:schemeClr val="accent2"/>
              </a:solidFill>
            </a:endParaRPr>
          </a:p>
        </p:txBody>
      </p:sp>
    </p:spTree>
    <p:extLst>
      <p:ext uri="{BB962C8B-B14F-4D97-AF65-F5344CB8AC3E}">
        <p14:creationId xmlns:p14="http://schemas.microsoft.com/office/powerpoint/2010/main" val="31300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1131591"/>
            <a:ext cx="8288639" cy="460851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i="0" u="none" strike="noStrike" baseline="0" dirty="0">
                <a:latin typeface="TimesNewRomanPS-BoldMT"/>
              </a:rPr>
              <a:t>5. </a:t>
            </a:r>
            <a:r>
              <a:rPr lang="tr-TR" sz="1800" b="0" i="0" u="none" strike="noStrike" baseline="0" dirty="0">
                <a:latin typeface="TimesNewRomanPSMT"/>
              </a:rPr>
              <a:t>Adayların sınav giriş belgesinde belirtilen kendi sıra numarasında oturmasını sağlar.</a:t>
            </a:r>
          </a:p>
          <a:p>
            <a:pPr algn="l"/>
            <a:r>
              <a:rPr lang="tr-TR" sz="1800" b="0" i="0" u="none" strike="noStrike" baseline="0" dirty="0">
                <a:latin typeface="TimesNewRomanPSMT"/>
              </a:rPr>
              <a:t>(Gerektiğinde adayın yerini değiştirme yetkisi salon başkanına aittir.)</a:t>
            </a:r>
          </a:p>
          <a:p>
            <a:pPr algn="l"/>
            <a:endParaRPr lang="tr-TR" sz="1800" b="0" i="0" u="none" strike="noStrike" baseline="0" dirty="0">
              <a:latin typeface="TimesNewRomanPSMT"/>
            </a:endParaRPr>
          </a:p>
          <a:p>
            <a:pPr algn="l"/>
            <a:r>
              <a:rPr lang="tr-TR" sz="1800" b="1" i="0" u="none" strike="noStrike" baseline="0" dirty="0">
                <a:latin typeface="TimesNewRomanPS-BoldMT"/>
              </a:rPr>
              <a:t>6. </a:t>
            </a:r>
            <a:r>
              <a:rPr lang="tr-TR" sz="1800" b="0" i="0" u="none" strike="noStrike" baseline="0" dirty="0">
                <a:solidFill>
                  <a:srgbClr val="FF0000"/>
                </a:solidFill>
                <a:latin typeface="TimesNewRomanPSMT"/>
              </a:rPr>
              <a:t>Sınavın başlamasından itibaren </a:t>
            </a:r>
            <a:r>
              <a:rPr lang="tr-TR" sz="1800" b="1" i="0" u="none" strike="noStrike" baseline="0" dirty="0">
                <a:solidFill>
                  <a:srgbClr val="FF0000"/>
                </a:solidFill>
                <a:latin typeface="TimesNewRomanPS-BoldMT"/>
              </a:rPr>
              <a:t>ilk 15 dakika </a:t>
            </a:r>
            <a:r>
              <a:rPr lang="tr-TR" sz="1800" b="0" i="0" u="none" strike="noStrike" baseline="0" dirty="0">
                <a:solidFill>
                  <a:srgbClr val="FF0000"/>
                </a:solidFill>
                <a:latin typeface="TimesNewRomanPSMT"/>
              </a:rPr>
              <a:t>içerisinde salona gelen adayların sınava</a:t>
            </a:r>
          </a:p>
          <a:p>
            <a:pPr algn="l"/>
            <a:r>
              <a:rPr lang="tr-TR" sz="1800" b="0" i="0" u="none" strike="noStrike" baseline="0" dirty="0">
                <a:solidFill>
                  <a:srgbClr val="FF0000"/>
                </a:solidFill>
                <a:latin typeface="TimesNewRomanPSMT"/>
              </a:rPr>
              <a:t>katılmalarını sağlar. </a:t>
            </a:r>
            <a:r>
              <a:rPr lang="tr-TR" sz="1800" b="0" i="0" u="none" strike="noStrike" baseline="0" dirty="0">
                <a:latin typeface="TimesNewRomanPSMT"/>
              </a:rPr>
              <a:t>Bu adaylara ek süre verilmez.</a:t>
            </a:r>
          </a:p>
          <a:p>
            <a:pPr algn="l"/>
            <a:endParaRPr lang="tr-TR" sz="1800" b="0" i="0" u="none" strike="noStrike" baseline="0" dirty="0">
              <a:latin typeface="TimesNewRomanPSMT"/>
            </a:endParaRPr>
          </a:p>
          <a:p>
            <a:pPr algn="l"/>
            <a:r>
              <a:rPr lang="tr-TR" sz="1800" b="1" i="0" u="none" strike="noStrike" baseline="0" dirty="0">
                <a:latin typeface="TimesNewRomanPS-BoldMT"/>
              </a:rPr>
              <a:t>7. </a:t>
            </a:r>
            <a:r>
              <a:rPr lang="tr-TR" sz="1800" b="0" i="0" u="none" strike="noStrike" baseline="0" dirty="0">
                <a:latin typeface="TimesNewRomanPSMT"/>
              </a:rPr>
              <a:t>Sınavın başlama ve bitiş saatlerini adayların görebileceği şekilde tahtaya yazar ve anons ile sınavı başlatır. </a:t>
            </a:r>
          </a:p>
          <a:p>
            <a:pPr algn="l"/>
            <a:endParaRPr lang="tr-TR" sz="1800" b="0" i="0" u="none" strike="noStrike" baseline="0" dirty="0">
              <a:latin typeface="TimesNewRomanPSMT"/>
            </a:endParaRPr>
          </a:p>
          <a:p>
            <a:pPr algn="l"/>
            <a:r>
              <a:rPr lang="tr-TR" sz="1800" b="1" i="0" u="none" strike="noStrike" baseline="0" dirty="0">
                <a:latin typeface="TimesNewRomanPS-BoldMT"/>
              </a:rPr>
              <a:t>8. </a:t>
            </a:r>
            <a:r>
              <a:rPr lang="tr-TR" sz="1800" b="0" i="0" u="none" strike="noStrike" baseline="0" dirty="0">
                <a:latin typeface="TimesNewRomanPSMT"/>
              </a:rPr>
              <a:t>Adayın sınav giriş belgesinde ve Bina Sınav Komisyonundan alınan salon aday yoklama listesinde belirtilen süreleri dikkate alarak, adayların sınav salonunda bu süreden fazla bulunmamasına dikkat eder. Yedek salon görevlileri, yedek salonda sınava girecek adayın sınav süresi ve varsa sınav tedbir hizmetinin tespiti için adaya ait sınav giriş belgesini Bina Sınav Yürütme Komisyonundan talep eder.</a:t>
            </a:r>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a:solidFill>
                  <a:schemeClr val="accent2"/>
                </a:solidFill>
              </a:rPr>
              <a:t>      A- Sınav Başlamadan Önce;</a:t>
            </a:r>
            <a:endParaRPr lang="tr-TR" sz="3600" b="1" dirty="0">
              <a:solidFill>
                <a:schemeClr val="accent2"/>
              </a:solidFill>
            </a:endParaRPr>
          </a:p>
        </p:txBody>
      </p:sp>
    </p:spTree>
    <p:extLst>
      <p:ext uri="{BB962C8B-B14F-4D97-AF65-F5344CB8AC3E}">
        <p14:creationId xmlns:p14="http://schemas.microsoft.com/office/powerpoint/2010/main" val="954319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59" y="1203599"/>
            <a:ext cx="8288639" cy="374441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i="0" u="none" strike="noStrike" baseline="0" dirty="0">
                <a:latin typeface="TimesNewRomanPS-BoldMT"/>
              </a:rPr>
              <a:t>9. </a:t>
            </a:r>
            <a:r>
              <a:rPr lang="tr-TR" sz="1800" b="0" i="0" u="none" strike="noStrike" baseline="0" dirty="0">
                <a:latin typeface="TimesNewRomanPSMT"/>
              </a:rPr>
              <a:t>Gerekli kimlik kontrolleri ve yerleştirme işlemlerinden sonra salon başkanı </a:t>
            </a:r>
            <a:r>
              <a:rPr lang="tr-TR" sz="1800" b="0" i="0" u="none" strike="noStrike" baseline="0" dirty="0">
                <a:solidFill>
                  <a:srgbClr val="FF0000"/>
                </a:solidFill>
                <a:latin typeface="TimesNewRomanPSMT"/>
              </a:rPr>
              <a:t>sınav paketini adayların gözü önünde ve sınavın başlamasına yaklaşık </a:t>
            </a:r>
            <a:r>
              <a:rPr lang="tr-TR" sz="1800" b="1" i="0" u="none" strike="noStrike" baseline="0" dirty="0">
                <a:solidFill>
                  <a:srgbClr val="FF0000"/>
                </a:solidFill>
                <a:latin typeface="TimesNewRomanPS-BoldMT"/>
              </a:rPr>
              <a:t>15 dakika </a:t>
            </a:r>
            <a:r>
              <a:rPr lang="tr-TR" sz="1800" b="0" i="0" u="none" strike="noStrike" baseline="0" dirty="0">
                <a:solidFill>
                  <a:srgbClr val="FF0000"/>
                </a:solidFill>
                <a:latin typeface="TimesNewRomanPSMT"/>
              </a:rPr>
              <a:t>kala açar.</a:t>
            </a:r>
          </a:p>
          <a:p>
            <a:pPr algn="l"/>
            <a:endParaRPr lang="tr-TR" sz="1800" b="0" i="0" u="none" strike="noStrike" baseline="0" dirty="0">
              <a:solidFill>
                <a:srgbClr val="FF0000"/>
              </a:solidFill>
              <a:latin typeface="TimesNewRomanPSMT"/>
            </a:endParaRPr>
          </a:p>
          <a:p>
            <a:pPr algn="l"/>
            <a:r>
              <a:rPr lang="tr-TR" sz="1800" b="1" i="0" u="none" strike="noStrike" baseline="0" dirty="0">
                <a:latin typeface="TimesNewRomanPS-BoldMT"/>
              </a:rPr>
              <a:t>10. </a:t>
            </a:r>
            <a:r>
              <a:rPr lang="tr-TR" sz="1800" b="0" i="0" u="none" strike="noStrike" baseline="0" dirty="0">
                <a:latin typeface="TimesNewRomanPSMT"/>
              </a:rPr>
              <a:t>Sınav paketinden çıkan soru kitapçıklarının ve cevap kâğıtlarının kontrolünü yapar, eksik veya </a:t>
            </a:r>
            <a:r>
              <a:rPr lang="nn-NO" sz="1800" b="0" i="0" u="none" strike="noStrike" baseline="0" dirty="0">
                <a:latin typeface="TimesNewRomanPSMT"/>
              </a:rPr>
              <a:t>fazla olması halinde bunu tutanakla belgeler.</a:t>
            </a:r>
            <a:r>
              <a:rPr lang="tr-TR" sz="1800" b="0" i="0" u="none" strike="noStrike" baseline="0" dirty="0">
                <a:latin typeface="TimesNewRomanPSMT"/>
              </a:rPr>
              <a:t> </a:t>
            </a:r>
          </a:p>
          <a:p>
            <a:pPr algn="l"/>
            <a:endParaRPr lang="nn-NO" sz="1800" b="0" i="0" u="none" strike="noStrike" baseline="0" dirty="0">
              <a:latin typeface="TimesNewRomanPSMT"/>
            </a:endParaRPr>
          </a:p>
          <a:p>
            <a:pPr algn="l"/>
            <a:r>
              <a:rPr lang="tr-TR" sz="1800" b="1" i="0" u="none" strike="noStrike" baseline="0" dirty="0">
                <a:latin typeface="TimesNewRomanPS-BoldMT"/>
              </a:rPr>
              <a:t>11. </a:t>
            </a:r>
            <a:r>
              <a:rPr lang="tr-TR" sz="1800" b="0" i="0" u="none" strike="noStrike" baseline="0" dirty="0">
                <a:latin typeface="TimesNewRomanPSMT"/>
              </a:rPr>
              <a:t>Kitapçığın ön veya arka sayfasında bulunan açıklamaları yüksek sesle okur, adayların sorularını cevaplar ve adaylarla sınav süresince gerekmedikçe konuşmaz.</a:t>
            </a:r>
          </a:p>
          <a:p>
            <a:pPr algn="l"/>
            <a:endParaRPr lang="tr-TR" sz="1800" b="0" i="0" u="none" strike="noStrike" baseline="0" dirty="0">
              <a:latin typeface="TimesNewRomanPSMT"/>
            </a:endParaRPr>
          </a:p>
          <a:p>
            <a:pPr algn="l"/>
            <a:r>
              <a:rPr lang="tr-TR" sz="1800" b="1" i="0" u="none" strike="noStrike" baseline="0" dirty="0">
                <a:latin typeface="TimesNewRomanPS-BoldMT"/>
              </a:rPr>
              <a:t>12. </a:t>
            </a:r>
            <a:r>
              <a:rPr lang="tr-TR" sz="1800" b="0" i="0" u="none" strike="noStrike" baseline="0" dirty="0">
                <a:latin typeface="TimesNewRomanPSMT"/>
              </a:rPr>
              <a:t>Adaylara, soru kitapçığındaki boş yerleri müsvedde olarak kullanabileceklerini, sınav sonunda soru kitapçıklarında eksik veya yırtık sayfa olması hâlinde sınavlarının geçersiz olacağını bildirir.</a:t>
            </a:r>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a:solidFill>
                  <a:schemeClr val="accent2"/>
                </a:solidFill>
              </a:rPr>
              <a:t>      A- Sınav Başlamadan Önce;</a:t>
            </a:r>
            <a:endParaRPr lang="tr-TR" sz="3600" b="1" dirty="0">
              <a:solidFill>
                <a:schemeClr val="accent2"/>
              </a:solidFill>
            </a:endParaRPr>
          </a:p>
        </p:txBody>
      </p:sp>
    </p:spTree>
    <p:extLst>
      <p:ext uri="{BB962C8B-B14F-4D97-AF65-F5344CB8AC3E}">
        <p14:creationId xmlns:p14="http://schemas.microsoft.com/office/powerpoint/2010/main" val="4060738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i="0" u="none" strike="noStrike" baseline="0" dirty="0">
                <a:latin typeface="TimesNewRomanPS-BoldMT"/>
              </a:rPr>
              <a:t>13. </a:t>
            </a:r>
            <a:r>
              <a:rPr lang="tr-TR" sz="1800" b="0" i="0" u="none" strike="noStrike" baseline="0" dirty="0">
                <a:latin typeface="TimesNewRomanPSMT"/>
              </a:rPr>
              <a:t>Salon aday yoklama listesinde yazılı sıraya göre yerleştirilen adaylara, kendi isimlerine göre basılmış olan cevap kâğıtlarını dağıtır. Adayın kendine ait cevap kâğıdında yer alan bilgilerini kontrol ettirir ve cevap kâğıdında yer alan imza bölümünü adaya kurşun kalem ile imzalatır. </a:t>
            </a:r>
          </a:p>
          <a:p>
            <a:pPr algn="l"/>
            <a:endParaRPr lang="tr-TR" sz="1800" b="0" i="0" u="none" strike="noStrike" baseline="0" dirty="0">
              <a:latin typeface="TimesNewRomanPSMT"/>
            </a:endParaRPr>
          </a:p>
          <a:p>
            <a:pPr algn="l"/>
            <a:r>
              <a:rPr lang="tr-TR" sz="1800" b="1" i="0" u="none" strike="noStrike" baseline="0" dirty="0">
                <a:latin typeface="TimesNewRomanPS-BoldMT"/>
              </a:rPr>
              <a:t>14. </a:t>
            </a:r>
            <a:r>
              <a:rPr lang="tr-TR" sz="1800" b="0" i="0" u="none" strike="noStrike" baseline="0" dirty="0">
                <a:latin typeface="TimesNewRomanPSMT"/>
              </a:rPr>
              <a:t>Adayın cevap kâğıdında yazılı olan bilgilerinde hata varsa, cevap kâğıdı kullanılamayacak durumdaysa, cevap kâğıdında baskı hatası varsa ya da adayın adına düzenlenmiş cevap kâğıdı bulunmuyorsa, sınav başlamadan önce salon görevlileri tarafından tutanak hazırlanır. Bu adaya yedek cevap kâğıdı verilir. Aday bilgileri, yedek cevap kâğıdında boş olarak gönderileceği için bu bilgiler aday tarafından tam ve eksiksiz olarak kodlanır. Kullanılan yedek cevap kâğıdının doğru ve eksiksiz olarak kodlandığı salon görevlilerince kontrol edilir.</a:t>
            </a:r>
            <a:endParaRPr lang="tr-TR" sz="1050" dirty="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a:solidFill>
                  <a:schemeClr val="accent2"/>
                </a:solidFill>
              </a:rPr>
              <a:t> 	A- Sınav Başlamadan Önce;</a:t>
            </a:r>
            <a:endParaRPr lang="tr-TR" sz="3600" b="1" dirty="0">
              <a:solidFill>
                <a:schemeClr val="accent2"/>
              </a:solidFill>
            </a:endParaRPr>
          </a:p>
        </p:txBody>
      </p:sp>
    </p:spTree>
    <p:extLst>
      <p:ext uri="{BB962C8B-B14F-4D97-AF65-F5344CB8AC3E}">
        <p14:creationId xmlns:p14="http://schemas.microsoft.com/office/powerpoint/2010/main" val="380447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i="0" u="none" strike="noStrike" baseline="0" dirty="0">
                <a:latin typeface="TimesNewRomanPS-BoldMT"/>
              </a:rPr>
              <a:t>15. </a:t>
            </a:r>
            <a:r>
              <a:rPr lang="tr-TR" sz="1800" b="0" i="0" u="none" strike="noStrike" baseline="0" dirty="0">
                <a:latin typeface="TimesNewRomanPSMT"/>
              </a:rPr>
              <a:t>Adaya verilen yedek cevap kâğıdında aday bilgisinin yer aldığı bölümde yapılan hatalı veya eksik kodlamadan aday ile birlikte salon görevlileri de sorumlu olacaklardır.</a:t>
            </a:r>
          </a:p>
          <a:p>
            <a:pPr algn="l"/>
            <a:endParaRPr lang="tr-TR" sz="1800" b="1" dirty="0">
              <a:latin typeface="TimesNewRomanPS-BoldMT"/>
            </a:endParaRPr>
          </a:p>
          <a:p>
            <a:pPr algn="l"/>
            <a:r>
              <a:rPr lang="tr-TR" sz="1800" b="1" i="0" u="none" strike="noStrike" baseline="0" dirty="0">
                <a:latin typeface="TimesNewRomanPS-BoldMT"/>
              </a:rPr>
              <a:t>16. </a:t>
            </a:r>
            <a:r>
              <a:rPr lang="tr-TR" sz="1800" b="0" i="0" u="none" strike="noStrike" baseline="0" dirty="0">
                <a:latin typeface="TimesNewRomanPSMT"/>
              </a:rPr>
              <a:t>Adaylara, </a:t>
            </a:r>
          </a:p>
          <a:p>
            <a:pPr marL="285750" indent="-285750" algn="l">
              <a:buFont typeface="Wingdings" panose="05000000000000000000" pitchFamily="2" charset="2"/>
              <a:buChar char="v"/>
            </a:pPr>
            <a:r>
              <a:rPr lang="tr-TR" sz="1800" b="0" i="0" u="none" strike="noStrike" baseline="0" dirty="0">
                <a:latin typeface="TimesNewRomanPSMT"/>
              </a:rPr>
              <a:t>Soru kitapçığı ve cevap anahtarı üzerinde yapacakları yazı yazma/işaretleme/silme işlemleri için koyu siyah ve yumuşak uçlu kurşun kalem ile leke bırakmayan yumuşak silgi kullanmalarını,</a:t>
            </a:r>
          </a:p>
          <a:p>
            <a:pPr marL="285750" indent="-285750" algn="l">
              <a:buFont typeface="Wingdings" panose="05000000000000000000" pitchFamily="2" charset="2"/>
              <a:buChar char="v"/>
            </a:pPr>
            <a:r>
              <a:rPr lang="tr-TR" sz="1800" b="0" i="0" u="none" strike="noStrike" baseline="0" dirty="0">
                <a:latin typeface="TimesNewRomanPSMT"/>
              </a:rPr>
              <a:t>Her sorunun 5 (beş) seçeneği olduğunu,</a:t>
            </a:r>
          </a:p>
          <a:p>
            <a:pPr marL="285750" indent="-285750" algn="l">
              <a:buFont typeface="Wingdings" panose="05000000000000000000" pitchFamily="2" charset="2"/>
              <a:buChar char="v"/>
            </a:pPr>
            <a:r>
              <a:rPr lang="tr-TR" sz="1800" b="0" i="0" u="none" strike="noStrike" baseline="0" dirty="0">
                <a:latin typeface="TimesNewRomanPSMT"/>
              </a:rPr>
              <a:t>Bu seçeneklerden sadece 1 (bir) tanesinin doğru cevap olduğunu,</a:t>
            </a:r>
          </a:p>
          <a:p>
            <a:pPr marL="285750" indent="-285750" algn="l">
              <a:buFont typeface="Wingdings" panose="05000000000000000000" pitchFamily="2" charset="2"/>
              <a:buChar char="v"/>
            </a:pPr>
            <a:r>
              <a:rPr lang="tr-TR" sz="1800" b="0" i="0" u="none" strike="noStrike" baseline="0" dirty="0">
                <a:latin typeface="TimesNewRomanPSMT"/>
              </a:rPr>
              <a:t>Yanlış cevapların doğru cevap sayısını etkilemeyeceğini,</a:t>
            </a:r>
          </a:p>
          <a:p>
            <a:pPr marL="285750" indent="-285750" algn="l">
              <a:buFont typeface="Wingdings" panose="05000000000000000000" pitchFamily="2" charset="2"/>
              <a:buChar char="v"/>
            </a:pPr>
            <a:r>
              <a:rPr lang="tr-TR" sz="1800" b="0" i="0" u="none" strike="noStrike" baseline="0" dirty="0">
                <a:latin typeface="TimesNewRomanPSMT"/>
              </a:rPr>
              <a:t>Çift işaretlenmiş veya iyi silinmemiş cevapların optik okuyucular tarafından yanlış cevap olarak değerlendirileceğini, </a:t>
            </a:r>
          </a:p>
          <a:p>
            <a:pPr algn="l"/>
            <a:r>
              <a:rPr lang="tr-TR" sz="1800" b="0" i="0" u="none" strike="noStrike" baseline="0" dirty="0">
                <a:latin typeface="TimesNewRomanPSMT"/>
              </a:rPr>
              <a:t>belirtir.</a:t>
            </a:r>
            <a:endParaRPr lang="tr-TR" sz="1800" dirty="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a:solidFill>
                  <a:schemeClr val="accent2"/>
                </a:solidFill>
              </a:rPr>
              <a:t> 	A- Sınav Başlamadan Önce;</a:t>
            </a:r>
            <a:endParaRPr lang="tr-TR" sz="3600" b="1" dirty="0">
              <a:solidFill>
                <a:schemeClr val="accent2"/>
              </a:solidFill>
            </a:endParaRPr>
          </a:p>
        </p:txBody>
      </p:sp>
    </p:spTree>
    <p:extLst>
      <p:ext uri="{BB962C8B-B14F-4D97-AF65-F5344CB8AC3E}">
        <p14:creationId xmlns:p14="http://schemas.microsoft.com/office/powerpoint/2010/main" val="3771514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i="0" u="none" strike="noStrike" baseline="0" dirty="0">
                <a:latin typeface="TimesNewRomanPS-BoldMT"/>
              </a:rPr>
              <a:t>18. </a:t>
            </a:r>
            <a:r>
              <a:rPr lang="tr-TR" sz="1800" b="0" i="0" u="none" strike="noStrike" baseline="0" dirty="0">
                <a:latin typeface="TimesNewRomanPSMT"/>
              </a:rPr>
              <a:t>Adaya ait geçerli kimlik belgelerinden birisi (nüfus cüzdanı veya pasaport) ve fotoğraflı sınav giriş belgesi ile cevap kâğıdındaki basılı aday bilgilerini kontrol eder.</a:t>
            </a:r>
          </a:p>
          <a:p>
            <a:pPr algn="l"/>
            <a:endParaRPr lang="tr-TR" sz="1800" b="0" i="0" u="none" strike="noStrike" baseline="0" dirty="0">
              <a:latin typeface="TimesNewRomanPSMT"/>
            </a:endParaRPr>
          </a:p>
          <a:p>
            <a:pPr algn="l"/>
            <a:r>
              <a:rPr lang="tr-TR" sz="1800" b="1" i="0" u="none" strike="noStrike" baseline="0" dirty="0">
                <a:latin typeface="TimesNewRomanPS-BoldMT"/>
              </a:rPr>
              <a:t>19. </a:t>
            </a:r>
            <a:r>
              <a:rPr lang="tr-TR" sz="1800" b="0" i="0" u="none" strike="noStrike" baseline="0" dirty="0">
                <a:latin typeface="TimesNewRomanPSMT"/>
              </a:rPr>
              <a:t>Soru kitapçıklarını adaylara dağıtır.</a:t>
            </a:r>
          </a:p>
          <a:p>
            <a:pPr algn="l"/>
            <a:endParaRPr lang="tr-TR" sz="1800" b="0" i="0" u="none" strike="noStrike" baseline="0" dirty="0">
              <a:latin typeface="TimesNewRomanPSMT"/>
            </a:endParaRPr>
          </a:p>
          <a:p>
            <a:pPr algn="l"/>
            <a:r>
              <a:rPr lang="tr-TR" sz="1800" b="1" i="0" u="none" strike="noStrike" baseline="0" dirty="0">
                <a:latin typeface="TimesNewRomanPS-BoldMT"/>
              </a:rPr>
              <a:t>20. </a:t>
            </a:r>
            <a:r>
              <a:rPr lang="tr-TR" sz="1800" b="0" i="0" u="none" strike="noStrike" baseline="0" dirty="0">
                <a:latin typeface="TimesNewRomanPSMT"/>
              </a:rPr>
              <a:t>Aday tarafından kontrol edilen soru kitapçığında, eksik sayfa veya baskı hatası varsa bu kitapçığı yenisi ile değiştirir. </a:t>
            </a:r>
          </a:p>
          <a:p>
            <a:pPr algn="l"/>
            <a:endParaRPr lang="tr-TR" sz="1800" b="0" i="0" u="none" strike="noStrike" baseline="0" dirty="0">
              <a:latin typeface="TimesNewRomanPSMT"/>
            </a:endParaRPr>
          </a:p>
          <a:p>
            <a:pPr algn="l"/>
            <a:r>
              <a:rPr lang="tr-TR" sz="1800" b="1" i="0" u="none" strike="noStrike" baseline="0" dirty="0">
                <a:latin typeface="TimesNewRomanPS-BoldMT"/>
              </a:rPr>
              <a:t>21. </a:t>
            </a:r>
            <a:r>
              <a:rPr lang="tr-TR" sz="1800" b="0" i="0" u="none" strike="noStrike" baseline="0" dirty="0">
                <a:latin typeface="TimesNewRomanPSMT"/>
              </a:rPr>
              <a:t>Adaylara sınav başlamadan önce soru kitapçıklarını açmamalarını söyler.</a:t>
            </a:r>
          </a:p>
          <a:p>
            <a:pPr algn="l"/>
            <a:endParaRPr lang="tr-TR" sz="1800" b="0" i="0" u="none" strike="noStrike" baseline="0" dirty="0">
              <a:latin typeface="TimesNewRomanPSMT"/>
            </a:endParaRPr>
          </a:p>
          <a:p>
            <a:pPr algn="l"/>
            <a:r>
              <a:rPr lang="tr-TR" sz="1800" b="1" i="0" u="none" strike="noStrike" baseline="0" dirty="0">
                <a:latin typeface="TimesNewRomanPS-BoldMT"/>
              </a:rPr>
              <a:t>22. </a:t>
            </a:r>
            <a:r>
              <a:rPr lang="tr-TR" sz="1800" b="0" i="0" u="none" strike="noStrike" baseline="0" dirty="0">
                <a:latin typeface="TimesNewRomanPSMT"/>
              </a:rPr>
              <a:t>Adaylara soru kitapçığının ön yüzüne ad, </a:t>
            </a:r>
            <a:r>
              <a:rPr lang="tr-TR" sz="1800" b="0" i="0" u="none" strike="noStrike" baseline="0" dirty="0" err="1">
                <a:latin typeface="TimesNewRomanPSMT"/>
              </a:rPr>
              <a:t>soyad</a:t>
            </a:r>
            <a:r>
              <a:rPr lang="tr-TR" sz="1800" b="0" i="0" u="none" strike="noStrike" baseline="0" dirty="0">
                <a:latin typeface="TimesNewRomanPSMT"/>
              </a:rPr>
              <a:t> ve T.C. kimlik numarasını yazmalarını söyler.</a:t>
            </a:r>
            <a:endParaRPr lang="tr-TR" sz="2000" dirty="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a:solidFill>
                  <a:schemeClr val="accent2"/>
                </a:solidFill>
              </a:rPr>
              <a:t> 	A- Sınav Başlamadan Önce;</a:t>
            </a:r>
            <a:endParaRPr lang="tr-TR" sz="3600" b="1" dirty="0">
              <a:solidFill>
                <a:schemeClr val="accent2"/>
              </a:solidFill>
            </a:endParaRPr>
          </a:p>
        </p:txBody>
      </p:sp>
    </p:spTree>
    <p:extLst>
      <p:ext uri="{BB962C8B-B14F-4D97-AF65-F5344CB8AC3E}">
        <p14:creationId xmlns:p14="http://schemas.microsoft.com/office/powerpoint/2010/main" val="260312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51520" y="123478"/>
            <a:ext cx="8424936" cy="67710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SINAV GÖREVLİLERİNİN DİKKATİNE</a:t>
            </a:r>
          </a:p>
        </p:txBody>
      </p:sp>
      <p:sp>
        <p:nvSpPr>
          <p:cNvPr id="6" name="Metin kutusu 5"/>
          <p:cNvSpPr txBox="1"/>
          <p:nvPr/>
        </p:nvSpPr>
        <p:spPr>
          <a:xfrm>
            <a:off x="769968" y="1059582"/>
            <a:ext cx="8352928" cy="3908762"/>
          </a:xfrm>
          <a:prstGeom prst="rect">
            <a:avLst/>
          </a:prstGeom>
          <a:noFill/>
        </p:spPr>
        <p:txBody>
          <a:bodyPr wrap="square" rtlCol="0">
            <a:spAutoFit/>
          </a:bodyPr>
          <a:lstStyle/>
          <a:p>
            <a:pPr algn="ctr"/>
            <a:r>
              <a:rPr lang="tr-TR" dirty="0"/>
              <a:t>09/12/2016 Tarih 29913 Resmi </a:t>
            </a:r>
            <a:r>
              <a:rPr lang="tr-TR" dirty="0" err="1"/>
              <a:t>Gazete’de</a:t>
            </a:r>
            <a:r>
              <a:rPr lang="tr-TR" dirty="0"/>
              <a:t> yayımlanan 02/12/2016 tarih ve 6764 sayılı Millî Eğitim Bakanlığının Teşkilat Ve Görevleri Hakkında Kanun Hükmünde Kararname ile Bazı Kanun ve Kanun Hükmünde Kararnamelerde Değişiklik Yapılmasına Dair Kanunun, 12. Maddesi, 2. Fıkrası gereğince, sınav uygulamaları kapsamındaki fiilleri işleyen görevlilere işlediği fiilin türüne göre cezai müeyyideler getirilmiştir.</a:t>
            </a:r>
          </a:p>
          <a:p>
            <a:pPr algn="ctr"/>
            <a:endParaRPr lang="tr-TR" dirty="0"/>
          </a:p>
          <a:p>
            <a:pPr marL="354013" indent="-354013">
              <a:buFont typeface="Arial" panose="020B0604020202020204" pitchFamily="34" charset="0"/>
              <a:buChar char="•"/>
            </a:pPr>
            <a:r>
              <a:rPr lang="tr-TR" sz="2000" dirty="0">
                <a:solidFill>
                  <a:srgbClr val="FF0000"/>
                </a:solidFill>
              </a:rPr>
              <a:t>Sınav binasına cep telefonu ya da diğer iletişim araçları ile girilmesi kesinlikle yasaktır.</a:t>
            </a:r>
          </a:p>
          <a:p>
            <a:pPr marL="354013" indent="-354013">
              <a:buFont typeface="Arial" panose="020B0604020202020204" pitchFamily="34" charset="0"/>
              <a:buChar char="•"/>
            </a:pPr>
            <a:endParaRPr lang="tr-TR" sz="2000" dirty="0">
              <a:solidFill>
                <a:srgbClr val="FF0000"/>
              </a:solidFill>
            </a:endParaRPr>
          </a:p>
          <a:p>
            <a:pPr marL="354013" indent="-354013">
              <a:buFont typeface="Arial" panose="020B0604020202020204" pitchFamily="34" charset="0"/>
              <a:buChar char="•"/>
            </a:pPr>
            <a:r>
              <a:rPr lang="tr-TR" sz="2000" dirty="0">
                <a:solidFill>
                  <a:srgbClr val="FF0000"/>
                </a:solidFill>
              </a:rPr>
              <a:t>Sınav paketlerinin açılması ve sınav evrakı dönüş zarfının kapatılması talimatlara göre yapılacaktır. </a:t>
            </a:r>
            <a:r>
              <a:rPr lang="tr-TR" sz="2000" b="1" i="1" dirty="0"/>
              <a:t>(Sınav Evrakı Dönüş Zarfının kapak kısmında bulunan </a:t>
            </a:r>
            <a:r>
              <a:rPr lang="tr-TR" sz="2000" b="1" i="1" u="sng" dirty="0"/>
              <a:t>“yapışkan koruyucu bandı”</a:t>
            </a:r>
            <a:r>
              <a:rPr lang="tr-TR" sz="2000" b="1" i="1" dirty="0"/>
              <a:t> kesinlikle, sınav evraklarını zarfa koyduktan sonra kaldırınız.)</a:t>
            </a:r>
            <a:endParaRPr lang="tr-TR" sz="2400" dirty="0">
              <a:solidFill>
                <a:srgbClr val="FF0000"/>
              </a:solidFill>
            </a:endParaRPr>
          </a:p>
        </p:txBody>
      </p:sp>
    </p:spTree>
    <p:extLst>
      <p:ext uri="{BB962C8B-B14F-4D97-AF65-F5344CB8AC3E}">
        <p14:creationId xmlns:p14="http://schemas.microsoft.com/office/powerpoint/2010/main" val="2479951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Autofit/>
          </a:body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131590"/>
            <a:ext cx="8288639" cy="410445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i="0" u="none" strike="noStrike" baseline="0" dirty="0">
                <a:latin typeface="TimesNewRomanPS-BoldMT"/>
              </a:rPr>
              <a:t>23. </a:t>
            </a:r>
            <a:r>
              <a:rPr lang="tr-TR" sz="1800" b="0" i="0" u="none" strike="noStrike" baseline="0" dirty="0">
                <a:latin typeface="TimesNewRomanPSMT"/>
              </a:rPr>
              <a:t>Soru kitapçık türü A olan adayların cevap kâğıdındaki kitapçık türü bölümünün A</a:t>
            </a:r>
          </a:p>
          <a:p>
            <a:pPr algn="l"/>
            <a:r>
              <a:rPr lang="tr-TR" sz="1800" b="0" i="0" u="none" strike="noStrike" baseline="0" dirty="0">
                <a:latin typeface="TimesNewRomanPSMT"/>
              </a:rPr>
              <a:t>yuvarlağını, soru kitapçık türü B olan adayların ise cevap kâğıdındaki kitapçık türü bölümünün B yuvarlağını işaretlemelerini söyler.</a:t>
            </a:r>
          </a:p>
          <a:p>
            <a:pPr algn="l"/>
            <a:endParaRPr lang="tr-TR" sz="1800" b="0" i="0" u="none" strike="noStrike" baseline="0" dirty="0">
              <a:latin typeface="TimesNewRomanPSMT"/>
            </a:endParaRPr>
          </a:p>
          <a:p>
            <a:pPr algn="l"/>
            <a:r>
              <a:rPr lang="tr-TR" sz="1800" b="1" i="0" u="none" strike="noStrike" baseline="0" dirty="0">
                <a:latin typeface="TimesNewRomanPS-BoldMT"/>
              </a:rPr>
              <a:t>24. </a:t>
            </a:r>
            <a:r>
              <a:rPr lang="tr-TR" sz="1800" b="0" i="0" u="none" strike="noStrike" baseline="0" dirty="0">
                <a:latin typeface="TimesNewRomanPSMT"/>
              </a:rPr>
              <a:t>Sınav başladığı andan itibaren ilk 15 dakika içerisinde sınav binasına gelen ve sınava girmesi bina sınav komisyonunca uygun görülen adayları sınava alır ve bu adaylara ek süre vermez. </a:t>
            </a:r>
          </a:p>
          <a:p>
            <a:pPr algn="l"/>
            <a:endParaRPr lang="tr-TR" sz="1800" b="0" i="0" u="none" strike="noStrike" baseline="0" dirty="0">
              <a:latin typeface="TimesNewRomanPSMT"/>
            </a:endParaRPr>
          </a:p>
          <a:p>
            <a:pPr algn="l"/>
            <a:r>
              <a:rPr lang="tr-TR" sz="1800" b="1" i="0" u="none" strike="noStrike" baseline="0" dirty="0">
                <a:latin typeface="TimesNewRomanPS-BoldMT"/>
              </a:rPr>
              <a:t>25. </a:t>
            </a:r>
            <a:r>
              <a:rPr lang="tr-TR" sz="1800" b="0" i="0" u="none" strike="noStrike" baseline="0" dirty="0">
                <a:latin typeface="TimesNewRomanPSMT"/>
              </a:rPr>
              <a:t>Sınavın </a:t>
            </a:r>
            <a:r>
              <a:rPr lang="tr-TR" sz="1800" b="1" i="0" u="none" strike="noStrike" baseline="0" dirty="0">
                <a:latin typeface="TimesNewRomanPS-BoldMT"/>
              </a:rPr>
              <a:t>ilk 30 dakikası tamamlanmadan ve sınav bitimine 15 dakika kala </a:t>
            </a:r>
            <a:r>
              <a:rPr lang="tr-TR" sz="1800" b="0" i="0" u="none" strike="noStrike" baseline="0" dirty="0">
                <a:latin typeface="TimesNewRomanPSMT"/>
              </a:rPr>
              <a:t>adaylara sınav salonundan çıkamayacaklarını duyurur.</a:t>
            </a:r>
            <a:endParaRPr lang="tr-TR" sz="1050" dirty="0"/>
          </a:p>
        </p:txBody>
      </p:sp>
      <p:sp>
        <p:nvSpPr>
          <p:cNvPr id="5" name="Başlık 1"/>
          <p:cNvSpPr txBox="1">
            <a:spLocks/>
          </p:cNvSpPr>
          <p:nvPr/>
        </p:nvSpPr>
        <p:spPr>
          <a:xfrm>
            <a:off x="576164" y="473266"/>
            <a:ext cx="7643192"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a:solidFill>
                  <a:schemeClr val="accent2"/>
                </a:solidFill>
              </a:rPr>
              <a:t> 	A- Sınav Başlamadan Önce;</a:t>
            </a:r>
            <a:endParaRPr lang="tr-TR" sz="3600" b="1" dirty="0">
              <a:solidFill>
                <a:schemeClr val="accent2"/>
              </a:solidFill>
            </a:endParaRPr>
          </a:p>
        </p:txBody>
      </p:sp>
    </p:spTree>
    <p:extLst>
      <p:ext uri="{BB962C8B-B14F-4D97-AF65-F5344CB8AC3E}">
        <p14:creationId xmlns:p14="http://schemas.microsoft.com/office/powerpoint/2010/main" val="2973631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4664" y="357763"/>
            <a:ext cx="7643192" cy="857250"/>
          </a:xfrm>
        </p:spPr>
        <p:txBody>
          <a:bodyPr>
            <a:normAutofit/>
          </a:bodyPr>
          <a:lstStyle/>
          <a:p>
            <a:r>
              <a:rPr lang="tr-TR" sz="2800" b="1" dirty="0">
                <a:solidFill>
                  <a:srgbClr val="00B050"/>
                </a:solidFill>
              </a:rPr>
              <a:t>B) Sınav Süresince;</a:t>
            </a:r>
            <a:endParaRPr lang="tr-TR" sz="32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1800" b="1" i="0" u="none" strike="noStrike" baseline="0" dirty="0">
              <a:latin typeface="TimesNewRomanPS-BoldMT"/>
            </a:endParaRPr>
          </a:p>
          <a:p>
            <a:pPr algn="l"/>
            <a:r>
              <a:rPr lang="tr-TR" sz="1800" b="1" i="0" u="none" strike="noStrike" baseline="0" dirty="0">
                <a:latin typeface="TimesNewRomanPS-BoldMT"/>
              </a:rPr>
              <a:t>1. </a:t>
            </a:r>
            <a:r>
              <a:rPr lang="tr-TR" sz="1800" b="0" i="0" u="none" strike="noStrike" baseline="0" dirty="0">
                <a:latin typeface="TimesNewRomanPSMT"/>
              </a:rPr>
              <a:t>Sınav anında kullanımı doktor raporu ile belirlenen hasta veya engellilere ait cihazlar (işitme cihazı, insülin pompası, şeker ölçüm cihazı ve benzeri) hariç, çanta, cüzdan, cep telefonu, telsiz, radyo, saat, bilgisayar, kamera ve benzeri iletişim araçları ile depolama kayıt ve veri aktarma cihazları, kablosuz iletişim sağlayan cihazlar ve kulaklık, kolye, küpe, bilezik, yüzük (alyans hariç), broş ve benzeri eşyalar ile her türlü elektronik ya da mekanik cihazlar, </a:t>
            </a:r>
            <a:r>
              <a:rPr lang="tr-TR" sz="1800" b="0" i="0" u="none" strike="noStrike" baseline="0" dirty="0" err="1">
                <a:latin typeface="TimesNewRomanPSMT"/>
              </a:rPr>
              <a:t>databank</a:t>
            </a:r>
            <a:r>
              <a:rPr lang="tr-TR" sz="1800" b="0" i="0" u="none" strike="noStrike" baseline="0" dirty="0">
                <a:latin typeface="TimesNewRomanPSMT"/>
              </a:rPr>
              <a:t> sözlük, hesap makinesi, kâğıt, kitap, defter, not vb. dokümanlar, pergel, açıölçer, cetvel vb. araçlar, delici ve kesici aletlerden herhangi birini bulunduranlar hakkında, sınav kurallarını ihlal ettiği gerekçesiyle sınavın geçersiz sayılacağına dair tutanak düzenler. (Hazırlanan tutanakta sınavın iptal edileceğine dair ibare mutlaka bulunacaktır.)</a:t>
            </a:r>
          </a:p>
        </p:txBody>
      </p:sp>
      <p:sp>
        <p:nvSpPr>
          <p:cNvPr id="3" name="Başlık 1">
            <a:extLst>
              <a:ext uri="{FF2B5EF4-FFF2-40B4-BE49-F238E27FC236}">
                <a16:creationId xmlns:a16="http://schemas.microsoft.com/office/drawing/2014/main" id="{7E266C60-A069-B487-BEDA-4775440FE603}"/>
              </a:ext>
            </a:extLst>
          </p:cNvPr>
          <p:cNvSpPr txBox="1">
            <a:spLocks/>
          </p:cNvSpPr>
          <p:nvPr/>
        </p:nvSpPr>
        <p:spPr>
          <a:xfrm>
            <a:off x="539552" y="-70862"/>
            <a:ext cx="764319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Tree>
    <p:extLst>
      <p:ext uri="{BB962C8B-B14F-4D97-AF65-F5344CB8AC3E}">
        <p14:creationId xmlns:p14="http://schemas.microsoft.com/office/powerpoint/2010/main" val="2185332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4664" y="357763"/>
            <a:ext cx="7643192" cy="857250"/>
          </a:xfrm>
        </p:spPr>
        <p:txBody>
          <a:bodyPr>
            <a:normAutofit/>
          </a:bodyPr>
          <a:lstStyle/>
          <a:p>
            <a:r>
              <a:rPr lang="tr-TR" sz="2800" b="1" dirty="0">
                <a:solidFill>
                  <a:srgbClr val="00B050"/>
                </a:solidFill>
              </a:rPr>
              <a:t>B) Sınav Süresince;</a:t>
            </a:r>
            <a:endParaRPr lang="tr-TR" sz="32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987574"/>
            <a:ext cx="8288639" cy="403244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tr-TR" sz="300" b="1" dirty="0">
              <a:solidFill>
                <a:srgbClr val="FF0000"/>
              </a:solidFill>
            </a:endParaRPr>
          </a:p>
          <a:p>
            <a:pPr algn="l"/>
            <a:r>
              <a:rPr lang="tr-TR" sz="1800" b="1" i="0" u="none" strike="noStrike" baseline="0" dirty="0">
                <a:latin typeface="TimesNewRomanPS-BoldMT"/>
              </a:rPr>
              <a:t>2. </a:t>
            </a:r>
            <a:r>
              <a:rPr lang="tr-TR" sz="1800" b="0" i="0" u="none" strike="noStrike" baseline="0" dirty="0">
                <a:latin typeface="TimesNewRomanPSMT"/>
              </a:rPr>
              <a:t>Sınava girmeyen adayların, salon aday yoklama listesinde isimlerinin karşısına silinmeyen kalemle “</a:t>
            </a:r>
            <a:r>
              <a:rPr lang="tr-TR" sz="1800" b="1" i="0" u="none" strike="noStrike" baseline="0" dirty="0">
                <a:latin typeface="TimesNewRomanPS-BoldMT"/>
              </a:rPr>
              <a:t>GİRMEDİ</a:t>
            </a:r>
            <a:r>
              <a:rPr lang="tr-TR" sz="1800" b="0" i="0" u="none" strike="noStrike" baseline="0" dirty="0">
                <a:latin typeface="TimesNewRomanPSMT"/>
              </a:rPr>
              <a:t>” yazar ve cevap kâğıdındaki “</a:t>
            </a:r>
            <a:r>
              <a:rPr lang="tr-TR" sz="1800" b="1" i="0" u="none" strike="noStrike" baseline="0" dirty="0">
                <a:latin typeface="TimesNewRomanPS-BoldMT"/>
              </a:rPr>
              <a:t>SINAVA GİRMEDİ</a:t>
            </a:r>
            <a:r>
              <a:rPr lang="tr-TR" sz="1800" b="0" i="0" u="none" strike="noStrike" baseline="0" dirty="0">
                <a:latin typeface="TimesNewRomanPSMT"/>
              </a:rPr>
              <a:t>” kutucuğunu kurşun kalemle kodlar.</a:t>
            </a:r>
            <a:endParaRPr lang="tr-TR" sz="300" b="1" dirty="0">
              <a:solidFill>
                <a:srgbClr val="FF0000"/>
              </a:solidFill>
            </a:endParaRPr>
          </a:p>
          <a:p>
            <a:pPr algn="l"/>
            <a:endParaRPr lang="tr-TR" sz="1800" b="1" i="0" u="none" strike="noStrike" baseline="0" dirty="0">
              <a:latin typeface="TimesNewRomanPS-BoldMT"/>
            </a:endParaRPr>
          </a:p>
          <a:p>
            <a:pPr algn="l"/>
            <a:r>
              <a:rPr lang="tr-TR" sz="1800" b="1" i="0" u="none" strike="noStrike" baseline="0" dirty="0">
                <a:latin typeface="TimesNewRomanPS-BoldMT"/>
              </a:rPr>
              <a:t>3. </a:t>
            </a:r>
            <a:r>
              <a:rPr lang="tr-TR" sz="1800" b="0" i="0" u="none" strike="noStrike" baseline="0" dirty="0">
                <a:latin typeface="TimesNewRomanPSMT"/>
              </a:rPr>
              <a:t>Cevap kâğıdında adayın imzasının olup olmadığını ve cevaplarını kodladığını kontrol eder. </a:t>
            </a:r>
          </a:p>
          <a:p>
            <a:pPr algn="l"/>
            <a:endParaRPr lang="tr-TR" sz="1800" b="0" i="0" u="none" strike="noStrike" baseline="0" dirty="0">
              <a:latin typeface="TimesNewRomanPSMT"/>
            </a:endParaRPr>
          </a:p>
          <a:p>
            <a:pPr algn="l"/>
            <a:r>
              <a:rPr lang="tr-TR" sz="1800" b="1" i="0" u="none" strike="noStrike" baseline="0" dirty="0">
                <a:latin typeface="TimesNewRomanPS-BoldMT"/>
              </a:rPr>
              <a:t>4. </a:t>
            </a:r>
            <a:r>
              <a:rPr lang="tr-TR" sz="1800" b="0" i="0" u="none" strike="noStrike" baseline="0" dirty="0">
                <a:latin typeface="TimesNewRomanPSMT"/>
              </a:rPr>
              <a:t>Sınav sırasında adayların sağlık sebebi dışında salondan çıkmasına izin vermez, zorunlu durumlarda adaya koridorda görevli yedek gözetmen eşlik eder. Bu durumda adaya ek süre tanımaz. Yanında yedek gözetmen olmadan salondan çıkan adayları sınava almaz, soru kitapçığı ve cevap kâğıdını beraberinde götürmesine izin vermez.</a:t>
            </a:r>
          </a:p>
        </p:txBody>
      </p:sp>
      <p:sp>
        <p:nvSpPr>
          <p:cNvPr id="3" name="Başlık 1">
            <a:extLst>
              <a:ext uri="{FF2B5EF4-FFF2-40B4-BE49-F238E27FC236}">
                <a16:creationId xmlns:a16="http://schemas.microsoft.com/office/drawing/2014/main" id="{7E266C60-A069-B487-BEDA-4775440FE603}"/>
              </a:ext>
            </a:extLst>
          </p:cNvPr>
          <p:cNvSpPr txBox="1">
            <a:spLocks/>
          </p:cNvSpPr>
          <p:nvPr/>
        </p:nvSpPr>
        <p:spPr>
          <a:xfrm>
            <a:off x="539552" y="-70862"/>
            <a:ext cx="764319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Tree>
    <p:extLst>
      <p:ext uri="{BB962C8B-B14F-4D97-AF65-F5344CB8AC3E}">
        <p14:creationId xmlns:p14="http://schemas.microsoft.com/office/powerpoint/2010/main" val="3476269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4664" y="357763"/>
            <a:ext cx="7643192" cy="857250"/>
          </a:xfrm>
        </p:spPr>
        <p:txBody>
          <a:bodyPr>
            <a:normAutofit/>
          </a:bodyPr>
          <a:lstStyle/>
          <a:p>
            <a:r>
              <a:rPr lang="tr-TR" sz="2800" b="1" dirty="0">
                <a:solidFill>
                  <a:srgbClr val="00B050"/>
                </a:solidFill>
              </a:rPr>
              <a:t>B) Sınav Süresince;</a:t>
            </a:r>
            <a:endParaRPr lang="tr-TR" sz="3200" dirty="0">
              <a:solidFill>
                <a:srgbClr val="00B05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215012"/>
            <a:ext cx="8288639" cy="380500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i="0" u="none" strike="noStrike" baseline="0" dirty="0">
                <a:latin typeface="TimesNewRomanPS-BoldMT"/>
              </a:rPr>
              <a:t>5. </a:t>
            </a:r>
            <a:r>
              <a:rPr lang="tr-TR" sz="1800" b="0" i="0" u="none" strike="noStrike" baseline="0" dirty="0">
                <a:latin typeface="TimesNewRomanPSMT"/>
              </a:rPr>
              <a:t>Kopya çekmeye teşebbüs eden adayı uyarır, kopya çektiği belirlenen adayla ilgili tutanak düzenler. Bu tutanağı sınav evrakı dönüş zarfına koyar. Bu durumda olan adayların sınava devam etmelerine ve sınavın ilk 30 dakikası tamamlanmadan sınav binasından ayrılmalarına izin verilmez.</a:t>
            </a:r>
          </a:p>
          <a:p>
            <a:pPr algn="l"/>
            <a:endParaRPr lang="tr-TR" sz="1800" b="0" i="0" u="none" strike="noStrike" baseline="0" dirty="0">
              <a:latin typeface="TimesNewRomanPSMT"/>
            </a:endParaRPr>
          </a:p>
          <a:p>
            <a:pPr algn="l"/>
            <a:r>
              <a:rPr lang="tr-TR" sz="1800" b="1" i="0" u="none" strike="noStrike" baseline="0" dirty="0">
                <a:latin typeface="TimesNewRomanPS-BoldMT"/>
              </a:rPr>
              <a:t>6. </a:t>
            </a:r>
            <a:r>
              <a:rPr lang="tr-TR" sz="1800" b="0" i="0" u="none" strike="noStrike" baseline="0" dirty="0">
                <a:latin typeface="TimesNewRomanPSMT"/>
              </a:rPr>
              <a:t>Sınav bitimine 15 dakika kala "</a:t>
            </a:r>
            <a:r>
              <a:rPr lang="tr-TR" sz="1800" b="1" i="0" u="none" strike="noStrike" baseline="0" dirty="0">
                <a:latin typeface="TimesNewRomanPS-BoldMT"/>
              </a:rPr>
              <a:t>15 dakikanız kaldı cevaplarınızın cevap kâğıdına</a:t>
            </a:r>
          </a:p>
          <a:p>
            <a:pPr algn="l"/>
            <a:r>
              <a:rPr lang="tr-TR" sz="1800" b="1" i="0" u="none" strike="noStrike" baseline="0" dirty="0">
                <a:latin typeface="TimesNewRomanPS-BoldMT"/>
              </a:rPr>
              <a:t>kodlanmış olmasına dikkat ediniz.</a:t>
            </a:r>
            <a:r>
              <a:rPr lang="tr-TR" sz="1800" b="0" i="0" u="none" strike="noStrike" baseline="0" dirty="0">
                <a:latin typeface="TimesNewRomanPSMT"/>
              </a:rPr>
              <a:t>" ve sınav bitimine 5 dakika kala “</a:t>
            </a:r>
            <a:r>
              <a:rPr lang="tr-TR" sz="1800" b="1" i="0" u="none" strike="noStrike" baseline="0" dirty="0">
                <a:latin typeface="TimesNewRomanPS-BoldMT"/>
              </a:rPr>
              <a:t>5 Dakikanız Kaldı” </a:t>
            </a:r>
            <a:r>
              <a:rPr lang="tr-TR" sz="1800" b="0" i="0" u="none" strike="noStrike" baseline="0" dirty="0">
                <a:latin typeface="TimesNewRomanPSMT"/>
              </a:rPr>
              <a:t>şeklinde uyarır. </a:t>
            </a:r>
          </a:p>
          <a:p>
            <a:pPr algn="l"/>
            <a:endParaRPr lang="tr-TR" sz="1800" b="0" i="0" u="none" strike="noStrike" baseline="0" dirty="0">
              <a:latin typeface="TimesNewRomanPSMT"/>
            </a:endParaRPr>
          </a:p>
          <a:p>
            <a:pPr algn="l"/>
            <a:r>
              <a:rPr lang="tr-TR" sz="1800" b="1" i="0" u="none" strike="noStrike" baseline="0" dirty="0">
                <a:latin typeface="TimesNewRomanPS-BoldMT"/>
              </a:rPr>
              <a:t>7. </a:t>
            </a:r>
            <a:r>
              <a:rPr lang="tr-TR" sz="1800" b="0" i="0" u="none" strike="noStrike" baseline="0" dirty="0">
                <a:latin typeface="TimesNewRomanPSMT"/>
              </a:rPr>
              <a:t>Adaya ait cevap kâğıdındaki salon başkanı ve gözetmenin kontrol ettiğine dair bölümü silinmeyen kalemle imzalar.</a:t>
            </a:r>
            <a:endParaRPr lang="tr-TR" sz="300" b="1" dirty="0">
              <a:solidFill>
                <a:srgbClr val="FF0000"/>
              </a:solidFill>
            </a:endParaRPr>
          </a:p>
        </p:txBody>
      </p:sp>
      <p:sp>
        <p:nvSpPr>
          <p:cNvPr id="3" name="Başlık 1">
            <a:extLst>
              <a:ext uri="{FF2B5EF4-FFF2-40B4-BE49-F238E27FC236}">
                <a16:creationId xmlns:a16="http://schemas.microsoft.com/office/drawing/2014/main" id="{7E266C60-A069-B487-BEDA-4775440FE603}"/>
              </a:ext>
            </a:extLst>
          </p:cNvPr>
          <p:cNvSpPr txBox="1">
            <a:spLocks/>
          </p:cNvSpPr>
          <p:nvPr/>
        </p:nvSpPr>
        <p:spPr>
          <a:xfrm>
            <a:off x="539552" y="-70862"/>
            <a:ext cx="764319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Tree>
    <p:extLst>
      <p:ext uri="{BB962C8B-B14F-4D97-AF65-F5344CB8AC3E}">
        <p14:creationId xmlns:p14="http://schemas.microsoft.com/office/powerpoint/2010/main" val="4120760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215012"/>
            <a:ext cx="8288639" cy="380500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i="0" u="none" strike="noStrike" baseline="0" dirty="0">
                <a:latin typeface="TimesNewRomanPS-BoldMT"/>
              </a:rPr>
              <a:t>1. </a:t>
            </a:r>
            <a:r>
              <a:rPr lang="tr-TR" sz="1800" b="0" i="0" u="none" strike="noStrike" baseline="0" dirty="0">
                <a:latin typeface="TimesNewRomanPSMT"/>
              </a:rPr>
              <a:t>Sınav süresinin sonunda sınavı durdurur. Cevap kâğıtlarını ve soru kitapçıklarını adaylardan teslim alır. Sınav evrakını teslim eden adaya, salon yoklama listesini silinmeyen kalemle imzalatır. </a:t>
            </a:r>
            <a:r>
              <a:rPr lang="tr-TR" sz="1800" b="1" i="0" u="none" strike="noStrike" baseline="0" dirty="0">
                <a:latin typeface="TimesNewRomanPS-BoldMT"/>
              </a:rPr>
              <a:t>(Bu işlemi sınav başlamadan önce ya da sınav sırasında yapmaz.) </a:t>
            </a:r>
          </a:p>
          <a:p>
            <a:pPr algn="l"/>
            <a:endParaRPr lang="tr-TR" sz="1800" b="1" i="0" u="none" strike="noStrike" baseline="0" dirty="0">
              <a:latin typeface="TimesNewRomanPS-BoldMT"/>
            </a:endParaRPr>
          </a:p>
          <a:p>
            <a:pPr algn="l"/>
            <a:r>
              <a:rPr lang="tr-TR" sz="1800" b="1" i="0" u="none" strike="noStrike" baseline="0" dirty="0">
                <a:latin typeface="TimesNewRomanPS-BoldMT"/>
              </a:rPr>
              <a:t>2. </a:t>
            </a:r>
            <a:r>
              <a:rPr lang="tr-TR" sz="1800" b="0" i="0" u="none" strike="noStrike" baseline="0" dirty="0">
                <a:latin typeface="TimesNewRomanPSMT"/>
              </a:rPr>
              <a:t>Cevap kâğıtlarını ve soru kitapçıklarını salon yoklama listesi ile karşılaştırarak eksik olup olmadığını kontrol eder. Salonda sınav evrakı kalmadığından emin olur. </a:t>
            </a:r>
          </a:p>
          <a:p>
            <a:pPr algn="l"/>
            <a:endParaRPr lang="tr-TR" sz="1800" b="0" i="0" u="none" strike="noStrike" baseline="0" dirty="0">
              <a:latin typeface="TimesNewRomanPSMT"/>
            </a:endParaRPr>
          </a:p>
          <a:p>
            <a:pPr algn="l"/>
            <a:r>
              <a:rPr lang="tr-TR" sz="1800" b="1" i="0" u="none" strike="noStrike" baseline="0" dirty="0">
                <a:latin typeface="TimesNewRomanPS-BoldMT"/>
              </a:rPr>
              <a:t>3. </a:t>
            </a:r>
            <a:r>
              <a:rPr lang="tr-TR" sz="1800" b="0" i="0" u="none" strike="noStrike" baseline="0" dirty="0">
                <a:latin typeface="TimesNewRomanPSMT"/>
              </a:rPr>
              <a:t>Cevap kâğıtlarını, salon yoklama listesini ve varsa diğer sınav evrakını (tutanak gibi), tam ve sıralı olarak sınav evrakı dönüş zarfına yerleştirir. Bu işlemi, zarf kapağında bulunan kapatma şeridi koruyucu bandını kaldırmadan önce yapar. (Soru kitapçıkları ve EK-2 Salon Görevlileri Sınav Uygulama Formu dönüş zarfına konulmayacaktır.)</a:t>
            </a:r>
            <a:endParaRPr lang="tr-TR" sz="300" b="1" dirty="0">
              <a:solidFill>
                <a:srgbClr val="FF0000"/>
              </a:solidFill>
            </a:endParaRPr>
          </a:p>
        </p:txBody>
      </p:sp>
      <p:sp>
        <p:nvSpPr>
          <p:cNvPr id="3" name="Başlık 1">
            <a:extLst>
              <a:ext uri="{FF2B5EF4-FFF2-40B4-BE49-F238E27FC236}">
                <a16:creationId xmlns:a16="http://schemas.microsoft.com/office/drawing/2014/main" id="{7E266C60-A069-B487-BEDA-4775440FE603}"/>
              </a:ext>
            </a:extLst>
          </p:cNvPr>
          <p:cNvSpPr txBox="1">
            <a:spLocks/>
          </p:cNvSpPr>
          <p:nvPr/>
        </p:nvSpPr>
        <p:spPr>
          <a:xfrm>
            <a:off x="539552" y="-70862"/>
            <a:ext cx="764319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8" name="Başlık 1">
            <a:extLst>
              <a:ext uri="{FF2B5EF4-FFF2-40B4-BE49-F238E27FC236}">
                <a16:creationId xmlns:a16="http://schemas.microsoft.com/office/drawing/2014/main" id="{21FE3C4E-0023-A678-2EA5-B73180A0FEA1}"/>
              </a:ext>
            </a:extLst>
          </p:cNvPr>
          <p:cNvSpPr>
            <a:spLocks noGrp="1"/>
          </p:cNvSpPr>
          <p:nvPr>
            <p:ph type="title"/>
          </p:nvPr>
        </p:nvSpPr>
        <p:spPr>
          <a:xfrm>
            <a:off x="-972616" y="391881"/>
            <a:ext cx="7643192" cy="857250"/>
          </a:xfrm>
        </p:spPr>
        <p:txBody>
          <a:bodyPr>
            <a:normAutofit/>
          </a:bodyPr>
          <a:lstStyle/>
          <a:p>
            <a:r>
              <a:rPr lang="tr-TR" sz="2800" b="1" dirty="0">
                <a:solidFill>
                  <a:schemeClr val="accent2">
                    <a:lumMod val="75000"/>
                  </a:schemeClr>
                </a:solidFill>
              </a:rPr>
              <a:t>C) Sınav Süresi Sonunda;</a:t>
            </a:r>
            <a:endParaRPr lang="tr-TR" sz="3200" dirty="0">
              <a:solidFill>
                <a:schemeClr val="accent2">
                  <a:lumMod val="75000"/>
                </a:schemeClr>
              </a:solidFill>
            </a:endParaRPr>
          </a:p>
        </p:txBody>
      </p:sp>
    </p:spTree>
    <p:extLst>
      <p:ext uri="{BB962C8B-B14F-4D97-AF65-F5344CB8AC3E}">
        <p14:creationId xmlns:p14="http://schemas.microsoft.com/office/powerpoint/2010/main" val="3738885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1215012"/>
            <a:ext cx="8288639" cy="380500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i="0" u="none" strike="noStrike" baseline="0" dirty="0">
                <a:latin typeface="TimesNewRomanPS-BoldMT"/>
              </a:rPr>
              <a:t>4. </a:t>
            </a:r>
            <a:r>
              <a:rPr lang="tr-TR" sz="1800" b="0" i="0" u="none" strike="noStrike" baseline="0" dirty="0">
                <a:latin typeface="TimesNewRomanPSMT"/>
              </a:rPr>
              <a:t>Sınav evrakı dönüş zarfını sınav salonunda kapatır.</a:t>
            </a:r>
          </a:p>
          <a:p>
            <a:pPr algn="l"/>
            <a:endParaRPr lang="tr-TR" sz="1800" b="0" i="0" u="none" strike="noStrike" baseline="0" dirty="0">
              <a:latin typeface="TimesNewRomanPSMT"/>
            </a:endParaRPr>
          </a:p>
          <a:p>
            <a:pPr algn="l"/>
            <a:r>
              <a:rPr lang="tr-TR" sz="1800" b="1" i="0" u="none" strike="noStrike" baseline="0" dirty="0">
                <a:latin typeface="TimesNewRomanPS-BoldMT"/>
              </a:rPr>
              <a:t>5. </a:t>
            </a:r>
            <a:r>
              <a:rPr lang="tr-TR" sz="1800" b="0" i="0" u="none" strike="noStrike" baseline="0" dirty="0">
                <a:latin typeface="TimesNewRomanPSMT"/>
              </a:rPr>
              <a:t>Sınav evrakı dönüş zarfını, soru kitapçıklarını ve Salon Görevlileri Sınav Uygulama </a:t>
            </a:r>
            <a:r>
              <a:rPr lang="tr-TR" sz="1800" b="0" i="0" u="none" strike="noStrike" baseline="0" dirty="0" err="1">
                <a:latin typeface="TimesNewRomanPSMT"/>
              </a:rPr>
              <a:t>Formu’nu</a:t>
            </a:r>
            <a:r>
              <a:rPr lang="tr-TR" sz="1800" b="0" i="0" u="none" strike="noStrike" baseline="0" dirty="0">
                <a:latin typeface="TimesNewRomanPSMT"/>
              </a:rPr>
              <a:t> Bina Sınav Komisyonuna imza karşılığında teslim eder.</a:t>
            </a:r>
          </a:p>
          <a:p>
            <a:pPr algn="l"/>
            <a:endParaRPr lang="tr-TR" sz="1800" b="0" i="0" u="none" strike="noStrike" baseline="0" dirty="0">
              <a:latin typeface="TimesNewRomanPSMT"/>
            </a:endParaRPr>
          </a:p>
          <a:p>
            <a:pPr algn="l"/>
            <a:r>
              <a:rPr lang="tr-TR" sz="1800" b="1" i="0" u="none" strike="noStrike" baseline="0" dirty="0">
                <a:latin typeface="TimesNewRomanPS-BoldMT"/>
              </a:rPr>
              <a:t>6. </a:t>
            </a:r>
            <a:r>
              <a:rPr lang="tr-TR" sz="1800" b="0" i="0" u="none" strike="noStrike" baseline="0" dirty="0">
                <a:latin typeface="TimesNewRomanPSMT"/>
              </a:rPr>
              <a:t>Sınav salonundan ayrılmadan önce salonu kontrol eder, unutulan evrak veya eşya varsa Bina Sınav Komisyonuna teslim eder. </a:t>
            </a:r>
          </a:p>
          <a:p>
            <a:pPr algn="l"/>
            <a:endParaRPr lang="tr-TR" sz="1800" b="0" i="0" u="none" strike="noStrike" baseline="0" dirty="0">
              <a:latin typeface="TimesNewRomanPSMT"/>
            </a:endParaRPr>
          </a:p>
          <a:p>
            <a:pPr algn="l"/>
            <a:r>
              <a:rPr lang="tr-TR" sz="1800" b="1" i="0" u="none" strike="noStrike" baseline="0" dirty="0">
                <a:latin typeface="TimesNewRomanPS-BoldMT"/>
              </a:rPr>
              <a:t>7. </a:t>
            </a:r>
            <a:r>
              <a:rPr lang="tr-TR" sz="1800" b="0" i="0" u="none" strike="noStrike" baseline="0" dirty="0">
                <a:latin typeface="TimesNewRomanPSMT"/>
              </a:rPr>
              <a:t>Sınav salonunda unutulan, sınav evrakı dönüş zarfına konulmayan cevap kâğıtları işleme alınmayacak olup yasal sorumluluk salon görevlilerine ait olacaktır.</a:t>
            </a:r>
            <a:endParaRPr lang="tr-TR" sz="300" b="1" dirty="0">
              <a:solidFill>
                <a:srgbClr val="FF0000"/>
              </a:solidFill>
            </a:endParaRPr>
          </a:p>
        </p:txBody>
      </p:sp>
      <p:sp>
        <p:nvSpPr>
          <p:cNvPr id="3" name="Başlık 1">
            <a:extLst>
              <a:ext uri="{FF2B5EF4-FFF2-40B4-BE49-F238E27FC236}">
                <a16:creationId xmlns:a16="http://schemas.microsoft.com/office/drawing/2014/main" id="{7E266C60-A069-B487-BEDA-4775440FE603}"/>
              </a:ext>
            </a:extLst>
          </p:cNvPr>
          <p:cNvSpPr txBox="1">
            <a:spLocks/>
          </p:cNvSpPr>
          <p:nvPr/>
        </p:nvSpPr>
        <p:spPr>
          <a:xfrm>
            <a:off x="539552" y="-70862"/>
            <a:ext cx="7643192"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a:solidFill>
                  <a:schemeClr val="tx2">
                    <a:lumMod val="60000"/>
                    <a:lumOff val="40000"/>
                  </a:schemeClr>
                </a:solidFill>
              </a:rPr>
              <a:t>SALON GÖREVLİLERİNİN YAPACAĞI İŞLEMLER</a:t>
            </a:r>
            <a:endParaRPr lang="tr-TR" sz="2000" dirty="0">
              <a:solidFill>
                <a:schemeClr val="tx2">
                  <a:lumMod val="60000"/>
                  <a:lumOff val="40000"/>
                </a:schemeClr>
              </a:solidFill>
            </a:endParaRPr>
          </a:p>
        </p:txBody>
      </p:sp>
      <p:sp>
        <p:nvSpPr>
          <p:cNvPr id="8" name="Başlık 1">
            <a:extLst>
              <a:ext uri="{FF2B5EF4-FFF2-40B4-BE49-F238E27FC236}">
                <a16:creationId xmlns:a16="http://schemas.microsoft.com/office/drawing/2014/main" id="{21FE3C4E-0023-A678-2EA5-B73180A0FEA1}"/>
              </a:ext>
            </a:extLst>
          </p:cNvPr>
          <p:cNvSpPr>
            <a:spLocks noGrp="1"/>
          </p:cNvSpPr>
          <p:nvPr>
            <p:ph type="title"/>
          </p:nvPr>
        </p:nvSpPr>
        <p:spPr>
          <a:xfrm>
            <a:off x="-972616" y="391881"/>
            <a:ext cx="7643192" cy="857250"/>
          </a:xfrm>
        </p:spPr>
        <p:txBody>
          <a:bodyPr>
            <a:normAutofit/>
          </a:bodyPr>
          <a:lstStyle/>
          <a:p>
            <a:r>
              <a:rPr lang="tr-TR" sz="2800" b="1" dirty="0">
                <a:solidFill>
                  <a:schemeClr val="accent2">
                    <a:lumMod val="75000"/>
                  </a:schemeClr>
                </a:solidFill>
              </a:rPr>
              <a:t>C) Sınav Süresi Sonunda;</a:t>
            </a:r>
            <a:endParaRPr lang="tr-TR" sz="3200" dirty="0">
              <a:solidFill>
                <a:schemeClr val="accent2">
                  <a:lumMod val="75000"/>
                </a:schemeClr>
              </a:solidFill>
            </a:endParaRPr>
          </a:p>
        </p:txBody>
      </p:sp>
    </p:spTree>
    <p:extLst>
      <p:ext uri="{BB962C8B-B14F-4D97-AF65-F5344CB8AC3E}">
        <p14:creationId xmlns:p14="http://schemas.microsoft.com/office/powerpoint/2010/main" val="3226702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a:solidFill>
                  <a:srgbClr val="FFC000"/>
                </a:solidFill>
              </a:rPr>
              <a:t>Yedek Gözetmenin Yapacağı İşlemler </a:t>
            </a:r>
            <a:endParaRPr lang="tr-TR" sz="3600" dirty="0">
              <a:solidFill>
                <a:srgbClr val="FFC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49360" y="1203598"/>
            <a:ext cx="8288639" cy="364774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000" dirty="0"/>
              <a:t>1. Sınav salonundaki görevliler ile Bina Sınav Komisyonu arasındaki irtibatı sağlar.</a:t>
            </a:r>
          </a:p>
          <a:p>
            <a:pPr algn="l"/>
            <a:endParaRPr lang="tr-TR" sz="2000" dirty="0"/>
          </a:p>
          <a:p>
            <a:pPr algn="l"/>
            <a:r>
              <a:rPr lang="tr-TR" sz="2000" dirty="0"/>
              <a:t>2. Sınavda görevi olmayanların bina ve katlarda bulunmamasını sağlar.</a:t>
            </a:r>
          </a:p>
          <a:p>
            <a:pPr algn="l"/>
            <a:endParaRPr lang="tr-TR" sz="2000" dirty="0"/>
          </a:p>
          <a:p>
            <a:pPr algn="l"/>
            <a:r>
              <a:rPr lang="tr-TR" sz="2000" dirty="0"/>
              <a:t>3. Bina Sınav Komisyonunun verdiği diğer görevleri yapar.</a:t>
            </a:r>
            <a:endParaRPr lang="tr-TR" sz="700" dirty="0"/>
          </a:p>
        </p:txBody>
      </p:sp>
    </p:spTree>
    <p:extLst>
      <p:ext uri="{BB962C8B-B14F-4D97-AF65-F5344CB8AC3E}">
        <p14:creationId xmlns:p14="http://schemas.microsoft.com/office/powerpoint/2010/main" val="638223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200" b="1" dirty="0">
                <a:solidFill>
                  <a:schemeClr val="accent6">
                    <a:lumMod val="75000"/>
                  </a:schemeClr>
                </a:solidFill>
              </a:rPr>
              <a:t>Ayrıca, salon görevlileri;</a:t>
            </a:r>
            <a:endParaRPr lang="tr-TR" b="1" dirty="0">
              <a:solidFill>
                <a:schemeClr val="accent6">
                  <a:lumMod val="75000"/>
                </a:schemeClr>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824279" y="771550"/>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algn="l">
              <a:lnSpc>
                <a:spcPct val="150000"/>
              </a:lnSpc>
              <a:buFont typeface="Wingdings" panose="05000000000000000000" pitchFamily="2" charset="2"/>
              <a:buChar char="Ø"/>
            </a:pPr>
            <a:r>
              <a:rPr lang="tr-TR" sz="1800" b="0" i="0" u="none" strike="noStrike" baseline="0" dirty="0">
                <a:latin typeface="TimesNewRomanPSMT"/>
              </a:rPr>
              <a:t>Salonda soru kitapçığı, gazete, kitap vb. dokümanı okuyamaz.</a:t>
            </a:r>
          </a:p>
          <a:p>
            <a:pPr marL="285750" algn="l">
              <a:lnSpc>
                <a:spcPct val="150000"/>
              </a:lnSpc>
              <a:buFont typeface="Wingdings" panose="05000000000000000000" pitchFamily="2" charset="2"/>
              <a:buChar char="Ø"/>
            </a:pPr>
            <a:r>
              <a:rPr lang="tr-TR" sz="1800" b="0" i="0" u="none" strike="noStrike" baseline="0" dirty="0">
                <a:latin typeface="TimesNewRomanPSMT"/>
              </a:rPr>
              <a:t>Yüksek sesle konuşamaz.</a:t>
            </a:r>
          </a:p>
          <a:p>
            <a:pPr marL="285750" algn="l">
              <a:lnSpc>
                <a:spcPct val="150000"/>
              </a:lnSpc>
              <a:buFont typeface="Wingdings" panose="05000000000000000000" pitchFamily="2" charset="2"/>
              <a:buChar char="Ø"/>
            </a:pPr>
            <a:r>
              <a:rPr lang="tr-TR" sz="1800" b="0" i="0" u="none" strike="noStrike" baseline="0" dirty="0">
                <a:latin typeface="TimesNewRomanPSMT"/>
              </a:rPr>
              <a:t>Gürültü çıkaran ayakkabılarla sınav salonuna gelemez.</a:t>
            </a:r>
          </a:p>
          <a:p>
            <a:pPr marL="285750" algn="l">
              <a:lnSpc>
                <a:spcPct val="150000"/>
              </a:lnSpc>
              <a:buFont typeface="Wingdings" panose="05000000000000000000" pitchFamily="2" charset="2"/>
              <a:buChar char="Ø"/>
            </a:pPr>
            <a:r>
              <a:rPr lang="tr-TR" sz="1800" b="0" i="0" u="none" strike="noStrike" baseline="0" dirty="0">
                <a:latin typeface="TimesNewRomanPSMT"/>
              </a:rPr>
              <a:t>Sınav süresince salonu terk edemez.</a:t>
            </a:r>
          </a:p>
          <a:p>
            <a:pPr marL="285750" algn="l">
              <a:lnSpc>
                <a:spcPct val="150000"/>
              </a:lnSpc>
              <a:buFont typeface="Wingdings" panose="05000000000000000000" pitchFamily="2" charset="2"/>
              <a:buChar char="Ø"/>
            </a:pPr>
            <a:r>
              <a:rPr lang="tr-TR" sz="1800" b="0" i="0" u="none" strike="noStrike" baseline="0" dirty="0">
                <a:latin typeface="TimesNewRomanPSMT"/>
              </a:rPr>
              <a:t>Çay, kahve vb. içemez.</a:t>
            </a:r>
          </a:p>
          <a:p>
            <a:pPr marL="285750" algn="l">
              <a:lnSpc>
                <a:spcPct val="150000"/>
              </a:lnSpc>
              <a:buFont typeface="Wingdings" panose="05000000000000000000" pitchFamily="2" charset="2"/>
              <a:buChar char="Ø"/>
            </a:pPr>
            <a:r>
              <a:rPr lang="tr-TR" sz="1800" b="0" i="0" u="none" strike="noStrike" baseline="0" dirty="0">
                <a:latin typeface="TimesNewRomanPSMT"/>
              </a:rPr>
              <a:t>Adayın başında uzun süre bekleyemez.</a:t>
            </a:r>
          </a:p>
          <a:p>
            <a:pPr marL="285750" algn="l">
              <a:lnSpc>
                <a:spcPct val="150000"/>
              </a:lnSpc>
              <a:buFont typeface="Wingdings" panose="05000000000000000000" pitchFamily="2" charset="2"/>
              <a:buChar char="Ø"/>
            </a:pPr>
            <a:r>
              <a:rPr lang="tr-TR" sz="1800" b="0" i="0" u="none" strike="noStrike" baseline="0" dirty="0">
                <a:latin typeface="TimesNewRomanPSMT"/>
              </a:rPr>
              <a:t>Adaylarla sınav başladıktan sonra ve sınav süresince konuşmaz. Sorular hakkında yorum yapamaz.</a:t>
            </a:r>
          </a:p>
          <a:p>
            <a:pPr marL="285750" algn="l">
              <a:lnSpc>
                <a:spcPct val="150000"/>
              </a:lnSpc>
              <a:buFont typeface="Wingdings" panose="05000000000000000000" pitchFamily="2" charset="2"/>
              <a:buChar char="Ø"/>
            </a:pPr>
            <a:r>
              <a:rPr lang="tr-TR" sz="1800" b="0" i="0" u="none" strike="noStrike" baseline="0" dirty="0">
                <a:latin typeface="TimesNewRomanPSMT"/>
              </a:rPr>
              <a:t>Adaylara ait sınav evrakını dikkat çekici bir şekilde inceleyemez.</a:t>
            </a:r>
            <a:endParaRPr lang="tr-TR" sz="600" dirty="0"/>
          </a:p>
        </p:txBody>
      </p:sp>
    </p:spTree>
    <p:extLst>
      <p:ext uri="{BB962C8B-B14F-4D97-AF65-F5344CB8AC3E}">
        <p14:creationId xmlns:p14="http://schemas.microsoft.com/office/powerpoint/2010/main" val="171765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323528" y="195486"/>
            <a:ext cx="8288639" cy="292766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000" b="1" i="1" u="none" strike="noStrike" baseline="0" dirty="0">
                <a:solidFill>
                  <a:schemeClr val="tx1">
                    <a:lumMod val="95000"/>
                    <a:lumOff val="5000"/>
                  </a:schemeClr>
                </a:solidFill>
                <a:latin typeface="Times New Roman" panose="02020603050405020304" pitchFamily="18" charset="0"/>
              </a:rPr>
              <a:t>Belirtilen kurallara uymad</a:t>
            </a:r>
            <a:r>
              <a:rPr lang="tr-TR" sz="2000" b="1" i="1" u="none" strike="noStrike" baseline="0" dirty="0">
                <a:solidFill>
                  <a:schemeClr val="tx1">
                    <a:lumMod val="95000"/>
                    <a:lumOff val="5000"/>
                  </a:schemeClr>
                </a:solidFill>
                <a:latin typeface="TimesNewRomanPS-BoldItalicMT"/>
              </a:rPr>
              <a:t>ığı </a:t>
            </a:r>
            <a:r>
              <a:rPr lang="tr-TR" sz="2000" b="1" i="1" u="none" strike="noStrike" baseline="0" dirty="0">
                <a:solidFill>
                  <a:schemeClr val="tx1">
                    <a:lumMod val="95000"/>
                    <a:lumOff val="5000"/>
                  </a:schemeClr>
                </a:solidFill>
                <a:latin typeface="Times New Roman" panose="02020603050405020304" pitchFamily="18" charset="0"/>
              </a:rPr>
              <a:t>herhangi bir yolla tespit edilen </a:t>
            </a:r>
          </a:p>
          <a:p>
            <a:r>
              <a:rPr lang="tr-TR" sz="2000" b="1" i="1" u="none" strike="noStrike" baseline="0" dirty="0">
                <a:solidFill>
                  <a:schemeClr val="tx1">
                    <a:lumMod val="95000"/>
                    <a:lumOff val="5000"/>
                  </a:schemeClr>
                </a:solidFill>
                <a:latin typeface="TimesNewRomanPS-BoldItalicMT"/>
              </a:rPr>
              <a:t>adayların </a:t>
            </a:r>
            <a:r>
              <a:rPr lang="tr-TR" sz="2000" b="1" i="1" u="none" strike="noStrike" baseline="0" dirty="0">
                <a:solidFill>
                  <a:schemeClr val="tx1">
                    <a:lumMod val="95000"/>
                    <a:lumOff val="5000"/>
                  </a:schemeClr>
                </a:solidFill>
                <a:latin typeface="Times New Roman" panose="02020603050405020304" pitchFamily="18" charset="0"/>
              </a:rPr>
              <a:t>s</a:t>
            </a:r>
            <a:r>
              <a:rPr lang="tr-TR" sz="2000" b="1" i="1" u="none" strike="noStrike" baseline="0" dirty="0">
                <a:solidFill>
                  <a:schemeClr val="tx1">
                    <a:lumMod val="95000"/>
                    <a:lumOff val="5000"/>
                  </a:schemeClr>
                </a:solidFill>
                <a:latin typeface="TimesNewRomanPS-BoldItalicMT"/>
              </a:rPr>
              <a:t>ı</a:t>
            </a:r>
            <a:r>
              <a:rPr lang="tr-TR" sz="2000" b="1" i="1" u="none" strike="noStrike" baseline="0" dirty="0">
                <a:solidFill>
                  <a:schemeClr val="tx1">
                    <a:lumMod val="95000"/>
                    <a:lumOff val="5000"/>
                  </a:schemeClr>
                </a:solidFill>
                <a:latin typeface="Times New Roman" panose="02020603050405020304" pitchFamily="18" charset="0"/>
              </a:rPr>
              <a:t>nav</a:t>
            </a:r>
            <a:r>
              <a:rPr lang="tr-TR" sz="2000" b="1" i="1" u="none" strike="noStrike" baseline="0" dirty="0">
                <a:solidFill>
                  <a:schemeClr val="tx1">
                    <a:lumMod val="95000"/>
                    <a:lumOff val="5000"/>
                  </a:schemeClr>
                </a:solidFill>
                <a:latin typeface="TimesNewRomanPS-BoldItalicMT"/>
              </a:rPr>
              <a:t>ı </a:t>
            </a:r>
            <a:r>
              <a:rPr lang="tr-TR" sz="2000" b="1" i="1" u="none" strike="noStrike" baseline="0" dirty="0">
                <a:solidFill>
                  <a:schemeClr val="tx1">
                    <a:lumMod val="95000"/>
                    <a:lumOff val="5000"/>
                  </a:schemeClr>
                </a:solidFill>
                <a:latin typeface="Times New Roman" panose="02020603050405020304" pitchFamily="18" charset="0"/>
              </a:rPr>
              <a:t>iptal edilecek ve devam etmelerine izin verilmeyecektir. </a:t>
            </a:r>
          </a:p>
          <a:p>
            <a:endParaRPr lang="tr-TR" sz="2000" b="1" i="1" dirty="0">
              <a:solidFill>
                <a:schemeClr val="tx1">
                  <a:lumMod val="95000"/>
                  <a:lumOff val="5000"/>
                </a:schemeClr>
              </a:solidFill>
              <a:latin typeface="Times New Roman" panose="02020603050405020304" pitchFamily="18" charset="0"/>
            </a:endParaRPr>
          </a:p>
          <a:p>
            <a:r>
              <a:rPr lang="tr-TR" sz="2000" b="1" i="1" u="none" strike="noStrike" baseline="0" dirty="0">
                <a:solidFill>
                  <a:schemeClr val="tx1">
                    <a:lumMod val="95000"/>
                    <a:lumOff val="5000"/>
                  </a:schemeClr>
                </a:solidFill>
                <a:latin typeface="Times New Roman" panose="02020603050405020304" pitchFamily="18" charset="0"/>
              </a:rPr>
              <a:t>Ancak, salon </a:t>
            </a:r>
            <a:r>
              <a:rPr lang="tr-TR" sz="2000" b="1" i="1" u="none" strike="noStrike" baseline="0" dirty="0">
                <a:solidFill>
                  <a:schemeClr val="tx1">
                    <a:lumMod val="95000"/>
                    <a:lumOff val="5000"/>
                  </a:schemeClr>
                </a:solidFill>
                <a:latin typeface="TimesNewRomanPS-BoldItalicMT"/>
              </a:rPr>
              <a:t>gör</a:t>
            </a:r>
            <a:r>
              <a:rPr lang="tr-TR" sz="2000" b="1" i="1" u="none" strike="noStrike" baseline="0" dirty="0">
                <a:solidFill>
                  <a:schemeClr val="tx1">
                    <a:lumMod val="95000"/>
                    <a:lumOff val="5000"/>
                  </a:schemeClr>
                </a:solidFill>
                <a:latin typeface="Times New Roman" panose="02020603050405020304" pitchFamily="18" charset="0"/>
              </a:rPr>
              <a:t>evlileri di</a:t>
            </a:r>
            <a:r>
              <a:rPr lang="tr-TR" sz="2000" b="1" i="1" u="none" strike="noStrike" baseline="0" dirty="0">
                <a:solidFill>
                  <a:schemeClr val="tx1">
                    <a:lumMod val="95000"/>
                    <a:lumOff val="5000"/>
                  </a:schemeClr>
                </a:solidFill>
                <a:latin typeface="TimesNewRomanPS-BoldItalicMT"/>
              </a:rPr>
              <a:t>ğ</a:t>
            </a:r>
            <a:r>
              <a:rPr lang="tr-TR" sz="2000" b="1" i="1" u="none" strike="noStrike" baseline="0" dirty="0">
                <a:solidFill>
                  <a:schemeClr val="tx1">
                    <a:lumMod val="95000"/>
                    <a:lumOff val="5000"/>
                  </a:schemeClr>
                </a:solidFill>
                <a:latin typeface="Times New Roman" panose="02020603050405020304" pitchFamily="18" charset="0"/>
              </a:rPr>
              <a:t>er </a:t>
            </a:r>
            <a:r>
              <a:rPr lang="tr-TR" sz="2000" b="1" i="1" u="none" strike="noStrike" baseline="0" dirty="0">
                <a:solidFill>
                  <a:schemeClr val="tx1">
                    <a:lumMod val="95000"/>
                    <a:lumOff val="5000"/>
                  </a:schemeClr>
                </a:solidFill>
                <a:latin typeface="TimesNewRomanPS-BoldItalicMT"/>
              </a:rPr>
              <a:t>adayların </a:t>
            </a:r>
            <a:r>
              <a:rPr lang="tr-TR" sz="2000" b="1" i="1" u="none" strike="noStrike" baseline="0" dirty="0">
                <a:solidFill>
                  <a:schemeClr val="tx1">
                    <a:lumMod val="95000"/>
                    <a:lumOff val="5000"/>
                  </a:schemeClr>
                </a:solidFill>
                <a:latin typeface="Times New Roman" panose="02020603050405020304" pitchFamily="18" charset="0"/>
              </a:rPr>
              <a:t>dikkati</a:t>
            </a:r>
            <a:r>
              <a:rPr lang="tr-TR" sz="2000" b="1" i="1" u="none" strike="noStrike" baseline="0" dirty="0">
                <a:solidFill>
                  <a:schemeClr val="tx1">
                    <a:lumMod val="95000"/>
                    <a:lumOff val="5000"/>
                  </a:schemeClr>
                </a:solidFill>
                <a:latin typeface="TimesNewRomanPS-BoldItalicMT"/>
              </a:rPr>
              <a:t>ni dağı</a:t>
            </a:r>
            <a:r>
              <a:rPr lang="tr-TR" sz="2000" b="1" i="1" u="none" strike="noStrike" baseline="0" dirty="0">
                <a:solidFill>
                  <a:schemeClr val="tx1">
                    <a:lumMod val="95000"/>
                    <a:lumOff val="5000"/>
                  </a:schemeClr>
                </a:solidFill>
                <a:latin typeface="Times New Roman" panose="02020603050405020304" pitchFamily="18" charset="0"/>
              </a:rPr>
              <a:t>tmamak, zaman kaybetmelerine yol a</a:t>
            </a:r>
            <a:r>
              <a:rPr lang="tr-TR" sz="2000" b="1" i="1" u="none" strike="noStrike" baseline="0" dirty="0">
                <a:solidFill>
                  <a:schemeClr val="tx1">
                    <a:lumMod val="95000"/>
                    <a:lumOff val="5000"/>
                  </a:schemeClr>
                </a:solidFill>
                <a:latin typeface="TimesNewRomanPS-BoldItalicMT"/>
              </a:rPr>
              <a:t>ç</a:t>
            </a:r>
            <a:r>
              <a:rPr lang="tr-TR" sz="2000" b="1" i="1" u="none" strike="noStrike" baseline="0" dirty="0">
                <a:solidFill>
                  <a:schemeClr val="tx1">
                    <a:lumMod val="95000"/>
                    <a:lumOff val="5000"/>
                  </a:schemeClr>
                </a:solidFill>
                <a:latin typeface="Times New Roman" panose="02020603050405020304" pitchFamily="18" charset="0"/>
              </a:rPr>
              <a:t>ma</a:t>
            </a:r>
            <a:r>
              <a:rPr lang="tr-TR" sz="2000" b="1" i="1" u="none" strike="noStrike" baseline="0" dirty="0">
                <a:solidFill>
                  <a:schemeClr val="tx1">
                    <a:lumMod val="95000"/>
                    <a:lumOff val="5000"/>
                  </a:schemeClr>
                </a:solidFill>
                <a:latin typeface="TimesNewRomanPS-BoldItalicMT"/>
              </a:rPr>
              <a:t>mak için g</a:t>
            </a:r>
            <a:r>
              <a:rPr lang="tr-TR" sz="2000" b="1" i="1" u="none" strike="noStrike" baseline="0" dirty="0">
                <a:solidFill>
                  <a:schemeClr val="tx1">
                    <a:lumMod val="95000"/>
                    <a:lumOff val="5000"/>
                  </a:schemeClr>
                </a:solidFill>
                <a:latin typeface="Times New Roman" panose="02020603050405020304" pitchFamily="18" charset="0"/>
              </a:rPr>
              <a:t>ere</a:t>
            </a:r>
            <a:r>
              <a:rPr lang="tr-TR" sz="2000" b="1" i="1" u="none" strike="noStrike" baseline="0" dirty="0">
                <a:solidFill>
                  <a:schemeClr val="tx1">
                    <a:lumMod val="95000"/>
                    <a:lumOff val="5000"/>
                  </a:schemeClr>
                </a:solidFill>
                <a:latin typeface="TimesNewRomanPS-BoldItalicMT"/>
              </a:rPr>
              <a:t>kli görü</a:t>
            </a:r>
            <a:r>
              <a:rPr lang="tr-TR" sz="2000" b="1" i="1" u="none" strike="noStrike" baseline="0" dirty="0">
                <a:solidFill>
                  <a:schemeClr val="tx1">
                    <a:lumMod val="95000"/>
                    <a:lumOff val="5000"/>
                  </a:schemeClr>
                </a:solidFill>
                <a:latin typeface="Times New Roman" panose="02020603050405020304" pitchFamily="18" charset="0"/>
              </a:rPr>
              <a:t>rse kural </a:t>
            </a:r>
            <a:r>
              <a:rPr lang="tr-TR" sz="2000" b="1" i="1" u="none" strike="noStrike" baseline="0" dirty="0">
                <a:solidFill>
                  <a:schemeClr val="tx1">
                    <a:lumMod val="95000"/>
                    <a:lumOff val="5000"/>
                  </a:schemeClr>
                </a:solidFill>
                <a:latin typeface="TimesNewRomanPS-BoldItalicMT"/>
              </a:rPr>
              <a:t>dışı </a:t>
            </a:r>
            <a:r>
              <a:rPr lang="tr-TR" sz="2000" b="1" i="1" u="none" strike="noStrike" baseline="0" dirty="0">
                <a:solidFill>
                  <a:schemeClr val="tx1">
                    <a:lumMod val="95000"/>
                    <a:lumOff val="5000"/>
                  </a:schemeClr>
                </a:solidFill>
                <a:latin typeface="Times New Roman" panose="02020603050405020304" pitchFamily="18" charset="0"/>
              </a:rPr>
              <a:t>davran</a:t>
            </a:r>
            <a:r>
              <a:rPr lang="tr-TR" sz="2000" b="1" i="1" u="none" strike="noStrike" baseline="0" dirty="0">
                <a:solidFill>
                  <a:schemeClr val="tx1">
                    <a:lumMod val="95000"/>
                    <a:lumOff val="5000"/>
                  </a:schemeClr>
                </a:solidFill>
                <a:latin typeface="TimesNewRomanPS-BoldItalicMT"/>
              </a:rPr>
              <a:t>ış</a:t>
            </a:r>
            <a:r>
              <a:rPr lang="tr-TR" sz="2000" b="1" i="1" u="none" strike="noStrike" baseline="0" dirty="0">
                <a:solidFill>
                  <a:schemeClr val="tx1">
                    <a:lumMod val="95000"/>
                    <a:lumOff val="5000"/>
                  </a:schemeClr>
                </a:solidFill>
                <a:latin typeface="Times New Roman" panose="02020603050405020304" pitchFamily="18" charset="0"/>
              </a:rPr>
              <a:t>larda bulunanlara s</a:t>
            </a:r>
            <a:r>
              <a:rPr lang="tr-TR" sz="2000" b="1" i="1" u="none" strike="noStrike" baseline="0" dirty="0">
                <a:solidFill>
                  <a:schemeClr val="tx1">
                    <a:lumMod val="95000"/>
                    <a:lumOff val="5000"/>
                  </a:schemeClr>
                </a:solidFill>
                <a:latin typeface="TimesNewRomanPS-BoldItalicMT"/>
              </a:rPr>
              <a:t>ı</a:t>
            </a:r>
            <a:r>
              <a:rPr lang="tr-TR" sz="2000" b="1" i="1" u="none" strike="noStrike" baseline="0" dirty="0">
                <a:solidFill>
                  <a:schemeClr val="tx1">
                    <a:lumMod val="95000"/>
                    <a:lumOff val="5000"/>
                  </a:schemeClr>
                </a:solidFill>
                <a:latin typeface="Times New Roman" panose="02020603050405020304" pitchFamily="18" charset="0"/>
              </a:rPr>
              <a:t>nav </a:t>
            </a:r>
            <a:r>
              <a:rPr lang="tr-TR" sz="2000" b="1" i="1" u="none" strike="noStrike" baseline="0" dirty="0">
                <a:solidFill>
                  <a:schemeClr val="tx1">
                    <a:lumMod val="95000"/>
                    <a:lumOff val="5000"/>
                  </a:schemeClr>
                </a:solidFill>
                <a:latin typeface="TimesNewRomanPS-BoldItalicMT"/>
              </a:rPr>
              <a:t>sırasında </a:t>
            </a:r>
            <a:r>
              <a:rPr lang="tr-TR" sz="2000" b="1" i="1" u="none" strike="noStrike" baseline="0" dirty="0">
                <a:solidFill>
                  <a:schemeClr val="tx1">
                    <a:lumMod val="95000"/>
                    <a:lumOff val="5000"/>
                  </a:schemeClr>
                </a:solidFill>
                <a:latin typeface="Times New Roman" panose="02020603050405020304" pitchFamily="18" charset="0"/>
              </a:rPr>
              <a:t>uyar</a:t>
            </a:r>
            <a:r>
              <a:rPr lang="tr-TR" sz="2000" b="1" i="1" u="none" strike="noStrike" baseline="0" dirty="0">
                <a:solidFill>
                  <a:schemeClr val="tx1">
                    <a:lumMod val="95000"/>
                    <a:lumOff val="5000"/>
                  </a:schemeClr>
                </a:solidFill>
                <a:latin typeface="TimesNewRomanPS-BoldItalicMT"/>
              </a:rPr>
              <a:t>ı</a:t>
            </a:r>
            <a:r>
              <a:rPr lang="tr-TR" sz="2000" b="1" i="1" u="none" strike="noStrike" baseline="0" dirty="0">
                <a:solidFill>
                  <a:schemeClr val="tx1">
                    <a:lumMod val="95000"/>
                    <a:lumOff val="5000"/>
                  </a:schemeClr>
                </a:solidFill>
                <a:latin typeface="Times New Roman" panose="02020603050405020304" pitchFamily="18" charset="0"/>
              </a:rPr>
              <a:t>da bulunmayabilecektir. Bu </a:t>
            </a:r>
            <a:r>
              <a:rPr lang="tr-TR" sz="2000" b="1" i="1" u="none" strike="noStrike" baseline="0" dirty="0">
                <a:solidFill>
                  <a:schemeClr val="tx1">
                    <a:lumMod val="95000"/>
                    <a:lumOff val="5000"/>
                  </a:schemeClr>
                </a:solidFill>
                <a:latin typeface="TimesNewRomanPS-BoldItalicMT"/>
              </a:rPr>
              <a:t>adayların sı</a:t>
            </a:r>
            <a:r>
              <a:rPr lang="tr-TR" sz="2000" b="1" i="1" u="none" strike="noStrike" baseline="0" dirty="0">
                <a:solidFill>
                  <a:schemeClr val="tx1">
                    <a:lumMod val="95000"/>
                    <a:lumOff val="5000"/>
                  </a:schemeClr>
                </a:solidFill>
                <a:latin typeface="Times New Roman" panose="02020603050405020304" pitchFamily="18" charset="0"/>
              </a:rPr>
              <a:t>nav iptal nedenleri ve kimlik bilgileri salon aday yoklama listesinde yer alan TU</a:t>
            </a:r>
            <a:r>
              <a:rPr lang="tr-TR" sz="2000" b="1" i="1" u="none" strike="noStrike" baseline="0" dirty="0">
                <a:solidFill>
                  <a:schemeClr val="tx1">
                    <a:lumMod val="95000"/>
                    <a:lumOff val="5000"/>
                  </a:schemeClr>
                </a:solidFill>
                <a:latin typeface="TimesNewRomanPS-BoldItalicMT"/>
              </a:rPr>
              <a:t>TANAKTIR bölü</a:t>
            </a:r>
            <a:r>
              <a:rPr lang="tr-TR" sz="2000" b="1" i="1" u="none" strike="noStrike" baseline="0" dirty="0">
                <a:solidFill>
                  <a:schemeClr val="tx1">
                    <a:lumMod val="95000"/>
                    <a:lumOff val="5000"/>
                  </a:schemeClr>
                </a:solidFill>
                <a:latin typeface="Times New Roman" panose="02020603050405020304" pitchFamily="18" charset="0"/>
              </a:rPr>
              <a:t>m</a:t>
            </a:r>
            <a:r>
              <a:rPr lang="tr-TR" sz="2000" b="1" i="1" u="none" strike="noStrike" baseline="0" dirty="0">
                <a:solidFill>
                  <a:schemeClr val="tx1">
                    <a:lumMod val="95000"/>
                    <a:lumOff val="5000"/>
                  </a:schemeClr>
                </a:solidFill>
                <a:latin typeface="TimesNewRomanPS-BoldItalicMT"/>
              </a:rPr>
              <a:t>ü</a:t>
            </a:r>
            <a:r>
              <a:rPr lang="tr-TR" sz="2000" b="1" i="1" u="none" strike="noStrike" baseline="0" dirty="0">
                <a:solidFill>
                  <a:schemeClr val="tx1">
                    <a:lumMod val="95000"/>
                    <a:lumOff val="5000"/>
                  </a:schemeClr>
                </a:solidFill>
                <a:latin typeface="Times New Roman" panose="02020603050405020304" pitchFamily="18" charset="0"/>
              </a:rPr>
              <a:t>ne y</a:t>
            </a:r>
            <a:r>
              <a:rPr lang="tr-TR" sz="2000" b="1" i="1" u="none" strike="noStrike" baseline="0" dirty="0">
                <a:solidFill>
                  <a:schemeClr val="tx1">
                    <a:lumMod val="95000"/>
                    <a:lumOff val="5000"/>
                  </a:schemeClr>
                </a:solidFill>
                <a:latin typeface="TimesNewRomanPS-BoldItalicMT"/>
              </a:rPr>
              <a:t>azıla</a:t>
            </a:r>
            <a:r>
              <a:rPr lang="tr-TR" sz="2000" b="1" i="1" u="none" strike="noStrike" baseline="0" dirty="0">
                <a:solidFill>
                  <a:schemeClr val="tx1">
                    <a:lumMod val="95000"/>
                    <a:lumOff val="5000"/>
                  </a:schemeClr>
                </a:solidFill>
                <a:latin typeface="Times New Roman" panose="02020603050405020304" pitchFamily="18" charset="0"/>
              </a:rPr>
              <a:t>cak ve </a:t>
            </a:r>
            <a:r>
              <a:rPr lang="tr-TR" sz="2000" b="1" i="1" u="none" strike="noStrike" baseline="0" dirty="0">
                <a:solidFill>
                  <a:schemeClr val="tx1">
                    <a:lumMod val="95000"/>
                    <a:lumOff val="5000"/>
                  </a:schemeClr>
                </a:solidFill>
                <a:latin typeface="TimesNewRomanPS-BoldItalicMT"/>
              </a:rPr>
              <a:t>sına</a:t>
            </a:r>
            <a:r>
              <a:rPr lang="tr-TR" sz="2000" b="1" i="1" u="none" strike="noStrike" baseline="0" dirty="0">
                <a:solidFill>
                  <a:schemeClr val="tx1">
                    <a:lumMod val="95000"/>
                    <a:lumOff val="5000"/>
                  </a:schemeClr>
                </a:solidFill>
                <a:latin typeface="Times New Roman" panose="02020603050405020304" pitchFamily="18" charset="0"/>
              </a:rPr>
              <a:t>v</a:t>
            </a:r>
            <a:r>
              <a:rPr lang="tr-TR" sz="2000" b="1" i="1" u="none" strike="noStrike" baseline="0" dirty="0">
                <a:solidFill>
                  <a:schemeClr val="tx1">
                    <a:lumMod val="95000"/>
                    <a:lumOff val="5000"/>
                  </a:schemeClr>
                </a:solidFill>
                <a:latin typeface="TimesNewRomanPS-BoldItalicMT"/>
              </a:rPr>
              <a:t>ı </a:t>
            </a:r>
            <a:r>
              <a:rPr lang="tr-TR" sz="2000" b="1" i="1" u="none" strike="noStrike" baseline="0" dirty="0">
                <a:solidFill>
                  <a:schemeClr val="tx1">
                    <a:lumMod val="95000"/>
                    <a:lumOff val="5000"/>
                  </a:schemeClr>
                </a:solidFill>
                <a:latin typeface="Times New Roman" panose="02020603050405020304" pitchFamily="18" charset="0"/>
              </a:rPr>
              <a:t>ge</a:t>
            </a:r>
            <a:r>
              <a:rPr lang="tr-TR" sz="2000" b="1" i="1" u="none" strike="noStrike" baseline="0" dirty="0">
                <a:solidFill>
                  <a:schemeClr val="tx1">
                    <a:lumMod val="95000"/>
                    <a:lumOff val="5000"/>
                  </a:schemeClr>
                </a:solidFill>
                <a:latin typeface="TimesNewRomanPS-BoldItalicMT"/>
              </a:rPr>
              <a:t>çe</a:t>
            </a:r>
            <a:r>
              <a:rPr lang="tr-TR" sz="2000" b="1" i="1" u="none" strike="noStrike" baseline="0" dirty="0">
                <a:solidFill>
                  <a:schemeClr val="tx1">
                    <a:lumMod val="95000"/>
                    <a:lumOff val="5000"/>
                  </a:schemeClr>
                </a:solidFill>
                <a:latin typeface="Times New Roman" panose="02020603050405020304" pitchFamily="18" charset="0"/>
              </a:rPr>
              <a:t>rsiz say</a:t>
            </a:r>
            <a:r>
              <a:rPr lang="tr-TR" sz="2000" b="1" i="1" u="none" strike="noStrike" baseline="0" dirty="0">
                <a:solidFill>
                  <a:schemeClr val="tx1">
                    <a:lumMod val="95000"/>
                    <a:lumOff val="5000"/>
                  </a:schemeClr>
                </a:solidFill>
                <a:latin typeface="TimesNewRomanPS-BoldItalicMT"/>
              </a:rPr>
              <a:t>ıla</a:t>
            </a:r>
            <a:r>
              <a:rPr lang="tr-TR" sz="2000" b="1" i="1" u="none" strike="noStrike" baseline="0" dirty="0">
                <a:solidFill>
                  <a:schemeClr val="tx1">
                    <a:lumMod val="95000"/>
                    <a:lumOff val="5000"/>
                  </a:schemeClr>
                </a:solidFill>
                <a:latin typeface="Times New Roman" panose="02020603050405020304" pitchFamily="18" charset="0"/>
              </a:rPr>
              <a:t>c</a:t>
            </a:r>
            <a:r>
              <a:rPr lang="tr-TR" sz="2000" b="1" i="1" u="none" strike="noStrike" baseline="0" dirty="0">
                <a:solidFill>
                  <a:schemeClr val="tx1">
                    <a:lumMod val="95000"/>
                    <a:lumOff val="5000"/>
                  </a:schemeClr>
                </a:solidFill>
                <a:latin typeface="TimesNewRomanPS-BoldItalicMT"/>
              </a:rPr>
              <a:t>aktır.</a:t>
            </a:r>
            <a:endParaRPr lang="tr-TR" sz="700" b="1" dirty="0">
              <a:solidFill>
                <a:schemeClr val="tx1">
                  <a:lumMod val="95000"/>
                  <a:lumOff val="5000"/>
                </a:schemeClr>
              </a:solidFill>
            </a:endParaRPr>
          </a:p>
        </p:txBody>
      </p:sp>
      <p:sp>
        <p:nvSpPr>
          <p:cNvPr id="5" name="Başlık 1">
            <a:extLst>
              <a:ext uri="{FF2B5EF4-FFF2-40B4-BE49-F238E27FC236}">
                <a16:creationId xmlns:a16="http://schemas.microsoft.com/office/drawing/2014/main" id="{574EB520-7C30-112B-5D81-1CB36DCDA966}"/>
              </a:ext>
            </a:extLst>
          </p:cNvPr>
          <p:cNvSpPr txBox="1">
            <a:spLocks/>
          </p:cNvSpPr>
          <p:nvPr/>
        </p:nvSpPr>
        <p:spPr>
          <a:xfrm>
            <a:off x="749360" y="2931790"/>
            <a:ext cx="8288639" cy="208823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000" b="1" i="1" dirty="0">
                <a:solidFill>
                  <a:srgbClr val="002060"/>
                </a:solidFill>
              </a:rPr>
              <a:t>Çalışmalarımıza verdiğiniz destek için teşekkür eder, başarılar dileriz.</a:t>
            </a:r>
          </a:p>
          <a:p>
            <a:endParaRPr lang="tr-TR" sz="2400" b="1" i="1" dirty="0">
              <a:solidFill>
                <a:srgbClr val="FF0000"/>
              </a:solidFill>
            </a:endParaRPr>
          </a:p>
          <a:p>
            <a:r>
              <a:rPr lang="tr-TR" sz="1800" b="1" dirty="0">
                <a:solidFill>
                  <a:srgbClr val="FF0000"/>
                </a:solidFill>
              </a:rPr>
              <a:t>ÖLÇME, DEĞERLENDİRME VE SINAV HİZMETLERİ GENEL MÜDÜRLÜĞÜ</a:t>
            </a:r>
          </a:p>
          <a:p>
            <a:r>
              <a:rPr lang="pt-BR" sz="1800" b="1" dirty="0">
                <a:solidFill>
                  <a:srgbClr val="FF0000"/>
                </a:solidFill>
              </a:rPr>
              <a:t>İletişim Numaraları: 0 (312) 413 46 16 / 413 32 47/413 32 48</a:t>
            </a:r>
            <a:endParaRPr lang="tr-TR" sz="1800" b="1" dirty="0">
              <a:solidFill>
                <a:srgbClr val="FF0000"/>
              </a:solidFill>
            </a:endParaRPr>
          </a:p>
          <a:p>
            <a:endParaRPr lang="pt-BR" sz="1800" b="1" dirty="0">
              <a:solidFill>
                <a:srgbClr val="FF0000"/>
              </a:solidFill>
            </a:endParaRPr>
          </a:p>
          <a:p>
            <a:r>
              <a:rPr lang="tr-TR" sz="1800" b="1" dirty="0">
                <a:solidFill>
                  <a:schemeClr val="accent2">
                    <a:lumMod val="75000"/>
                  </a:schemeClr>
                </a:solidFill>
              </a:rPr>
              <a:t>Sınav Koordinasyon Merkezi İletişim Hatları:</a:t>
            </a:r>
          </a:p>
          <a:p>
            <a:r>
              <a:rPr lang="tr-TR" sz="1800" b="1" dirty="0">
                <a:solidFill>
                  <a:schemeClr val="accent2">
                    <a:lumMod val="75000"/>
                  </a:schemeClr>
                </a:solidFill>
              </a:rPr>
              <a:t>0 (312) 413 3280-413 3299-413 3077-413 4669-413 4723</a:t>
            </a:r>
            <a:endParaRPr lang="tr-TR" sz="200" b="1" dirty="0">
              <a:solidFill>
                <a:schemeClr val="accent2">
                  <a:lumMod val="75000"/>
                </a:schemeClr>
              </a:solidFill>
            </a:endParaRPr>
          </a:p>
        </p:txBody>
      </p:sp>
    </p:spTree>
    <p:extLst>
      <p:ext uri="{BB962C8B-B14F-4D97-AF65-F5344CB8AC3E}">
        <p14:creationId xmlns:p14="http://schemas.microsoft.com/office/powerpoint/2010/main" val="4264354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1169" y="23298"/>
            <a:ext cx="8229600" cy="857250"/>
          </a:xfrm>
        </p:spPr>
        <p:txBody>
          <a:bodyPr>
            <a:noAutofit/>
          </a:bodyPr>
          <a:lstStyle/>
          <a:p>
            <a:r>
              <a:rPr lang="tr-TR" sz="2800" b="1" dirty="0">
                <a:solidFill>
                  <a:srgbClr val="7030A0"/>
                </a:solidFill>
              </a:rPr>
              <a:t>SINAV PAKETİNİN AÇILMASI VE </a:t>
            </a:r>
            <a:br>
              <a:rPr lang="tr-TR" sz="2800" b="1" dirty="0">
                <a:solidFill>
                  <a:srgbClr val="7030A0"/>
                </a:solidFill>
              </a:rPr>
            </a:br>
            <a:r>
              <a:rPr lang="tr-TR" sz="2800" b="1" dirty="0">
                <a:solidFill>
                  <a:srgbClr val="7030A0"/>
                </a:solidFill>
              </a:rPr>
              <a:t>SINAV EVRAKI DÖNÜŞ ZARFININ KAPATILMASI</a:t>
            </a:r>
            <a:endParaRPr lang="tr-TR" sz="2800" dirty="0">
              <a:solidFill>
                <a:srgbClr val="7030A0"/>
              </a:solidFill>
            </a:endParaRPr>
          </a:p>
        </p:txBody>
      </p:sp>
      <p:sp>
        <p:nvSpPr>
          <p:cNvPr id="3" name="İçerik Yer Tutucusu 2"/>
          <p:cNvSpPr>
            <a:spLocks noGrp="1"/>
          </p:cNvSpPr>
          <p:nvPr>
            <p:ph idx="1"/>
          </p:nvPr>
        </p:nvSpPr>
        <p:spPr>
          <a:xfrm>
            <a:off x="5070024" y="1599742"/>
            <a:ext cx="3610745" cy="579511"/>
          </a:xfrm>
        </p:spPr>
        <p:txBody>
          <a:bodyPr>
            <a:normAutofit fontScale="85000" lnSpcReduction="10000"/>
          </a:bodyPr>
          <a:lstStyle/>
          <a:p>
            <a:pPr marL="0" indent="0" algn="ctr">
              <a:buNone/>
            </a:pPr>
            <a:r>
              <a:rPr lang="tr-TR" sz="2000" b="1" i="1" dirty="0"/>
              <a:t>Sınav paketi Bina Sınav Komisyonundan teslim alınacaktır.</a:t>
            </a:r>
            <a:endParaRPr lang="tr-TR" sz="2000" i="1" dirty="0"/>
          </a:p>
        </p:txBody>
      </p:sp>
      <p:pic>
        <p:nvPicPr>
          <p:cNvPr id="4" name="Resim 3"/>
          <p:cNvPicPr>
            <a:picLocks noChangeAspect="1"/>
          </p:cNvPicPr>
          <p:nvPr/>
        </p:nvPicPr>
        <p:blipFill>
          <a:blip r:embed="rId2"/>
          <a:stretch>
            <a:fillRect/>
          </a:stretch>
        </p:blipFill>
        <p:spPr>
          <a:xfrm>
            <a:off x="1030469" y="1319442"/>
            <a:ext cx="3842701" cy="3412548"/>
          </a:xfrm>
          <a:prstGeom prst="rect">
            <a:avLst/>
          </a:prstGeom>
        </p:spPr>
      </p:pic>
      <p:sp>
        <p:nvSpPr>
          <p:cNvPr id="5" name="İçerik Yer Tutucusu 2"/>
          <p:cNvSpPr txBox="1">
            <a:spLocks/>
          </p:cNvSpPr>
          <p:nvPr/>
        </p:nvSpPr>
        <p:spPr>
          <a:xfrm>
            <a:off x="5070024" y="2715766"/>
            <a:ext cx="3894464"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400" dirty="0">
                <a:solidFill>
                  <a:srgbClr val="FF0000"/>
                </a:solidFill>
              </a:rPr>
              <a:t>Bina sınav  komisyonundan sınav paketini Fotoğraf-1’deki gibi kapalı olarak teslim alınız.</a:t>
            </a:r>
            <a:endParaRPr lang="tr-TR" sz="1600" i="1" dirty="0">
              <a:solidFill>
                <a:srgbClr val="FF0000"/>
              </a:solidFill>
            </a:endParaRPr>
          </a:p>
        </p:txBody>
      </p:sp>
      <p:sp>
        <p:nvSpPr>
          <p:cNvPr id="6" name="İçerik Yer Tutucusu 2"/>
          <p:cNvSpPr txBox="1">
            <a:spLocks/>
          </p:cNvSpPr>
          <p:nvPr/>
        </p:nvSpPr>
        <p:spPr>
          <a:xfrm>
            <a:off x="1037576" y="4752528"/>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a:t>Fotoğraf – 1 </a:t>
            </a:r>
            <a:endParaRPr lang="tr-TR" sz="1600" i="1" dirty="0"/>
          </a:p>
        </p:txBody>
      </p:sp>
    </p:spTree>
    <p:extLst>
      <p:ext uri="{BB962C8B-B14F-4D97-AF65-F5344CB8AC3E}">
        <p14:creationId xmlns:p14="http://schemas.microsoft.com/office/powerpoint/2010/main" val="1506444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323528" y="195486"/>
            <a:ext cx="8288639" cy="44644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a:t> </a:t>
            </a:r>
            <a:r>
              <a:rPr lang="tr-TR" sz="3200" b="1" dirty="0">
                <a:solidFill>
                  <a:srgbClr val="FF0000"/>
                </a:solidFill>
              </a:rPr>
              <a:t>ÖĞRETMENLİK KARİYER BASAMAKLARI </a:t>
            </a:r>
          </a:p>
          <a:p>
            <a:r>
              <a:rPr lang="tr-TR" sz="3200" b="1" dirty="0">
                <a:solidFill>
                  <a:srgbClr val="FF0000"/>
                </a:solidFill>
              </a:rPr>
              <a:t>YAZILI SINAVI (2022 - ÖKBYS)</a:t>
            </a:r>
            <a:endParaRPr lang="tr-TR" sz="1200" b="1" u="sng" dirty="0">
              <a:solidFill>
                <a:srgbClr val="FF0000"/>
              </a:solidFill>
            </a:endParaRPr>
          </a:p>
          <a:p>
            <a:endParaRPr lang="tr-TR" sz="2800" b="1" u="sng" dirty="0">
              <a:solidFill>
                <a:srgbClr val="FF0000"/>
              </a:solidFill>
            </a:endParaRPr>
          </a:p>
          <a:p>
            <a:endParaRPr lang="tr-TR" sz="2800" b="1" u="sng" dirty="0">
              <a:solidFill>
                <a:srgbClr val="FF0000"/>
              </a:solidFill>
            </a:endParaRPr>
          </a:p>
          <a:p>
            <a:endParaRPr lang="tr-TR" sz="2800" b="1" u="sng" dirty="0">
              <a:solidFill>
                <a:srgbClr val="FF0000"/>
              </a:solidFill>
            </a:endParaRPr>
          </a:p>
          <a:p>
            <a:endParaRPr lang="tr-TR" sz="2800" b="1" u="sng" dirty="0">
              <a:solidFill>
                <a:srgbClr val="FF0000"/>
              </a:solidFill>
            </a:endParaRPr>
          </a:p>
          <a:p>
            <a:endParaRPr lang="tr-TR" sz="2800" b="1" u="sng" dirty="0">
              <a:solidFill>
                <a:srgbClr val="FF0000"/>
              </a:solidFill>
            </a:endParaRPr>
          </a:p>
          <a:p>
            <a:r>
              <a:rPr lang="tr-TR" sz="2800" b="1" u="sng" dirty="0">
                <a:solidFill>
                  <a:srgbClr val="FF0000"/>
                </a:solidFill>
              </a:rPr>
              <a:t>19 Kasım 2022 </a:t>
            </a:r>
            <a:r>
              <a:rPr lang="tr-TR" sz="2800" dirty="0"/>
              <a:t>günü, tüm sınav merkezlerinde </a:t>
            </a:r>
          </a:p>
          <a:p>
            <a:r>
              <a:rPr lang="tr-TR" sz="2800" dirty="0"/>
              <a:t> </a:t>
            </a:r>
            <a:r>
              <a:rPr lang="tr-TR" sz="2800" b="1" u="sng" dirty="0">
                <a:solidFill>
                  <a:srgbClr val="FF0000"/>
                </a:solidFill>
              </a:rPr>
              <a:t>saat 10.00’da </a:t>
            </a:r>
            <a:r>
              <a:rPr lang="tr-TR" sz="2800" dirty="0"/>
              <a:t>başlayacaktır. </a:t>
            </a:r>
            <a:endParaRPr lang="tr-TR" sz="1200" b="1" dirty="0">
              <a:solidFill>
                <a:srgbClr val="00B050"/>
              </a:solidFill>
            </a:endParaRPr>
          </a:p>
        </p:txBody>
      </p:sp>
      <p:pic>
        <p:nvPicPr>
          <p:cNvPr id="9" name="Resim 8">
            <a:extLst>
              <a:ext uri="{FF2B5EF4-FFF2-40B4-BE49-F238E27FC236}">
                <a16:creationId xmlns:a16="http://schemas.microsoft.com/office/drawing/2014/main" id="{F896C436-0B5A-123C-A791-011C3708E20F}"/>
              </a:ext>
            </a:extLst>
          </p:cNvPr>
          <p:cNvPicPr>
            <a:picLocks noChangeAspect="1"/>
          </p:cNvPicPr>
          <p:nvPr/>
        </p:nvPicPr>
        <p:blipFill>
          <a:blip r:embed="rId2"/>
          <a:stretch>
            <a:fillRect/>
          </a:stretch>
        </p:blipFill>
        <p:spPr>
          <a:xfrm>
            <a:off x="1069690" y="1758387"/>
            <a:ext cx="7318734" cy="1757050"/>
          </a:xfrm>
          <a:prstGeom prst="rect">
            <a:avLst/>
          </a:prstGeom>
        </p:spPr>
      </p:pic>
    </p:spTree>
    <p:extLst>
      <p:ext uri="{BB962C8B-B14F-4D97-AF65-F5344CB8AC3E}">
        <p14:creationId xmlns:p14="http://schemas.microsoft.com/office/powerpoint/2010/main" val="3233518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br>
              <a:rPr lang="tr-TR" sz="2800" b="1" dirty="0">
                <a:solidFill>
                  <a:srgbClr val="7030A0"/>
                </a:solidFill>
              </a:rPr>
            </a:br>
            <a:r>
              <a:rPr lang="tr-TR" sz="2800" b="1" dirty="0">
                <a:solidFill>
                  <a:srgbClr val="7030A0"/>
                </a:solidFill>
              </a:rPr>
              <a:t>SINAV EVRAKI DÖNÜŞ ZARFININ KAPATILMASI</a:t>
            </a:r>
            <a:endParaRPr lang="tr-TR" sz="2800" dirty="0">
              <a:solidFill>
                <a:srgbClr val="7030A0"/>
              </a:solidFill>
            </a:endParaRPr>
          </a:p>
        </p:txBody>
      </p:sp>
      <p:sp>
        <p:nvSpPr>
          <p:cNvPr id="5" name="İçerik Yer Tutucusu 2"/>
          <p:cNvSpPr txBox="1">
            <a:spLocks/>
          </p:cNvSpPr>
          <p:nvPr/>
        </p:nvSpPr>
        <p:spPr>
          <a:xfrm>
            <a:off x="1181511" y="4227934"/>
            <a:ext cx="8064896" cy="91556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dirty="0">
                <a:solidFill>
                  <a:srgbClr val="FF0000"/>
                </a:solidFill>
              </a:rPr>
              <a:t>Sınav paketleri üzerindeki poşetler tek kullanımlıktır. </a:t>
            </a:r>
          </a:p>
          <a:p>
            <a:pPr marL="0" indent="0" algn="ctr">
              <a:buNone/>
            </a:pPr>
            <a:r>
              <a:rPr lang="tr-TR" dirty="0">
                <a:solidFill>
                  <a:srgbClr val="FF0000"/>
                </a:solidFill>
              </a:rPr>
              <a:t>Sınav paketi poşetlerini Fotoğraf 2 ve Fotoğraf-3’teki gibi herhangi bir bölgesinden içerisindeki </a:t>
            </a:r>
            <a:r>
              <a:rPr lang="tr-TR" b="1" dirty="0">
                <a:solidFill>
                  <a:srgbClr val="FF0000"/>
                </a:solidFill>
              </a:rPr>
              <a:t>sınav evrakına zarar vermeden </a:t>
            </a:r>
            <a:r>
              <a:rPr lang="tr-TR" dirty="0">
                <a:solidFill>
                  <a:srgbClr val="FF0000"/>
                </a:solidFill>
              </a:rPr>
              <a:t>yırtarak açınız.</a:t>
            </a:r>
            <a:endParaRPr lang="tr-TR" sz="16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a:t>Fotoğraf – 2 </a:t>
            </a:r>
            <a:endParaRPr lang="tr-TR" sz="1600" i="1" dirty="0"/>
          </a:p>
        </p:txBody>
      </p:sp>
      <p:pic>
        <p:nvPicPr>
          <p:cNvPr id="8" name="Resim 7"/>
          <p:cNvPicPr>
            <a:picLocks noChangeAspect="1"/>
          </p:cNvPicPr>
          <p:nvPr/>
        </p:nvPicPr>
        <p:blipFill>
          <a:blip r:embed="rId2"/>
          <a:stretch>
            <a:fillRect/>
          </a:stretch>
        </p:blipFill>
        <p:spPr>
          <a:xfrm>
            <a:off x="1009709" y="1001769"/>
            <a:ext cx="3196225" cy="2701571"/>
          </a:xfrm>
          <a:prstGeom prst="rect">
            <a:avLst/>
          </a:prstGeom>
        </p:spPr>
      </p:pic>
      <p:pic>
        <p:nvPicPr>
          <p:cNvPr id="9" name="Resim 8"/>
          <p:cNvPicPr>
            <a:picLocks noChangeAspect="1"/>
          </p:cNvPicPr>
          <p:nvPr/>
        </p:nvPicPr>
        <p:blipFill>
          <a:blip r:embed="rId3"/>
          <a:stretch>
            <a:fillRect/>
          </a:stretch>
        </p:blipFill>
        <p:spPr>
          <a:xfrm>
            <a:off x="5364088" y="1009931"/>
            <a:ext cx="3201600" cy="2693409"/>
          </a:xfrm>
          <a:prstGeom prst="rect">
            <a:avLst/>
          </a:prstGeom>
        </p:spPr>
      </p:pic>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a:t>Fotoğraf – 3 </a:t>
            </a:r>
            <a:endParaRPr lang="tr-TR" sz="1600" i="1" dirty="0"/>
          </a:p>
        </p:txBody>
      </p:sp>
    </p:spTree>
    <p:extLst>
      <p:ext uri="{BB962C8B-B14F-4D97-AF65-F5344CB8AC3E}">
        <p14:creationId xmlns:p14="http://schemas.microsoft.com/office/powerpoint/2010/main" val="1148643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br>
              <a:rPr lang="tr-TR" sz="2800" b="1" dirty="0">
                <a:solidFill>
                  <a:srgbClr val="7030A0"/>
                </a:solidFill>
              </a:rPr>
            </a:br>
            <a:r>
              <a:rPr lang="tr-TR" sz="2800" b="1" dirty="0">
                <a:solidFill>
                  <a:srgbClr val="7030A0"/>
                </a:solidFill>
              </a:rPr>
              <a:t>SINAV EVRAKI DÖNÜŞ 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dirty="0">
                <a:solidFill>
                  <a:srgbClr val="FF0000"/>
                </a:solidFill>
              </a:rPr>
              <a:t>Açılan sınav paketlerinde Fotoğraf-4 ve Fotoğraf-5’teki gibi sırasıyla, sınav evrakı dönüş zarfı, salon aday yoklama listesi, sıralı aday cevap kâğıtları ve soru kitapçıkları yer almaktadır.</a:t>
            </a:r>
            <a:endParaRPr lang="tr-TR" sz="16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a:t>Fotoğraf – 4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a:t>Fotoğraf – 5 </a:t>
            </a:r>
            <a:endParaRPr lang="tr-TR" sz="1600" i="1" dirty="0"/>
          </a:p>
        </p:txBody>
      </p:sp>
      <p:pic>
        <p:nvPicPr>
          <p:cNvPr id="3" name="Resim 2"/>
          <p:cNvPicPr>
            <a:picLocks noChangeAspect="1"/>
          </p:cNvPicPr>
          <p:nvPr/>
        </p:nvPicPr>
        <p:blipFill>
          <a:blip r:embed="rId2"/>
          <a:stretch>
            <a:fillRect/>
          </a:stretch>
        </p:blipFill>
        <p:spPr>
          <a:xfrm>
            <a:off x="1009708" y="888293"/>
            <a:ext cx="3196225" cy="2850177"/>
          </a:xfrm>
          <a:prstGeom prst="rect">
            <a:avLst/>
          </a:prstGeom>
        </p:spPr>
      </p:pic>
      <p:pic>
        <p:nvPicPr>
          <p:cNvPr id="4" name="Resim 3"/>
          <p:cNvPicPr>
            <a:picLocks noChangeAspect="1"/>
          </p:cNvPicPr>
          <p:nvPr/>
        </p:nvPicPr>
        <p:blipFill>
          <a:blip r:embed="rId3"/>
          <a:stretch>
            <a:fillRect/>
          </a:stretch>
        </p:blipFill>
        <p:spPr>
          <a:xfrm>
            <a:off x="5533643" y="919752"/>
            <a:ext cx="3196225" cy="2818718"/>
          </a:xfrm>
          <a:prstGeom prst="rect">
            <a:avLst/>
          </a:prstGeom>
        </p:spPr>
      </p:pic>
    </p:spTree>
    <p:extLst>
      <p:ext uri="{BB962C8B-B14F-4D97-AF65-F5344CB8AC3E}">
        <p14:creationId xmlns:p14="http://schemas.microsoft.com/office/powerpoint/2010/main" val="2951106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br>
              <a:rPr lang="tr-TR" sz="2800" b="1" dirty="0">
                <a:solidFill>
                  <a:srgbClr val="7030A0"/>
                </a:solidFill>
              </a:rPr>
            </a:br>
            <a:r>
              <a:rPr lang="tr-TR" sz="2800" b="1" dirty="0">
                <a:solidFill>
                  <a:srgbClr val="7030A0"/>
                </a:solidFill>
              </a:rPr>
              <a:t>SINAV EVRAKI DÖNÜŞ 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000" dirty="0">
                <a:solidFill>
                  <a:srgbClr val="FF0000"/>
                </a:solidFill>
              </a:rPr>
              <a:t>Sınav tamamlandıktan sonra, salon aday yoklama listesi üstte olacak şekilde aday cevap kâğıtlarını tam ve sıralı olarak Fotoğrag-6 ve Fotoğraf-7’deki gibi sınav evrakı dönüş zarfına koyunuz.</a:t>
            </a:r>
            <a:endParaRPr lang="tr-TR" sz="200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a:t>Fotoğraf – 6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a:t>Fotoğraf – 7 </a:t>
            </a:r>
            <a:endParaRPr lang="tr-TR" sz="1600" i="1" dirty="0"/>
          </a:p>
        </p:txBody>
      </p:sp>
      <p:pic>
        <p:nvPicPr>
          <p:cNvPr id="7" name="Resim 6"/>
          <p:cNvPicPr>
            <a:picLocks noChangeAspect="1"/>
          </p:cNvPicPr>
          <p:nvPr/>
        </p:nvPicPr>
        <p:blipFill>
          <a:blip r:embed="rId2"/>
          <a:stretch>
            <a:fillRect/>
          </a:stretch>
        </p:blipFill>
        <p:spPr>
          <a:xfrm>
            <a:off x="1016126" y="880148"/>
            <a:ext cx="3183390" cy="2827040"/>
          </a:xfrm>
          <a:prstGeom prst="rect">
            <a:avLst/>
          </a:prstGeom>
        </p:spPr>
      </p:pic>
      <p:pic>
        <p:nvPicPr>
          <p:cNvPr id="8" name="Resim 7"/>
          <p:cNvPicPr>
            <a:picLocks noChangeAspect="1"/>
          </p:cNvPicPr>
          <p:nvPr/>
        </p:nvPicPr>
        <p:blipFill>
          <a:blip r:embed="rId3"/>
          <a:stretch>
            <a:fillRect/>
          </a:stretch>
        </p:blipFill>
        <p:spPr>
          <a:xfrm>
            <a:off x="5540061" y="929972"/>
            <a:ext cx="3183390" cy="2843180"/>
          </a:xfrm>
          <a:prstGeom prst="rect">
            <a:avLst/>
          </a:prstGeom>
        </p:spPr>
      </p:pic>
    </p:spTree>
    <p:extLst>
      <p:ext uri="{BB962C8B-B14F-4D97-AF65-F5344CB8AC3E}">
        <p14:creationId xmlns:p14="http://schemas.microsoft.com/office/powerpoint/2010/main" val="1495008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5979"/>
            <a:ext cx="8229600" cy="493563"/>
          </a:xfrm>
        </p:spPr>
        <p:txBody>
          <a:bodyPr>
            <a:noAutofit/>
          </a:bodyPr>
          <a:lstStyle/>
          <a:p>
            <a:r>
              <a:rPr lang="tr-TR" sz="2800" b="1" dirty="0">
                <a:solidFill>
                  <a:srgbClr val="7030A0"/>
                </a:solidFill>
              </a:rPr>
              <a:t>SINAV PAKETİNİN AÇILMASI VE </a:t>
            </a:r>
            <a:br>
              <a:rPr lang="tr-TR" sz="2800" b="1" dirty="0">
                <a:solidFill>
                  <a:srgbClr val="7030A0"/>
                </a:solidFill>
              </a:rPr>
            </a:br>
            <a:r>
              <a:rPr lang="tr-TR" sz="2800" b="1" dirty="0">
                <a:solidFill>
                  <a:srgbClr val="7030A0"/>
                </a:solidFill>
              </a:rPr>
              <a:t>SINAV EVRAKI DÖNÜŞ ZARFININ KAPATILMASI</a:t>
            </a:r>
            <a:endParaRPr lang="tr-TR" sz="2800" dirty="0">
              <a:solidFill>
                <a:srgbClr val="7030A0"/>
              </a:solidFill>
            </a:endParaRPr>
          </a:p>
        </p:txBody>
      </p:sp>
      <p:sp>
        <p:nvSpPr>
          <p:cNvPr id="5" name="İçerik Yer Tutucusu 2"/>
          <p:cNvSpPr txBox="1">
            <a:spLocks/>
          </p:cNvSpPr>
          <p:nvPr/>
        </p:nvSpPr>
        <p:spPr>
          <a:xfrm>
            <a:off x="837341" y="4114850"/>
            <a:ext cx="8064896" cy="915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000" dirty="0">
                <a:solidFill>
                  <a:srgbClr val="FF0000"/>
                </a:solidFill>
              </a:rPr>
              <a:t>Sınav evrakı dönüş zarfını Fotoğraf-8 ve Fotoğraf-9’daki gibi, zarf kapağının üzerinde bulunan beyaz koruyucu bandı kapağın sağ tarafından kaldırarak kapatınız.</a:t>
            </a:r>
            <a:endParaRPr lang="tr-TR" sz="1050" i="1" dirty="0">
              <a:solidFill>
                <a:srgbClr val="FF0000"/>
              </a:solidFill>
            </a:endParaRPr>
          </a:p>
        </p:txBody>
      </p:sp>
      <p:sp>
        <p:nvSpPr>
          <p:cNvPr id="6" name="İçerik Yer Tutucusu 2"/>
          <p:cNvSpPr txBox="1">
            <a:spLocks/>
          </p:cNvSpPr>
          <p:nvPr/>
        </p:nvSpPr>
        <p:spPr>
          <a:xfrm>
            <a:off x="690024"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a:t>Fotoğraf – 8 </a:t>
            </a:r>
            <a:endParaRPr lang="tr-TR" sz="1600" i="1" dirty="0"/>
          </a:p>
        </p:txBody>
      </p:sp>
      <p:sp>
        <p:nvSpPr>
          <p:cNvPr id="10" name="İçerik Yer Tutucusu 2"/>
          <p:cNvSpPr txBox="1">
            <a:spLocks/>
          </p:cNvSpPr>
          <p:nvPr/>
        </p:nvSpPr>
        <p:spPr>
          <a:xfrm>
            <a:off x="5213959" y="3703340"/>
            <a:ext cx="3835594" cy="4115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2400" dirty="0"/>
              <a:t>Fotoğraf – 9 </a:t>
            </a:r>
            <a:endParaRPr lang="tr-TR" sz="1600" i="1" dirty="0"/>
          </a:p>
        </p:txBody>
      </p:sp>
      <p:pic>
        <p:nvPicPr>
          <p:cNvPr id="7" name="Resim 6"/>
          <p:cNvPicPr>
            <a:picLocks noChangeAspect="1"/>
          </p:cNvPicPr>
          <p:nvPr/>
        </p:nvPicPr>
        <p:blipFill>
          <a:blip r:embed="rId2"/>
          <a:stretch>
            <a:fillRect/>
          </a:stretch>
        </p:blipFill>
        <p:spPr>
          <a:xfrm>
            <a:off x="971600" y="876898"/>
            <a:ext cx="3201454" cy="2843082"/>
          </a:xfrm>
          <a:prstGeom prst="rect">
            <a:avLst/>
          </a:prstGeom>
        </p:spPr>
      </p:pic>
      <p:pic>
        <p:nvPicPr>
          <p:cNvPr id="8" name="Resim 7"/>
          <p:cNvPicPr>
            <a:picLocks noChangeAspect="1"/>
          </p:cNvPicPr>
          <p:nvPr/>
        </p:nvPicPr>
        <p:blipFill>
          <a:blip r:embed="rId3"/>
          <a:stretch>
            <a:fillRect/>
          </a:stretch>
        </p:blipFill>
        <p:spPr>
          <a:xfrm>
            <a:off x="5525063" y="871373"/>
            <a:ext cx="3161738" cy="2807813"/>
          </a:xfrm>
          <a:prstGeom prst="rect">
            <a:avLst/>
          </a:prstGeom>
        </p:spPr>
      </p:pic>
    </p:spTree>
    <p:extLst>
      <p:ext uri="{BB962C8B-B14F-4D97-AF65-F5344CB8AC3E}">
        <p14:creationId xmlns:p14="http://schemas.microsoft.com/office/powerpoint/2010/main" val="4036506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5768465" y="987574"/>
            <a:ext cx="3269534" cy="403244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i="1" dirty="0">
                <a:solidFill>
                  <a:srgbClr val="FF0000"/>
                </a:solidFill>
              </a:rPr>
              <a:t>Örnek Formlar </a:t>
            </a:r>
          </a:p>
          <a:p>
            <a:r>
              <a:rPr lang="tr-TR" sz="2800" b="1" i="1" dirty="0">
                <a:solidFill>
                  <a:srgbClr val="FF0000"/>
                </a:solidFill>
              </a:rPr>
              <a:t>Ek – 1</a:t>
            </a:r>
          </a:p>
          <a:p>
            <a:endParaRPr lang="tr-TR" sz="2800" b="1" i="1" dirty="0">
              <a:solidFill>
                <a:srgbClr val="002060"/>
              </a:solidFill>
            </a:endParaRPr>
          </a:p>
          <a:p>
            <a:r>
              <a:rPr lang="tr-TR" sz="2800" b="1" i="1" dirty="0">
                <a:solidFill>
                  <a:srgbClr val="002060"/>
                </a:solidFill>
              </a:rPr>
              <a:t>BİNA SINAV KOMİSYONU SINAV UYGULAMA FORMU </a:t>
            </a:r>
          </a:p>
          <a:p>
            <a:endParaRPr lang="tr-TR" sz="2800" b="1" i="1" dirty="0">
              <a:solidFill>
                <a:srgbClr val="FF0000"/>
              </a:solidFill>
            </a:endParaRPr>
          </a:p>
        </p:txBody>
      </p:sp>
      <p:pic>
        <p:nvPicPr>
          <p:cNvPr id="3" name="Resim 2">
            <a:extLst>
              <a:ext uri="{FF2B5EF4-FFF2-40B4-BE49-F238E27FC236}">
                <a16:creationId xmlns:a16="http://schemas.microsoft.com/office/drawing/2014/main" id="{1BF57015-9910-9799-0648-C25D58B6C61E}"/>
              </a:ext>
            </a:extLst>
          </p:cNvPr>
          <p:cNvPicPr>
            <a:picLocks noChangeAspect="1"/>
          </p:cNvPicPr>
          <p:nvPr/>
        </p:nvPicPr>
        <p:blipFill>
          <a:blip r:embed="rId2"/>
          <a:stretch>
            <a:fillRect/>
          </a:stretch>
        </p:blipFill>
        <p:spPr>
          <a:xfrm>
            <a:off x="899592" y="0"/>
            <a:ext cx="4724857" cy="5143500"/>
          </a:xfrm>
          <a:prstGeom prst="rect">
            <a:avLst/>
          </a:prstGeom>
        </p:spPr>
      </p:pic>
    </p:spTree>
    <p:extLst>
      <p:ext uri="{BB962C8B-B14F-4D97-AF65-F5344CB8AC3E}">
        <p14:creationId xmlns:p14="http://schemas.microsoft.com/office/powerpoint/2010/main" val="3182752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5768465" y="987574"/>
            <a:ext cx="3269534" cy="403244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i="1" dirty="0">
                <a:solidFill>
                  <a:srgbClr val="FF0000"/>
                </a:solidFill>
              </a:rPr>
              <a:t>Örnek Formlar </a:t>
            </a:r>
          </a:p>
          <a:p>
            <a:r>
              <a:rPr lang="tr-TR" sz="2800" b="1" i="1" dirty="0">
                <a:solidFill>
                  <a:srgbClr val="FF0000"/>
                </a:solidFill>
              </a:rPr>
              <a:t>Ek – 1</a:t>
            </a:r>
          </a:p>
          <a:p>
            <a:endParaRPr lang="tr-TR" sz="2800" b="1" i="1" dirty="0">
              <a:solidFill>
                <a:srgbClr val="002060"/>
              </a:solidFill>
            </a:endParaRPr>
          </a:p>
          <a:p>
            <a:r>
              <a:rPr lang="tr-TR" sz="2800" b="1" i="1" dirty="0">
                <a:solidFill>
                  <a:srgbClr val="002060"/>
                </a:solidFill>
              </a:rPr>
              <a:t>BİNA SINAV KOMİSYONU SINAV UYGULAMA FORMU</a:t>
            </a:r>
          </a:p>
          <a:p>
            <a:r>
              <a:rPr lang="tr-TR" sz="2800" b="1" i="1" dirty="0">
                <a:solidFill>
                  <a:srgbClr val="002060"/>
                </a:solidFill>
              </a:rPr>
              <a:t>(Arka Yüz) </a:t>
            </a:r>
          </a:p>
          <a:p>
            <a:endParaRPr lang="tr-TR" sz="2800" b="1" i="1" dirty="0">
              <a:solidFill>
                <a:srgbClr val="FF0000"/>
              </a:solidFill>
            </a:endParaRPr>
          </a:p>
        </p:txBody>
      </p:sp>
      <p:pic>
        <p:nvPicPr>
          <p:cNvPr id="4" name="Resim 3">
            <a:extLst>
              <a:ext uri="{FF2B5EF4-FFF2-40B4-BE49-F238E27FC236}">
                <a16:creationId xmlns:a16="http://schemas.microsoft.com/office/drawing/2014/main" id="{E65CC91E-A858-A773-04DD-B70A38D2F068}"/>
              </a:ext>
            </a:extLst>
          </p:cNvPr>
          <p:cNvPicPr>
            <a:picLocks noChangeAspect="1"/>
          </p:cNvPicPr>
          <p:nvPr/>
        </p:nvPicPr>
        <p:blipFill>
          <a:blip r:embed="rId2"/>
          <a:stretch>
            <a:fillRect/>
          </a:stretch>
        </p:blipFill>
        <p:spPr>
          <a:xfrm>
            <a:off x="1043608" y="18831"/>
            <a:ext cx="3962927" cy="5143500"/>
          </a:xfrm>
          <a:prstGeom prst="rect">
            <a:avLst/>
          </a:prstGeom>
        </p:spPr>
      </p:pic>
    </p:spTree>
    <p:extLst>
      <p:ext uri="{BB962C8B-B14F-4D97-AF65-F5344CB8AC3E}">
        <p14:creationId xmlns:p14="http://schemas.microsoft.com/office/powerpoint/2010/main" val="3638384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5768465" y="987574"/>
            <a:ext cx="3269534" cy="403244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i="1" dirty="0">
                <a:solidFill>
                  <a:srgbClr val="FF0000"/>
                </a:solidFill>
              </a:rPr>
              <a:t>Örnek Formlar </a:t>
            </a:r>
          </a:p>
          <a:p>
            <a:r>
              <a:rPr lang="tr-TR" sz="2800" b="1" i="1" dirty="0">
                <a:solidFill>
                  <a:srgbClr val="FF0000"/>
                </a:solidFill>
              </a:rPr>
              <a:t>Ek – 2</a:t>
            </a:r>
          </a:p>
          <a:p>
            <a:endParaRPr lang="tr-TR" sz="2800" b="1" i="1" dirty="0">
              <a:solidFill>
                <a:srgbClr val="002060"/>
              </a:solidFill>
            </a:endParaRPr>
          </a:p>
          <a:p>
            <a:r>
              <a:rPr lang="tr-TR" sz="2800" b="1" i="1" dirty="0">
                <a:solidFill>
                  <a:srgbClr val="002060"/>
                </a:solidFill>
              </a:rPr>
              <a:t>SALON GÖREVLİLERİ SINAV UYGULAMA FORMU </a:t>
            </a:r>
          </a:p>
          <a:p>
            <a:endParaRPr lang="tr-TR" sz="2800" b="1" i="1" dirty="0">
              <a:solidFill>
                <a:srgbClr val="FF0000"/>
              </a:solidFill>
            </a:endParaRPr>
          </a:p>
        </p:txBody>
      </p:sp>
      <p:pic>
        <p:nvPicPr>
          <p:cNvPr id="4" name="Resim 3">
            <a:extLst>
              <a:ext uri="{FF2B5EF4-FFF2-40B4-BE49-F238E27FC236}">
                <a16:creationId xmlns:a16="http://schemas.microsoft.com/office/drawing/2014/main" id="{37018D14-D6A0-D04D-BD14-ABFA6742DDB7}"/>
              </a:ext>
            </a:extLst>
          </p:cNvPr>
          <p:cNvPicPr>
            <a:picLocks noChangeAspect="1"/>
          </p:cNvPicPr>
          <p:nvPr/>
        </p:nvPicPr>
        <p:blipFill>
          <a:blip r:embed="rId2"/>
          <a:stretch>
            <a:fillRect/>
          </a:stretch>
        </p:blipFill>
        <p:spPr>
          <a:xfrm>
            <a:off x="971600" y="0"/>
            <a:ext cx="4536504" cy="5143500"/>
          </a:xfrm>
          <a:prstGeom prst="rect">
            <a:avLst/>
          </a:prstGeom>
        </p:spPr>
      </p:pic>
    </p:spTree>
    <p:extLst>
      <p:ext uri="{BB962C8B-B14F-4D97-AF65-F5344CB8AC3E}">
        <p14:creationId xmlns:p14="http://schemas.microsoft.com/office/powerpoint/2010/main" val="2846764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5768465" y="987574"/>
            <a:ext cx="3269534" cy="403244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i="1" dirty="0">
                <a:solidFill>
                  <a:srgbClr val="FF0000"/>
                </a:solidFill>
              </a:rPr>
              <a:t>Örnek Formlar </a:t>
            </a:r>
          </a:p>
          <a:p>
            <a:r>
              <a:rPr lang="tr-TR" sz="2800" b="1" i="1" dirty="0">
                <a:solidFill>
                  <a:srgbClr val="FF0000"/>
                </a:solidFill>
              </a:rPr>
              <a:t>Ek – 2</a:t>
            </a:r>
          </a:p>
          <a:p>
            <a:endParaRPr lang="tr-TR" sz="2800" b="1" i="1" dirty="0">
              <a:solidFill>
                <a:srgbClr val="002060"/>
              </a:solidFill>
            </a:endParaRPr>
          </a:p>
          <a:p>
            <a:r>
              <a:rPr lang="tr-TR" sz="2800" b="1" i="1" dirty="0">
                <a:solidFill>
                  <a:srgbClr val="002060"/>
                </a:solidFill>
              </a:rPr>
              <a:t>SALON GÖREVLİLERİ SINAV UYGULAMA FORMU </a:t>
            </a:r>
          </a:p>
          <a:p>
            <a:r>
              <a:rPr lang="tr-TR" sz="2800" b="1" i="1" dirty="0">
                <a:solidFill>
                  <a:srgbClr val="002060"/>
                </a:solidFill>
              </a:rPr>
              <a:t>(Arka Yüz)</a:t>
            </a:r>
          </a:p>
          <a:p>
            <a:endParaRPr lang="tr-TR" sz="2800" b="1" i="1" dirty="0">
              <a:solidFill>
                <a:srgbClr val="FF0000"/>
              </a:solidFill>
            </a:endParaRPr>
          </a:p>
        </p:txBody>
      </p:sp>
      <p:pic>
        <p:nvPicPr>
          <p:cNvPr id="3" name="Resim 2">
            <a:extLst>
              <a:ext uri="{FF2B5EF4-FFF2-40B4-BE49-F238E27FC236}">
                <a16:creationId xmlns:a16="http://schemas.microsoft.com/office/drawing/2014/main" id="{C6F0FEEC-F5BD-1C63-1F05-308889766AE8}"/>
              </a:ext>
            </a:extLst>
          </p:cNvPr>
          <p:cNvPicPr>
            <a:picLocks noChangeAspect="1"/>
          </p:cNvPicPr>
          <p:nvPr/>
        </p:nvPicPr>
        <p:blipFill>
          <a:blip r:embed="rId2"/>
          <a:stretch>
            <a:fillRect/>
          </a:stretch>
        </p:blipFill>
        <p:spPr>
          <a:xfrm>
            <a:off x="971600" y="0"/>
            <a:ext cx="4680520" cy="5143500"/>
          </a:xfrm>
          <a:prstGeom prst="rect">
            <a:avLst/>
          </a:prstGeom>
        </p:spPr>
      </p:pic>
    </p:spTree>
    <p:extLst>
      <p:ext uri="{BB962C8B-B14F-4D97-AF65-F5344CB8AC3E}">
        <p14:creationId xmlns:p14="http://schemas.microsoft.com/office/powerpoint/2010/main" val="2382078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14" y="-156"/>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23478"/>
            <a:ext cx="1560884" cy="1560884"/>
          </a:xfrm>
          <a:prstGeom prst="rect">
            <a:avLst/>
          </a:prstGeom>
        </p:spPr>
      </p:pic>
      <p:sp>
        <p:nvSpPr>
          <p:cNvPr id="3" name="Dikdörtgen 2"/>
          <p:cNvSpPr/>
          <p:nvPr/>
        </p:nvSpPr>
        <p:spPr>
          <a:xfrm>
            <a:off x="2064650" y="2110085"/>
            <a:ext cx="5014707"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TEŞEKKÜRLER</a:t>
            </a:r>
          </a:p>
        </p:txBody>
      </p:sp>
    </p:spTree>
    <p:extLst>
      <p:ext uri="{BB962C8B-B14F-4D97-AF65-F5344CB8AC3E}">
        <p14:creationId xmlns:p14="http://schemas.microsoft.com/office/powerpoint/2010/main" val="255790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a:solidFill>
                  <a:srgbClr val="FF0000"/>
                </a:solidFill>
              </a:rPr>
              <a:t>SINAVA GİRİŞ</a:t>
            </a:r>
            <a:endParaRPr lang="tr-TR" sz="36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000" b="0" i="0" u="none" strike="noStrike" baseline="0" dirty="0">
                <a:latin typeface="TimesNewRomanPSMT"/>
              </a:rPr>
              <a:t>	Adaylar sınava, fotoğraflı sınav giriş belgesi ve üzerinde T.C. kimlik numarası yer alan geçerli kimlik belgelerinden birisi </a:t>
            </a:r>
            <a:r>
              <a:rPr lang="tr-TR" sz="2000" b="1" i="0" u="none" strike="noStrike" baseline="0" dirty="0">
                <a:solidFill>
                  <a:srgbClr val="FF0000"/>
                </a:solidFill>
                <a:latin typeface="TimesNewRomanPSMT"/>
              </a:rPr>
              <a:t>(Nüfus cüzdanı/T.C. kimlik kartı, sürücü belgesi, geçerlik süresi devam eden pasaport, pasaportları olmayan KKTC vatandaşları için fotoğraflı ve kimlik numaralı KKTC vatandaşları için fotoğraflı ve kimlik numaralı KKTC kimlik kartı)</a:t>
            </a:r>
            <a:r>
              <a:rPr lang="tr-TR" sz="2000" b="0" i="0" u="none" strike="noStrike" baseline="0" dirty="0">
                <a:latin typeface="TimesNewRomanPSMT"/>
              </a:rPr>
              <a:t> ile gireceklerdir. Fotoğraflı sınav giriş belgesi ve geçerli kimlik belgesi yanında olmayan adaylar sınava alınmayacaktır.</a:t>
            </a:r>
          </a:p>
          <a:p>
            <a:pPr algn="just"/>
            <a:endParaRPr lang="tr-TR" sz="2000" b="0" i="0" u="none" strike="noStrike" baseline="0" dirty="0">
              <a:latin typeface="TimesNewRomanPSMT"/>
            </a:endParaRPr>
          </a:p>
          <a:p>
            <a:pPr algn="just"/>
            <a:r>
              <a:rPr lang="tr-TR" sz="2000" b="1" i="0" u="none" strike="noStrike" baseline="0" dirty="0">
                <a:latin typeface="TimesNewRomanPS-BoldMT"/>
              </a:rPr>
              <a:t>Adaylar, nüfus müdürlüklerince verilen fotoğraflı, barkodlu-</a:t>
            </a:r>
            <a:r>
              <a:rPr lang="tr-TR" sz="2000" b="1" i="0" u="none" strike="noStrike" baseline="0" dirty="0" err="1">
                <a:latin typeface="TimesNewRomanPS-BoldMT"/>
              </a:rPr>
              <a:t>karekodlu</a:t>
            </a:r>
            <a:r>
              <a:rPr lang="tr-TR" sz="2000" b="1" i="0" u="none" strike="noStrike" baseline="0" dirty="0">
                <a:latin typeface="TimesNewRomanPS-BoldMT"/>
              </a:rPr>
              <a:t> T.C. Geçici Kimlik Belgesi ile sınava alınabilecektir.</a:t>
            </a:r>
            <a:endParaRPr lang="tr-TR" sz="2400" b="1" dirty="0">
              <a:solidFill>
                <a:srgbClr val="FF0000"/>
              </a:solidFill>
              <a:latin typeface="+mn-lt"/>
            </a:endParaRPr>
          </a:p>
        </p:txBody>
      </p:sp>
    </p:spTree>
    <p:extLst>
      <p:ext uri="{BB962C8B-B14F-4D97-AF65-F5344CB8AC3E}">
        <p14:creationId xmlns:p14="http://schemas.microsoft.com/office/powerpoint/2010/main" val="2403285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600" b="1" dirty="0">
                <a:solidFill>
                  <a:srgbClr val="FF0000"/>
                </a:solidFill>
              </a:rPr>
              <a:t>SINAVA GİRİŞ</a:t>
            </a:r>
            <a:endParaRPr lang="tr-TR" sz="36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467544" y="888132"/>
            <a:ext cx="8504663" cy="415179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tr-TR" sz="1700" b="0" i="0" u="none" strike="noStrike" baseline="0" dirty="0">
                <a:latin typeface="TimesNewRomanPSMT"/>
              </a:rPr>
              <a:t>Kimlik kontrolleri ve salonlara yerleştirmenin zamanında yapılabilmesi için adaylar</a:t>
            </a:r>
            <a:r>
              <a:rPr lang="tr-TR" sz="1700" b="1" i="0" u="sng" strike="noStrike" baseline="0" dirty="0">
                <a:solidFill>
                  <a:srgbClr val="FF0000"/>
                </a:solidFill>
                <a:latin typeface="TimesNewRomanPSMT"/>
              </a:rPr>
              <a:t>, en geç saat 09.30’da sınava gireceği binada salonlara alınmak üzere hazır bulunacaktır. </a:t>
            </a:r>
          </a:p>
          <a:p>
            <a:pPr marL="285750" indent="-285750" algn="just">
              <a:buFont typeface="Arial" panose="020B0604020202020204" pitchFamily="34" charset="0"/>
              <a:buChar char="•"/>
            </a:pPr>
            <a:endParaRPr lang="tr-TR" sz="1700" b="1" i="0" u="sng" strike="noStrike" baseline="0" dirty="0">
              <a:solidFill>
                <a:srgbClr val="FF0000"/>
              </a:solidFill>
              <a:latin typeface="TimesNewRomanPSMT"/>
            </a:endParaRPr>
          </a:p>
          <a:p>
            <a:pPr marL="285750" indent="-285750" algn="just">
              <a:buFont typeface="Arial" panose="020B0604020202020204" pitchFamily="34" charset="0"/>
              <a:buChar char="•"/>
            </a:pPr>
            <a:r>
              <a:rPr lang="tr-TR" sz="1700" b="0" i="0" u="none" strike="noStrike" baseline="0" dirty="0">
                <a:latin typeface="TimesNewRomanPSMT"/>
              </a:rPr>
              <a:t>Adaylar, sınav salonlarına alınırken üzerlerinde kullanımı doktor raporu ile belirlenen hasta veya engellilere ait cihazlar (işitme cihazı, insülin pompası, şeker ölçüm cihazı ve benzeri) hariç, çanta, cüzdan, cep telefonu, telsiz, radyo, saat, bilgisayar, kamera ve benzeri iletişim araçları ile depolama kayıt ve veri aktarma cihazları, kablosuz iletişim sağlayan cihazlar ve kulaklık, kolye, küpe, bilezik, yüzük (alyans hariç), broş ve benzeri eşyalar ile her türlü elektronik ve/veya mekanik cihazlar, </a:t>
            </a:r>
            <a:r>
              <a:rPr lang="tr-TR" sz="1700" b="0" i="0" u="none" strike="noStrike" baseline="0" dirty="0" err="1">
                <a:latin typeface="TimesNewRomanPSMT"/>
              </a:rPr>
              <a:t>databank</a:t>
            </a:r>
            <a:r>
              <a:rPr lang="tr-TR" sz="1700" b="0" i="0" u="none" strike="noStrike" baseline="0" dirty="0">
                <a:latin typeface="TimesNewRomanPSMT"/>
              </a:rPr>
              <a:t> sözlük, hesap makinesi, kâğıt, kitap, defter, not vb. doküman, pergel, açıölçer, cetvel vb. araçlar, delici ve kesici aletlerle sınav binasına alınmayacaktır. Adayların bu araçlarla sınava alınmayacağı, sınav anında yanında bulunduğu tespit edilirse sınav kurallarını ihlal ettiği gerekçesiyle sınavının tutanakla geçersiz sayılacağı hususunun mutlaka duyurulması gerekmektedir. </a:t>
            </a:r>
          </a:p>
          <a:p>
            <a:pPr marL="285750" indent="-285750" algn="just">
              <a:buFont typeface="Arial" panose="020B0604020202020204" pitchFamily="34" charset="0"/>
              <a:buChar char="•"/>
            </a:pPr>
            <a:endParaRPr lang="tr-TR" sz="1700" b="0" i="0" u="none" strike="noStrike" baseline="0" dirty="0">
              <a:latin typeface="TimesNewRomanPSMT"/>
            </a:endParaRPr>
          </a:p>
          <a:p>
            <a:pPr marL="285750" indent="-285750" algn="just">
              <a:buFont typeface="Arial" panose="020B0604020202020204" pitchFamily="34" charset="0"/>
              <a:buChar char="•"/>
            </a:pPr>
            <a:r>
              <a:rPr lang="tr-TR" sz="1700" b="0" i="0" u="none" strike="noStrike" baseline="0" dirty="0">
                <a:latin typeface="TimesNewRomanPSMT"/>
              </a:rPr>
              <a:t>Adaylar sınav salonlarına </a:t>
            </a:r>
            <a:r>
              <a:rPr lang="tr-TR" sz="1700" b="1" i="0" u="sng" strike="noStrike" baseline="0" dirty="0">
                <a:solidFill>
                  <a:srgbClr val="FF0000"/>
                </a:solidFill>
                <a:latin typeface="TimesNewRomanPSMT"/>
              </a:rPr>
              <a:t>bandajı çıkarılmış şeffaf pet şişe içerisinde su getirebileceklerdir.</a:t>
            </a:r>
            <a:endParaRPr lang="tr-TR" sz="1700" b="1" u="sng" dirty="0">
              <a:solidFill>
                <a:srgbClr val="FF0000"/>
              </a:solidFill>
            </a:endParaRPr>
          </a:p>
        </p:txBody>
      </p:sp>
    </p:spTree>
    <p:extLst>
      <p:ext uri="{BB962C8B-B14F-4D97-AF65-F5344CB8AC3E}">
        <p14:creationId xmlns:p14="http://schemas.microsoft.com/office/powerpoint/2010/main" val="210126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583"/>
            <a:ext cx="9124786" cy="5176083"/>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201674"/>
            <a:ext cx="1272852" cy="1272852"/>
          </a:xfrm>
          <a:prstGeom prst="rect">
            <a:avLst/>
          </a:prstGeom>
        </p:spPr>
      </p:pic>
      <p:sp>
        <p:nvSpPr>
          <p:cNvPr id="6" name="Başlık 1"/>
          <p:cNvSpPr txBox="1">
            <a:spLocks/>
          </p:cNvSpPr>
          <p:nvPr/>
        </p:nvSpPr>
        <p:spPr>
          <a:xfrm>
            <a:off x="-30801" y="1493235"/>
            <a:ext cx="9019756"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rPr>
              <a:t>I. GENEL HUSUSLAR</a:t>
            </a:r>
          </a:p>
          <a:p>
            <a:endParaRPr lang="tr-TR" sz="3600" b="1" dirty="0">
              <a:solidFill>
                <a:srgbClr val="FF0000"/>
              </a:solidFill>
            </a:endParaRPr>
          </a:p>
          <a:p>
            <a:r>
              <a:rPr lang="tr-TR" sz="3600" b="1" dirty="0">
                <a:solidFill>
                  <a:schemeClr val="tx2">
                    <a:lumMod val="50000"/>
                  </a:schemeClr>
                </a:solidFill>
              </a:rPr>
              <a:t>BİNA SINAV KOMİSYONUN </a:t>
            </a:r>
          </a:p>
          <a:p>
            <a:r>
              <a:rPr lang="tr-TR" sz="3600" b="1" dirty="0">
                <a:solidFill>
                  <a:schemeClr val="tx2">
                    <a:lumMod val="50000"/>
                  </a:schemeClr>
                </a:solidFill>
              </a:rPr>
              <a:t>YAPACAĞI İŞLEMLER</a:t>
            </a:r>
            <a:endParaRPr lang="tr-TR" sz="3600" dirty="0">
              <a:solidFill>
                <a:schemeClr val="tx2">
                  <a:lumMod val="50000"/>
                </a:schemeClr>
              </a:solidFill>
            </a:endParaRPr>
          </a:p>
        </p:txBody>
      </p:sp>
    </p:spTree>
    <p:extLst>
      <p:ext uri="{BB962C8B-B14F-4D97-AF65-F5344CB8AC3E}">
        <p14:creationId xmlns:p14="http://schemas.microsoft.com/office/powerpoint/2010/main" val="247460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a:solidFill>
                  <a:srgbClr val="FF0000"/>
                </a:solidFill>
              </a:rPr>
              <a:t>Bina Sınav Komisyonunun Yapacağı 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i="0" u="none" strike="noStrike" baseline="0" dirty="0">
                <a:latin typeface="TimesNewRomanPSMT"/>
              </a:rPr>
              <a:t>1. </a:t>
            </a:r>
            <a:r>
              <a:rPr lang="tr-TR" sz="1800" b="0" i="0" u="none" strike="noStrike" baseline="0" dirty="0">
                <a:latin typeface="TimesNewRomanPSMT"/>
              </a:rPr>
              <a:t>Bina sınav komisyonu başkanı, bölge sınav yürütme komisyonunun sınavla ilgili yapacağı toplantıya katılır.</a:t>
            </a:r>
          </a:p>
          <a:p>
            <a:pPr marL="342900" indent="-342900" algn="l">
              <a:buAutoNum type="arabicPeriod"/>
            </a:pPr>
            <a:endParaRPr lang="tr-TR" sz="1800" b="0" i="0" u="none" strike="noStrike" baseline="0" dirty="0">
              <a:latin typeface="TimesNewRomanPSMT"/>
            </a:endParaRPr>
          </a:p>
          <a:p>
            <a:pPr algn="l"/>
            <a:r>
              <a:rPr lang="tr-TR" sz="1800" b="1" i="0" u="none" strike="noStrike" baseline="0" dirty="0">
                <a:latin typeface="TimesNewRomanPS-BoldMT"/>
              </a:rPr>
              <a:t>2. </a:t>
            </a:r>
            <a:r>
              <a:rPr lang="tr-TR" sz="1800" b="0" i="0" u="none" strike="noStrike" baseline="0" dirty="0">
                <a:latin typeface="TimesNewRomanPSMT"/>
              </a:rPr>
              <a:t>Toplantıda görüşülen hususlar ve alınan kararlara göre okulda sınav planlamasını ve</a:t>
            </a:r>
          </a:p>
          <a:p>
            <a:pPr algn="l"/>
            <a:r>
              <a:rPr lang="tr-TR" sz="1800" b="0" i="0" u="none" strike="noStrike" baseline="0" dirty="0">
                <a:latin typeface="TimesNewRomanPSMT"/>
              </a:rPr>
              <a:t>organizasyonunu yapar.  </a:t>
            </a:r>
          </a:p>
          <a:p>
            <a:pPr algn="l"/>
            <a:endParaRPr lang="tr-TR" sz="1800" dirty="0">
              <a:latin typeface="TimesNewRomanPSMT"/>
            </a:endParaRPr>
          </a:p>
          <a:p>
            <a:pPr algn="l"/>
            <a:r>
              <a:rPr lang="tr-TR" sz="1800" b="1" i="0" u="none" strike="noStrike" baseline="0" dirty="0">
                <a:latin typeface="TimesNewRomanPS-BoldMT"/>
              </a:rPr>
              <a:t>3. </a:t>
            </a:r>
            <a:r>
              <a:rPr lang="tr-TR" sz="1800" b="0" i="0" u="none" strike="noStrike" baseline="0" dirty="0">
                <a:latin typeface="TimesNewRomanPSMT"/>
              </a:rPr>
              <a:t>Sınava girecek adayların, salon aday yoklama listelerini Bölge Sınav Yürütme</a:t>
            </a:r>
          </a:p>
          <a:p>
            <a:pPr algn="l"/>
            <a:r>
              <a:rPr lang="tr-TR" sz="1800" b="0" i="0" u="none" strike="noStrike" baseline="0" dirty="0">
                <a:latin typeface="TimesNewRomanPSMT"/>
              </a:rPr>
              <a:t>Komisyonundan alarak, sınavdan en az 2 (iki) gün önce adayların görebilecekleri uygun bir yerde ilan eder. </a:t>
            </a:r>
          </a:p>
          <a:p>
            <a:pPr algn="l"/>
            <a:endParaRPr lang="tr-TR" sz="1800" b="0" i="0" u="none" strike="noStrike" baseline="0" dirty="0">
              <a:latin typeface="TimesNewRomanPSMT"/>
            </a:endParaRPr>
          </a:p>
          <a:p>
            <a:pPr algn="l"/>
            <a:r>
              <a:rPr lang="tr-TR" sz="1800" b="1" i="0" u="none" strike="noStrike" baseline="0" dirty="0">
                <a:latin typeface="TimesNewRomanPS-BoldMT"/>
              </a:rPr>
              <a:t>4. </a:t>
            </a:r>
            <a:r>
              <a:rPr lang="tr-TR" sz="1800" b="0" i="0" u="none" strike="noStrike" baseline="0" dirty="0">
                <a:latin typeface="TimesNewRomanPSMT"/>
              </a:rPr>
              <a:t>Sınav salonlarını (*) ve salondaki sıraları, sınav oturma planı (**) doğrultusunda</a:t>
            </a:r>
          </a:p>
          <a:p>
            <a:pPr algn="l"/>
            <a:r>
              <a:rPr lang="tr-TR" sz="1800" b="0" i="0" u="none" strike="noStrike" baseline="0" dirty="0">
                <a:latin typeface="TimesNewRomanPSMT"/>
              </a:rPr>
              <a:t>numaralandırarak sınavdan 1 (bir) gün önce hazır duruma gelmesini sağlar ve sınav süresince salonları kontrol eder.</a:t>
            </a:r>
            <a:endParaRPr lang="tr-TR" sz="1800" dirty="0"/>
          </a:p>
          <a:p>
            <a:pPr algn="l"/>
            <a:r>
              <a:rPr lang="tr-TR" sz="1700" b="1" dirty="0"/>
              <a:t>*1 </a:t>
            </a:r>
            <a:r>
              <a:rPr lang="tr-TR" sz="1700" b="1" dirty="0" err="1"/>
              <a:t>nolu</a:t>
            </a:r>
            <a:r>
              <a:rPr lang="tr-TR" sz="1700" b="1" dirty="0"/>
              <a:t> salon zemin kattan başlamak suretiyle üst katlara doğru artarak devam eder.</a:t>
            </a:r>
          </a:p>
          <a:p>
            <a:pPr algn="l"/>
            <a:r>
              <a:rPr lang="tr-TR" sz="1700" b="1" dirty="0"/>
              <a:t>**1 </a:t>
            </a:r>
            <a:r>
              <a:rPr lang="tr-TR" sz="1700" b="1" dirty="0" err="1"/>
              <a:t>nolu</a:t>
            </a:r>
            <a:r>
              <a:rPr lang="tr-TR" sz="1700" b="1" dirty="0"/>
              <a:t> sıra öğretmen masasının önünden başlayacaktır. “S” kuralı gereğince devam eder.</a:t>
            </a:r>
          </a:p>
          <a:p>
            <a:pPr algn="l"/>
            <a:endParaRPr lang="tr-TR" sz="1800" dirty="0"/>
          </a:p>
          <a:p>
            <a:pPr algn="l"/>
            <a:endParaRPr lang="tr-TR" sz="500" dirty="0"/>
          </a:p>
        </p:txBody>
      </p:sp>
    </p:spTree>
    <p:extLst>
      <p:ext uri="{BB962C8B-B14F-4D97-AF65-F5344CB8AC3E}">
        <p14:creationId xmlns:p14="http://schemas.microsoft.com/office/powerpoint/2010/main" val="177806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a:solidFill>
                  <a:srgbClr val="FF0000"/>
                </a:solidFill>
              </a:rPr>
              <a:t>Bina Sınav Komisyonunun Yapacağı 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55576" y="888132"/>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800" b="1" i="0" u="none" strike="noStrike" baseline="0" dirty="0">
                <a:latin typeface="TimesNewRomanPS-BoldMT"/>
              </a:rPr>
              <a:t>5. </a:t>
            </a:r>
            <a:r>
              <a:rPr lang="tr-TR" sz="1800" b="0" i="0" u="none" strike="noStrike" baseline="0" dirty="0">
                <a:latin typeface="TimesNewRomanPSMT"/>
              </a:rPr>
              <a:t>Salon görevlileri ile sınav başlamadan en az 1 (bir) saat önce toplantı yaparak salon</a:t>
            </a:r>
          </a:p>
          <a:p>
            <a:pPr algn="l"/>
            <a:r>
              <a:rPr lang="tr-TR" sz="1800" b="0" i="0" u="none" strike="noStrike" baseline="0" dirty="0">
                <a:latin typeface="TimesNewRomanPSMT"/>
              </a:rPr>
              <a:t>görevlilerinin görev ve sorumluluklarını açıklar. Toplantıya katılmayan salon görevlisinin yerine yedek gözetmenlerden görevlendirme yapar. </a:t>
            </a:r>
          </a:p>
          <a:p>
            <a:pPr algn="l"/>
            <a:endParaRPr lang="tr-TR" sz="1800" b="0" i="0" u="none" strike="noStrike" baseline="0" dirty="0">
              <a:latin typeface="TimesNewRomanPSMT"/>
            </a:endParaRPr>
          </a:p>
          <a:p>
            <a:pPr algn="l"/>
            <a:r>
              <a:rPr lang="tr-TR" sz="1800" b="1" i="0" u="none" strike="noStrike" baseline="0" dirty="0">
                <a:latin typeface="TimesNewRomanPS-BoldMT"/>
              </a:rPr>
              <a:t>6. </a:t>
            </a:r>
            <a:r>
              <a:rPr lang="tr-TR" sz="1800" b="0" i="0" u="none" strike="noStrike" baseline="0" dirty="0">
                <a:latin typeface="TimesNewRomanPSMT"/>
              </a:rPr>
              <a:t>Toplantıya katılmayan, görevine geç gelen ve/veya sınav binasına getirilmemesi gereken (Merkezi Sistem Sınav Yönergesinde belirtilen) her türlü eşya/araç-gereç ile sınav salonuna girmekte ısrar eden salon görevlisine (yedek gözetmen dâhil) görev vermez. Bu salon görevlisini tutanakla belirleyerek bölge sınav yürütme komisyonuna bildirir.</a:t>
            </a:r>
          </a:p>
          <a:p>
            <a:pPr algn="l"/>
            <a:endParaRPr lang="tr-TR" sz="1800" b="0" i="0" u="none" strike="noStrike" baseline="0" dirty="0">
              <a:latin typeface="TimesNewRomanPSMT"/>
            </a:endParaRPr>
          </a:p>
          <a:p>
            <a:pPr algn="l"/>
            <a:r>
              <a:rPr lang="tr-TR" sz="1800" b="1" i="0" u="none" strike="noStrike" baseline="0" dirty="0">
                <a:latin typeface="TimesNewRomanPS-BoldMT"/>
              </a:rPr>
              <a:t>7. </a:t>
            </a:r>
            <a:r>
              <a:rPr lang="tr-TR" sz="1800" b="0" i="0" u="none" strike="noStrike" baseline="0" dirty="0">
                <a:latin typeface="TimesNewRomanPSMT"/>
              </a:rPr>
              <a:t>Sınav görevlilerinin MEBBİS Modülünden aldıkları Görevli </a:t>
            </a:r>
            <a:r>
              <a:rPr lang="tr-TR" sz="1800" b="0" i="0" u="none" strike="noStrike" baseline="0" dirty="0" err="1">
                <a:latin typeface="TimesNewRomanPSMT"/>
              </a:rPr>
              <a:t>Kartı’nın</a:t>
            </a:r>
            <a:r>
              <a:rPr lang="tr-TR" sz="1800" b="0" i="0" u="none" strike="noStrike" baseline="0" dirty="0">
                <a:latin typeface="TimesNewRomanPSMT"/>
              </a:rPr>
              <a:t> sınav süresince</a:t>
            </a:r>
          </a:p>
          <a:p>
            <a:pPr algn="l"/>
            <a:r>
              <a:rPr lang="tr-TR" sz="1800" b="0" i="0" u="none" strike="noStrike" baseline="0" dirty="0">
                <a:latin typeface="TimesNewRomanPSMT"/>
              </a:rPr>
              <a:t>görevlilerin üzerinde bulunmasını sağlar.</a:t>
            </a:r>
          </a:p>
        </p:txBody>
      </p:sp>
    </p:spTree>
    <p:extLst>
      <p:ext uri="{BB962C8B-B14F-4D97-AF65-F5344CB8AC3E}">
        <p14:creationId xmlns:p14="http://schemas.microsoft.com/office/powerpoint/2010/main" val="227541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413" y="30882"/>
            <a:ext cx="7643192" cy="857250"/>
          </a:xfrm>
        </p:spPr>
        <p:txBody>
          <a:bodyPr>
            <a:normAutofit/>
          </a:bodyPr>
          <a:lstStyle/>
          <a:p>
            <a:r>
              <a:rPr lang="tr-TR" sz="3000" b="1" dirty="0">
                <a:solidFill>
                  <a:srgbClr val="FF0000"/>
                </a:solidFill>
              </a:rPr>
              <a:t>Bina Sınav Komisyonunun Yapacağı İşlemler</a:t>
            </a:r>
            <a:endParaRPr lang="tr-TR" sz="3000" dirty="0">
              <a:solidFill>
                <a:srgbClr val="FF0000"/>
              </a:solidFill>
            </a:endParaRPr>
          </a:p>
        </p:txBody>
      </p:sp>
      <p:sp>
        <p:nvSpPr>
          <p:cNvPr id="6" name="Başlık 1"/>
          <p:cNvSpPr txBox="1">
            <a:spLocks/>
          </p:cNvSpPr>
          <p:nvPr/>
        </p:nvSpPr>
        <p:spPr>
          <a:xfrm>
            <a:off x="755576" y="987574"/>
            <a:ext cx="7643192"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600" dirty="0">
              <a:solidFill>
                <a:srgbClr val="FF0000"/>
              </a:solidFill>
            </a:endParaRPr>
          </a:p>
        </p:txBody>
      </p:sp>
      <p:sp>
        <p:nvSpPr>
          <p:cNvPr id="7" name="Başlık 1"/>
          <p:cNvSpPr txBox="1">
            <a:spLocks/>
          </p:cNvSpPr>
          <p:nvPr/>
        </p:nvSpPr>
        <p:spPr>
          <a:xfrm>
            <a:off x="770590" y="857250"/>
            <a:ext cx="8288639" cy="425536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1700" b="1" i="0" u="none" strike="noStrike" baseline="0" dirty="0">
                <a:latin typeface="TimesNewRomanPSMT"/>
              </a:rPr>
              <a:t>8. </a:t>
            </a:r>
            <a:r>
              <a:rPr lang="tr-TR" sz="1700" b="0" i="0" u="none" strike="noStrike" baseline="0" dirty="0">
                <a:latin typeface="TimesNewRomanPSMT"/>
              </a:rPr>
              <a:t>Sınav günü, sınav kutularını/çantalarını İl/İlçe Bölge Sınav Yürütme Komisyonu tarafından görevlendirilen sınav evrakı nakil koruma görevlilerinden tutanakla teslim alır. Sınavın başlamasına 45 dakika kala sınav kutularını açıp içindeki sınav paketlerini sayarak kontrol eder, sorun varsa İl/İlçe Bölge Sınav Yürütme Komisyonunun talimatına göre işlem yapar. </a:t>
            </a:r>
          </a:p>
          <a:p>
            <a:pPr algn="l"/>
            <a:endParaRPr lang="tr-TR" sz="1700" b="0" i="0" u="none" strike="noStrike" baseline="0" dirty="0">
              <a:latin typeface="TimesNewRomanPSMT"/>
            </a:endParaRPr>
          </a:p>
          <a:p>
            <a:pPr algn="l"/>
            <a:r>
              <a:rPr lang="tr-TR" sz="1700" b="1" i="0" u="none" strike="noStrike" baseline="0" dirty="0">
                <a:latin typeface="TimesNewRomanPS-BoldMT"/>
              </a:rPr>
              <a:t>9. </a:t>
            </a:r>
            <a:r>
              <a:rPr lang="tr-TR" sz="1700" b="0" i="0" u="none" strike="noStrike" baseline="0" dirty="0">
                <a:latin typeface="TimesNewRomanPSMT"/>
              </a:rPr>
              <a:t>Sınav evrakı dönüş zarfı, cevap kâğıtları, soru kitapçıkları ve salon yoklama listesinin</a:t>
            </a:r>
          </a:p>
          <a:p>
            <a:pPr algn="l"/>
            <a:r>
              <a:rPr lang="tr-TR" sz="1700" b="0" i="0" u="none" strike="noStrike" baseline="0" dirty="0">
                <a:latin typeface="TimesNewRomanPSMT"/>
              </a:rPr>
              <a:t>bulunduğu sınav paketi ile EK-2 Salon Görevlileri Sınav Uygulama </a:t>
            </a:r>
            <a:r>
              <a:rPr lang="tr-TR" sz="1700" b="0" i="0" u="none" strike="noStrike" baseline="0" dirty="0" err="1">
                <a:latin typeface="TimesNewRomanPSMT"/>
              </a:rPr>
              <a:t>Formu’nu</a:t>
            </a:r>
            <a:r>
              <a:rPr lang="tr-TR" sz="1700" b="0" i="0" u="none" strike="noStrike" baseline="0" dirty="0">
                <a:latin typeface="TimesNewRomanPSMT"/>
              </a:rPr>
              <a:t> salon</a:t>
            </a:r>
          </a:p>
          <a:p>
            <a:pPr algn="l"/>
            <a:r>
              <a:rPr lang="tr-TR" sz="1700" b="0" i="0" u="none" strike="noStrike" baseline="0" dirty="0">
                <a:latin typeface="TimesNewRomanPSMT"/>
              </a:rPr>
              <a:t>başkanlarına imza karşılığında teslim eder.</a:t>
            </a:r>
          </a:p>
          <a:p>
            <a:pPr algn="l"/>
            <a:r>
              <a:rPr lang="tr-TR" sz="1700" dirty="0">
                <a:latin typeface="TimesNewRomanPSMT"/>
              </a:rPr>
              <a:t> </a:t>
            </a:r>
            <a:endParaRPr lang="tr-TR" sz="1700" b="0" i="0" u="none" strike="noStrike" baseline="0" dirty="0">
              <a:latin typeface="TimesNewRomanPSMT"/>
            </a:endParaRPr>
          </a:p>
          <a:p>
            <a:pPr algn="l"/>
            <a:r>
              <a:rPr lang="tr-TR" sz="1700" b="1" i="0" u="none" strike="noStrike" baseline="0" dirty="0">
                <a:latin typeface="TimesNewRomanPS-BoldMT"/>
              </a:rPr>
              <a:t>10. </a:t>
            </a:r>
            <a:r>
              <a:rPr lang="tr-TR" sz="1700" b="0" i="0" u="none" strike="noStrike" baseline="0" dirty="0">
                <a:latin typeface="TimesNewRomanPSMT"/>
              </a:rPr>
              <a:t>Adayları binaya geçerli kimlik belgesi </a:t>
            </a:r>
            <a:r>
              <a:rPr lang="tr-TR" sz="1700" b="1" i="0" u="none" strike="noStrike" baseline="0" dirty="0">
                <a:latin typeface="TimesNewRomanPS-BoldMT"/>
              </a:rPr>
              <a:t>(T.C. kimlik numaralı nüfus cüzdanı veya T.C. kimlik kartı, sürücü belgesi veya geçerlik süresi devam eden pasaport</a:t>
            </a:r>
            <a:r>
              <a:rPr lang="tr-TR" sz="1700" b="0" i="0" u="none" strike="noStrike" baseline="0" dirty="0">
                <a:latin typeface="TimesNewRomanPSMT"/>
              </a:rPr>
              <a:t>, </a:t>
            </a:r>
            <a:r>
              <a:rPr lang="tr-TR" sz="1700" b="1" i="0" u="none" strike="noStrike" baseline="0" dirty="0">
                <a:latin typeface="TimesNewRomanPS-BoldMT"/>
              </a:rPr>
              <a:t>pasaportları olmayan KKTC vatandaşları için fotoğraflı ve kimlik numaralı KKTC kimlik kartı) </a:t>
            </a:r>
            <a:r>
              <a:rPr lang="tr-TR" sz="1700" b="0" i="0" u="none" strike="noStrike" baseline="0" dirty="0">
                <a:latin typeface="TimesNewRomanPSMT"/>
              </a:rPr>
              <a:t>ve fotoğraflı sınav giriş belgesini kontrol ederek alır. Fotoğraflı sınav giriş belgesi ile geçerli kimlik belgesi yanında olmayan adaylar sınava alınmayacaktır.</a:t>
            </a:r>
          </a:p>
        </p:txBody>
      </p:sp>
    </p:spTree>
    <p:extLst>
      <p:ext uri="{BB962C8B-B14F-4D97-AF65-F5344CB8AC3E}">
        <p14:creationId xmlns:p14="http://schemas.microsoft.com/office/powerpoint/2010/main" val="400549883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2849</TotalTime>
  <Words>3106</Words>
  <Application>Microsoft Office PowerPoint</Application>
  <PresentationFormat>Ekran Gösterisi (16:9)</PresentationFormat>
  <Paragraphs>261</Paragraphs>
  <Slides>38</Slides>
  <Notes>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38</vt:i4>
      </vt:variant>
    </vt:vector>
  </HeadingPairs>
  <TitlesOfParts>
    <vt:vector size="46" baseType="lpstr">
      <vt:lpstr>Arial</vt:lpstr>
      <vt:lpstr>Calibri</vt:lpstr>
      <vt:lpstr>Times New Roman</vt:lpstr>
      <vt:lpstr>TimesNewRomanPS-BoldItalicMT</vt:lpstr>
      <vt:lpstr>TimesNewRomanPS-BoldMT</vt:lpstr>
      <vt:lpstr>TimesNewRomanPSMT</vt:lpstr>
      <vt:lpstr>Wingdings</vt:lpstr>
      <vt:lpstr>Ofis Teması</vt:lpstr>
      <vt:lpstr>PowerPoint Sunusu</vt:lpstr>
      <vt:lpstr>PowerPoint Sunusu</vt:lpstr>
      <vt:lpstr>PowerPoint Sunusu</vt:lpstr>
      <vt:lpstr>SINAVA GİRİŞ</vt:lpstr>
      <vt:lpstr>SINAVA GİRİŞ</vt:lpstr>
      <vt:lpstr>PowerPoint Sunusu</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Bina Sınav Komisyonunun Yapacağı İşlemler</vt:lpstr>
      <vt:lpstr>PowerPoint Sunusu</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SALON GÖREVLİLERİNİN YAPACAĞI İŞLEMLER</vt:lpstr>
      <vt:lpstr>B) Sınav Süresince;</vt:lpstr>
      <vt:lpstr>B) Sınav Süresince;</vt:lpstr>
      <vt:lpstr>B) Sınav Süresince;</vt:lpstr>
      <vt:lpstr>C) Sınav Süresi Sonunda;</vt:lpstr>
      <vt:lpstr>C) Sınav Süresi Sonunda;</vt:lpstr>
      <vt:lpstr>Yedek Gözetmenin Yapacağı İşlemler </vt:lpstr>
      <vt:lpstr>Ayrıca, salon görevlileri;</vt:lpstr>
      <vt:lpstr>PowerPoint Sunusu</vt:lpstr>
      <vt:lpstr>SINAV PAKETİNİN AÇILMASI VE  SINAV EVRAKI DÖNÜŞ ZARFININ KAPATILMASI</vt:lpstr>
      <vt:lpstr>SINAV PAKETİNİN AÇILMASI VE  SINAV EVRAKI DÖNÜŞ ZARFININ KAPATILMASI</vt:lpstr>
      <vt:lpstr>SINAV PAKETİNİN AÇILMASI VE  SINAV EVRAKI DÖNÜŞ ZARFININ KAPATILMASI</vt:lpstr>
      <vt:lpstr>SINAV PAKETİNİN AÇILMASI VE  SINAV EVRAKI DÖNÜŞ ZARFININ KAPATILMASI</vt:lpstr>
      <vt:lpstr>SINAV PAKETİNİN AÇILMASI VE  SINAV EVRAKI DÖNÜŞ ZARFININ KAPATILMASI</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Asus</cp:lastModifiedBy>
  <cp:revision>127</cp:revision>
  <dcterms:created xsi:type="dcterms:W3CDTF">2019-03-28T13:41:51Z</dcterms:created>
  <dcterms:modified xsi:type="dcterms:W3CDTF">2022-11-16T13:22:51Z</dcterms:modified>
</cp:coreProperties>
</file>