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8" r:id="rId2"/>
    <p:sldId id="262" r:id="rId3"/>
    <p:sldId id="471" r:id="rId4"/>
    <p:sldId id="360" r:id="rId5"/>
    <p:sldId id="363" r:id="rId6"/>
    <p:sldId id="451" r:id="rId7"/>
    <p:sldId id="358" r:id="rId8"/>
    <p:sldId id="365" r:id="rId9"/>
    <p:sldId id="469" r:id="rId10"/>
    <p:sldId id="465" r:id="rId11"/>
    <p:sldId id="366" r:id="rId12"/>
    <p:sldId id="367" r:id="rId13"/>
    <p:sldId id="368" r:id="rId14"/>
    <p:sldId id="370" r:id="rId15"/>
    <p:sldId id="371" r:id="rId16"/>
    <p:sldId id="372" r:id="rId17"/>
    <p:sldId id="373" r:id="rId18"/>
    <p:sldId id="374" r:id="rId19"/>
    <p:sldId id="375" r:id="rId20"/>
    <p:sldId id="377" r:id="rId21"/>
    <p:sldId id="378" r:id="rId22"/>
    <p:sldId id="379" r:id="rId23"/>
    <p:sldId id="380" r:id="rId24"/>
    <p:sldId id="470" r:id="rId25"/>
    <p:sldId id="382" r:id="rId26"/>
    <p:sldId id="383" r:id="rId27"/>
    <p:sldId id="384" r:id="rId28"/>
    <p:sldId id="437" r:id="rId29"/>
    <p:sldId id="385" r:id="rId30"/>
    <p:sldId id="442" r:id="rId31"/>
    <p:sldId id="386" r:id="rId32"/>
    <p:sldId id="462" r:id="rId33"/>
    <p:sldId id="387" r:id="rId34"/>
    <p:sldId id="388" r:id="rId35"/>
    <p:sldId id="389" r:id="rId36"/>
    <p:sldId id="390" r:id="rId37"/>
    <p:sldId id="391" r:id="rId38"/>
    <p:sldId id="392" r:id="rId39"/>
    <p:sldId id="394" r:id="rId40"/>
    <p:sldId id="395" r:id="rId41"/>
    <p:sldId id="439" r:id="rId42"/>
    <p:sldId id="396" r:id="rId43"/>
    <p:sldId id="397" r:id="rId44"/>
    <p:sldId id="398" r:id="rId45"/>
    <p:sldId id="399" r:id="rId46"/>
    <p:sldId id="400" r:id="rId47"/>
    <p:sldId id="401" r:id="rId48"/>
    <p:sldId id="402" r:id="rId49"/>
    <p:sldId id="403" r:id="rId50"/>
    <p:sldId id="405" r:id="rId51"/>
    <p:sldId id="406" r:id="rId52"/>
    <p:sldId id="407" r:id="rId53"/>
    <p:sldId id="408" r:id="rId54"/>
    <p:sldId id="409" r:id="rId55"/>
    <p:sldId id="410" r:id="rId56"/>
    <p:sldId id="411" r:id="rId57"/>
    <p:sldId id="460"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463" r:id="rId72"/>
    <p:sldId id="445" r:id="rId73"/>
    <p:sldId id="444" r:id="rId74"/>
    <p:sldId id="426" r:id="rId75"/>
    <p:sldId id="430" r:id="rId76"/>
    <p:sldId id="431" r:id="rId77"/>
    <p:sldId id="432" r:id="rId78"/>
    <p:sldId id="433" r:id="rId79"/>
    <p:sldId id="434" r:id="rId80"/>
    <p:sldId id="466" r:id="rId81"/>
    <p:sldId id="467" r:id="rId82"/>
    <p:sldId id="468" r:id="rId83"/>
    <p:sldId id="280" r:id="rId84"/>
  </p:sldIdLst>
  <p:sldSz cx="12192000" cy="6858000"/>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66"/>
    <a:srgbClr val="0066FF"/>
    <a:srgbClr val="0000FF"/>
    <a:srgbClr val="0000CC"/>
    <a:srgbClr val="FF00FF"/>
    <a:srgbClr val="A50021"/>
    <a:srgbClr val="FFFFFF"/>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2231"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C0D66ED3-3C4B-4B86-A3B4-95B3B112DA36}" type="datetimeFigureOut">
              <a:rPr lang="tr-TR" smtClean="0"/>
              <a:t>21.03.2025</a:t>
            </a:fld>
            <a:endParaRPr lang="tr-TR"/>
          </a:p>
        </p:txBody>
      </p:sp>
      <p:sp>
        <p:nvSpPr>
          <p:cNvPr id="4" name="Altbilgi Yer Tutucusu 3"/>
          <p:cNvSpPr>
            <a:spLocks noGrp="1"/>
          </p:cNvSpPr>
          <p:nvPr>
            <p:ph type="ftr" sz="quarter" idx="2"/>
          </p:nvPr>
        </p:nvSpPr>
        <p:spPr>
          <a:xfrm>
            <a:off x="2" y="6456613"/>
            <a:ext cx="4302231" cy="341063"/>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3699" y="6456613"/>
            <a:ext cx="4302231" cy="341063"/>
          </a:xfrm>
          <a:prstGeom prst="rect">
            <a:avLst/>
          </a:prstGeom>
        </p:spPr>
        <p:txBody>
          <a:bodyPr vert="horz" lIns="91440" tIns="45720" rIns="91440" bIns="45720" rtlCol="0" anchor="b"/>
          <a:lstStyle>
            <a:lvl1pPr algn="r">
              <a:defRPr sz="1200"/>
            </a:lvl1pPr>
          </a:lstStyle>
          <a:p>
            <a:fld id="{CCD087D2-9DC6-41AE-B76D-2A14ACBB6A7E}" type="slidenum">
              <a:rPr lang="tr-TR" smtClean="0"/>
              <a:t>‹#›</a:t>
            </a:fld>
            <a:endParaRPr lang="tr-TR"/>
          </a:p>
        </p:txBody>
      </p:sp>
    </p:spTree>
    <p:extLst>
      <p:ext uri="{BB962C8B-B14F-4D97-AF65-F5344CB8AC3E}">
        <p14:creationId xmlns:p14="http://schemas.microsoft.com/office/powerpoint/2010/main" val="31323217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2" y="1"/>
            <a:ext cx="4302231" cy="34106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3699" y="1"/>
            <a:ext cx="4302231" cy="341064"/>
          </a:xfrm>
          <a:prstGeom prst="rect">
            <a:avLst/>
          </a:prstGeom>
        </p:spPr>
        <p:txBody>
          <a:bodyPr vert="horz" lIns="91440" tIns="45720" rIns="91440" bIns="45720" rtlCol="0"/>
          <a:lstStyle>
            <a:lvl1pPr algn="r">
              <a:defRPr sz="1200"/>
            </a:lvl1pPr>
          </a:lstStyle>
          <a:p>
            <a:fld id="{6AEEB463-D2A6-46D5-B183-98E81A4082EB}" type="datetimeFigureOut">
              <a:rPr lang="tr-TR" smtClean="0"/>
              <a:t>21.03.2025</a:t>
            </a:fld>
            <a:endParaRPr lang="tr-TR"/>
          </a:p>
        </p:txBody>
      </p:sp>
      <p:sp>
        <p:nvSpPr>
          <p:cNvPr id="4" name="Slayt Görüntüsü Yer Tutucus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823" y="3271383"/>
            <a:ext cx="7942580" cy="267658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2" y="6456613"/>
            <a:ext cx="4302231" cy="34106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3699" y="6456613"/>
            <a:ext cx="4302231" cy="341063"/>
          </a:xfrm>
          <a:prstGeom prst="rect">
            <a:avLst/>
          </a:prstGeom>
        </p:spPr>
        <p:txBody>
          <a:bodyPr vert="horz" lIns="91440" tIns="45720" rIns="91440" bIns="45720" rtlCol="0" anchor="b"/>
          <a:lstStyle>
            <a:lvl1pPr algn="r">
              <a:defRPr sz="1200"/>
            </a:lvl1pPr>
          </a:lstStyle>
          <a:p>
            <a:fld id="{652A0F5D-B0FF-487E-9568-11502425C9EE}" type="slidenum">
              <a:rPr lang="tr-TR" smtClean="0"/>
              <a:t>‹#›</a:t>
            </a:fld>
            <a:endParaRPr lang="tr-TR"/>
          </a:p>
        </p:txBody>
      </p:sp>
    </p:spTree>
    <p:extLst>
      <p:ext uri="{BB962C8B-B14F-4D97-AF65-F5344CB8AC3E}">
        <p14:creationId xmlns:p14="http://schemas.microsoft.com/office/powerpoint/2010/main" val="35360830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899428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226158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77781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9221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74037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96119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0902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02477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8929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844435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3865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280763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53791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33479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48286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3413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75030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13057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37993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294493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17610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1656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53014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422965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62216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09274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53653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3985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91514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56463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62567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85941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1727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70755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425025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35783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769236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666179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424827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207883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226518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57853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43474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92056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7369574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7575702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166437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0010350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18217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9433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67535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4153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983125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0548325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3933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751605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5514151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83757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47644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089088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3568883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505908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1319899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26845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978737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62657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8950599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820128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7728385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831098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29620664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28287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5173921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017405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334050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137260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37605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034333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504058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9499724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48956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635328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19CA8AE-5F70-4595-8B93-41FC159AC805}" type="datetime1">
              <a:rPr lang="tr-TR" smtClean="0"/>
              <a:t>21.03.2025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14961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D144783-965D-40AC-BC43-D0967F9B9095}" type="datetime1">
              <a:rPr lang="tr-TR" smtClean="0"/>
              <a:t>21.03.2025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7305414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D8095E1-EF1E-464C-B4C2-3267EA871EBA}" type="datetime1">
              <a:rPr lang="tr-TR" smtClean="0"/>
              <a:t>21.03.2025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0215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43A32EE-53AE-431C-95F8-8F603AEDB796}" type="datetime1">
              <a:rPr lang="tr-TR" smtClean="0"/>
              <a:t>21.03.2025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9921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067D383-A4DA-4EAD-993B-A80F14F6A954}" type="datetime1">
              <a:rPr lang="tr-TR" smtClean="0"/>
              <a:t>21.03.2025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21036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88DD01B-296E-49DA-B7C1-A55368401869}" type="datetime1">
              <a:rPr lang="tr-TR" smtClean="0"/>
              <a:t>21.03.2025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108179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FC1FFD0-BF00-4195-B77E-F9378B92232F}" type="datetime1">
              <a:rPr lang="tr-TR" smtClean="0"/>
              <a:t>21.03.2025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19761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E26E83F-B7C4-4992-AEBB-1C6B5D5FEF3A}" type="datetime1">
              <a:rPr lang="tr-TR" smtClean="0"/>
              <a:t>21.03.2025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49707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C7E8DD6-FE56-4BFC-921E-E91EE5A155E7}" type="datetime1">
              <a:rPr lang="tr-TR" smtClean="0"/>
              <a:t>21.03.2025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317969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0440CEF-6162-44F5-BF6F-E9FBAC31B9B2}" type="datetime1">
              <a:rPr lang="tr-TR" smtClean="0"/>
              <a:t>21.03.2025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23579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0F66A42-D83A-41D8-95F7-54B0C645233E}" type="datetime1">
              <a:rPr lang="tr-TR" smtClean="0"/>
              <a:t>21.03.2025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7BA4387-5B25-43A8-BC95-FD417D7D2F56}" type="slidenum">
              <a:rPr lang="tr-TR" smtClean="0"/>
              <a:t>‹#›</a:t>
            </a:fld>
            <a:endParaRPr lang="tr-TR"/>
          </a:p>
        </p:txBody>
      </p:sp>
    </p:spTree>
    <p:extLst>
      <p:ext uri="{BB962C8B-B14F-4D97-AF65-F5344CB8AC3E}">
        <p14:creationId xmlns:p14="http://schemas.microsoft.com/office/powerpoint/2010/main" val="159071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44783-965D-40AC-BC43-D0967F9B9095}" type="datetime1">
              <a:rPr lang="tr-TR" smtClean="0"/>
              <a:t>21.03.2025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A4387-5B25-43A8-BC95-FD417D7D2F56}" type="slidenum">
              <a:rPr lang="tr-TR" smtClean="0"/>
              <a:t>‹#›</a:t>
            </a:fld>
            <a:endParaRPr lang="tr-TR"/>
          </a:p>
        </p:txBody>
      </p:sp>
    </p:spTree>
    <p:extLst>
      <p:ext uri="{BB962C8B-B14F-4D97-AF65-F5344CB8AC3E}">
        <p14:creationId xmlns:p14="http://schemas.microsoft.com/office/powerpoint/2010/main" val="730085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8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9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t="6745" b="34787"/>
          <a:stretch/>
        </p:blipFill>
        <p:spPr>
          <a:xfrm>
            <a:off x="4633933" y="14990"/>
            <a:ext cx="2924135"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Erzincan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38940"/>
            <a:ext cx="12192000" cy="2554545"/>
          </a:xfrm>
          <a:prstGeom prst="rect">
            <a:avLst/>
          </a:prstGeom>
          <a:noFill/>
        </p:spPr>
        <p:txBody>
          <a:bodyPr wrap="square" lIns="91440" tIns="45720" rIns="91440" bIns="45720">
            <a:spAutoFit/>
          </a:bodyPr>
          <a:lstStyle/>
          <a:p>
            <a:pPr algn="ctr"/>
            <a:r>
              <a:rPr lang="tr-TR" sz="3600" dirty="0"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2024-2025 Eğitim Öğretim Yılı </a:t>
            </a:r>
            <a:r>
              <a:rPr lang="tr-TR" sz="3600" dirty="0"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2. </a:t>
            </a:r>
            <a:r>
              <a:rPr lang="tr-TR" sz="3600" dirty="0"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Dönem </a:t>
            </a:r>
          </a:p>
          <a:p>
            <a:pPr algn="ctr"/>
            <a:r>
              <a:rPr lang="tr-TR" sz="3600" dirty="0" err="1"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Açıköğretim</a:t>
            </a:r>
            <a:r>
              <a:rPr lang="tr-TR" sz="3600" dirty="0" smtClean="0">
                <a:ln w="0"/>
                <a:solidFill>
                  <a:srgbClr val="0000FF"/>
                </a:solidFill>
                <a:effectLst>
                  <a:glow rad="101600">
                    <a:schemeClr val="bg1">
                      <a:alpha val="60000"/>
                    </a:schemeClr>
                  </a:glow>
                  <a:outerShdw blurRad="50800" dist="38100" dir="5400000" algn="t" rotWithShape="0">
                    <a:prstClr val="black">
                      <a:alpha val="40000"/>
                    </a:prstClr>
                  </a:outerShdw>
                </a:effectLst>
                <a:latin typeface="Bookman Old Style" panose="02050604050505020204" pitchFamily="18" charset="0"/>
              </a:rPr>
              <a:t> Kurumları Sınavı</a:t>
            </a:r>
          </a:p>
          <a:p>
            <a:pPr algn="ctr"/>
            <a:r>
              <a:rPr lang="tr-TR" sz="32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Bilgilendirme Toplantısı</a:t>
            </a: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dirty="0" smtClean="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22 MART 2025</a:t>
            </a:r>
            <a:endParaRPr lang="tr-TR" sz="2800" dirty="0">
              <a:ln w="0"/>
              <a:solidFill>
                <a:srgbClr val="FF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Tree>
    <p:extLst>
      <p:ext uri="{BB962C8B-B14F-4D97-AF65-F5344CB8AC3E}">
        <p14:creationId xmlns:p14="http://schemas.microsoft.com/office/powerpoint/2010/main" val="299942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1754326"/>
          </a:xfrm>
          <a:prstGeom prst="rect">
            <a:avLst/>
          </a:prstGeom>
          <a:noFill/>
        </p:spPr>
        <p:txBody>
          <a:bodyPr wrap="square" rtlCol="0">
            <a:spAutoFit/>
          </a:bodyPr>
          <a:lstStyle/>
          <a:p>
            <a:pPr marL="571500" indent="-571500" algn="just">
              <a:buFont typeface="Wingdings" panose="05000000000000000000" pitchFamily="2" charset="2"/>
              <a:buChar char="Ø"/>
            </a:pPr>
            <a:r>
              <a:rPr lang="tr-TR" sz="3600">
                <a:ln w="0"/>
                <a:latin typeface="Times New Roman" panose="02020603050405020304" pitchFamily="18" charset="0"/>
                <a:cs typeface="Times New Roman" panose="02020603050405020304" pitchFamily="18" charset="0"/>
              </a:rPr>
              <a:t>	</a:t>
            </a:r>
            <a:r>
              <a:rPr lang="tr-TR" sz="3600" smtClean="0">
                <a:ln w="0"/>
                <a:latin typeface="Times New Roman" panose="02020603050405020304" pitchFamily="18" charset="0"/>
                <a:cs typeface="Times New Roman" panose="02020603050405020304" pitchFamily="18" charset="0"/>
              </a:rPr>
              <a:t>Bayan </a:t>
            </a:r>
            <a:r>
              <a:rPr lang="tr-TR" sz="3600" dirty="0">
                <a:ln w="0"/>
                <a:latin typeface="Times New Roman" panose="02020603050405020304" pitchFamily="18" charset="0"/>
                <a:cs typeface="Times New Roman" panose="02020603050405020304" pitchFamily="18" charset="0"/>
              </a:rPr>
              <a:t>polis görevlendirilmeyen okullarda arama noktasında bayan öğretmenlerin yardımcı olmasının sağlanması gerekmektedir.</a:t>
            </a:r>
          </a:p>
        </p:txBody>
      </p:sp>
    </p:spTree>
    <p:extLst>
      <p:ext uri="{BB962C8B-B14F-4D97-AF65-F5344CB8AC3E}">
        <p14:creationId xmlns:p14="http://schemas.microsoft.com/office/powerpoint/2010/main" val="263213772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15338" y="1547979"/>
            <a:ext cx="10236530" cy="4912242"/>
          </a:xfrm>
          <a:prstGeom prst="rect">
            <a:avLst/>
          </a:prstGeom>
          <a:noFill/>
        </p:spPr>
        <p:txBody>
          <a:bodyPr wrap="square" rtlCol="0">
            <a:spAutoFit/>
          </a:bodyPr>
          <a:lstStyle/>
          <a:p>
            <a:r>
              <a:rPr lang="tr-TR" sz="3600" dirty="0">
                <a:ln w="0"/>
                <a:latin typeface="Times New Roman" panose="02020603050405020304" pitchFamily="18" charset="0"/>
                <a:cs typeface="Times New Roman" panose="02020603050405020304" pitchFamily="18" charset="0"/>
              </a:rPr>
              <a:t>	</a:t>
            </a:r>
            <a:r>
              <a:rPr lang="tr-TR" sz="3600" u="sng" dirty="0">
                <a:ln w="0"/>
                <a:solidFill>
                  <a:srgbClr val="0000FF"/>
                </a:solidFill>
                <a:latin typeface="Times New Roman" panose="02020603050405020304" pitchFamily="18" charset="0"/>
                <a:cs typeface="Times New Roman" panose="02020603050405020304" pitchFamily="18" charset="0"/>
              </a:rPr>
              <a:t>Salon Görevlilerinin</a:t>
            </a:r>
            <a:r>
              <a:rPr lang="tr-TR" sz="3600" dirty="0">
                <a:ln w="0"/>
                <a:solidFill>
                  <a:srgbClr val="0000FF"/>
                </a:solidFill>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sınav binasına </a:t>
            </a:r>
            <a:r>
              <a:rPr lang="tr-TR" sz="3600" u="sng" dirty="0" smtClean="0">
                <a:ln w="0"/>
                <a:solidFill>
                  <a:srgbClr val="FF0000"/>
                </a:solidFill>
                <a:latin typeface="Times New Roman" panose="02020603050405020304" pitchFamily="18" charset="0"/>
                <a:cs typeface="Times New Roman" panose="02020603050405020304" pitchFamily="18" charset="0"/>
              </a:rPr>
              <a:t>cep telefonu</a:t>
            </a:r>
            <a:r>
              <a:rPr lang="tr-TR" sz="3600" dirty="0" smtClean="0">
                <a:ln w="0"/>
                <a:latin typeface="Times New Roman" panose="02020603050405020304" pitchFamily="18" charset="0"/>
                <a:cs typeface="Times New Roman" panose="02020603050405020304" pitchFamily="18" charset="0"/>
              </a:rPr>
              <a:t> </a:t>
            </a:r>
            <a:r>
              <a:rPr lang="tr-TR" sz="3600" dirty="0" smtClean="0"/>
              <a:t> </a:t>
            </a:r>
            <a:r>
              <a:rPr lang="tr-TR" sz="3600" u="sng" dirty="0">
                <a:ln w="0"/>
                <a:solidFill>
                  <a:srgbClr val="FF0000"/>
                </a:solidFill>
                <a:latin typeface="Times New Roman" panose="02020603050405020304" pitchFamily="18" charset="0"/>
                <a:cs typeface="Times New Roman" panose="02020603050405020304" pitchFamily="18" charset="0"/>
              </a:rPr>
              <a:t>ya da diğer iletişim araçları </a:t>
            </a:r>
            <a:r>
              <a:rPr lang="tr-TR" sz="3600" u="sng" dirty="0" smtClean="0">
                <a:ln w="0"/>
                <a:solidFill>
                  <a:srgbClr val="FF0000"/>
                </a:solidFill>
                <a:latin typeface="Times New Roman" panose="02020603050405020304" pitchFamily="18" charset="0"/>
                <a:cs typeface="Times New Roman" panose="02020603050405020304" pitchFamily="18" charset="0"/>
              </a:rPr>
              <a:t>ile</a:t>
            </a:r>
            <a:r>
              <a:rPr lang="tr-TR" sz="3600" dirty="0" smtClean="0">
                <a:ln w="0"/>
                <a:solidFill>
                  <a:srgbClr val="FF0000"/>
                </a:solidFill>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girmesi </a:t>
            </a:r>
            <a:r>
              <a:rPr lang="tr-TR" sz="3600" u="sng" dirty="0">
                <a:ln w="0"/>
                <a:solidFill>
                  <a:srgbClr val="FF0000"/>
                </a:solidFill>
                <a:latin typeface="Times New Roman" panose="02020603050405020304" pitchFamily="18" charset="0"/>
                <a:cs typeface="Times New Roman" panose="02020603050405020304" pitchFamily="18" charset="0"/>
              </a:rPr>
              <a:t>KESİNLİKLE YASAKTIR</a:t>
            </a:r>
            <a:r>
              <a:rPr lang="tr-TR" sz="3600" dirty="0">
                <a:ln w="0"/>
                <a:solidFill>
                  <a:srgbClr val="FF0000"/>
                </a:solidFill>
                <a:latin typeface="Times New Roman" panose="02020603050405020304" pitchFamily="18" charset="0"/>
                <a:cs typeface="Times New Roman" panose="02020603050405020304" pitchFamily="18" charset="0"/>
              </a:rPr>
              <a:t>. </a:t>
            </a:r>
          </a:p>
          <a:p>
            <a:pPr algn="just">
              <a:lnSpc>
                <a:spcPct val="114000"/>
              </a:lnSpc>
            </a:pPr>
            <a:r>
              <a:rPr lang="tr-TR" sz="3600" dirty="0">
                <a:ln w="0"/>
                <a:latin typeface="Times New Roman" panose="02020603050405020304" pitchFamily="18" charset="0"/>
                <a:cs typeface="Times New Roman" panose="02020603050405020304" pitchFamily="18" charset="0"/>
              </a:rPr>
              <a:t>	</a:t>
            </a:r>
            <a:r>
              <a:rPr lang="tr-TR" sz="3600" dirty="0">
                <a:ln w="0"/>
                <a:solidFill>
                  <a:srgbClr val="FF0000"/>
                </a:solidFill>
                <a:latin typeface="Times New Roman" panose="02020603050405020304" pitchFamily="18" charset="0"/>
                <a:cs typeface="Times New Roman" panose="02020603050405020304" pitchFamily="18" charset="0"/>
              </a:rPr>
              <a:t>Sınav öncesinde yapılacak toplantıda bu husus özellikle belirtilmelidir.</a:t>
            </a:r>
          </a:p>
          <a:p>
            <a:pPr algn="just">
              <a:lnSpc>
                <a:spcPct val="114000"/>
              </a:lnSpc>
            </a:pPr>
            <a:r>
              <a:rPr lang="tr-TR" sz="3600" dirty="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Bu şekilde sınava girmeye çalışan engellenir ve tutanakla bölge sınav komisyonuna bildirilir. Yedek dahi olsa bu kişilere görev verilmez.</a:t>
            </a:r>
          </a:p>
        </p:txBody>
      </p:sp>
      <p:pic>
        <p:nvPicPr>
          <p:cNvPr id="6" name="Picture 2" descr="cep telefonu png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0" t="14766" r="2749" b="13215"/>
          <a:stretch/>
        </p:blipFill>
        <p:spPr bwMode="auto">
          <a:xfrm>
            <a:off x="9888414" y="182805"/>
            <a:ext cx="1986910" cy="1583238"/>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4017" y="537028"/>
            <a:ext cx="1149918" cy="1149918"/>
          </a:xfrm>
          <a:prstGeom prst="rect">
            <a:avLst/>
          </a:prstGeom>
        </p:spPr>
      </p:pic>
    </p:spTree>
    <p:extLst>
      <p:ext uri="{BB962C8B-B14F-4D97-AF65-F5344CB8AC3E}">
        <p14:creationId xmlns:p14="http://schemas.microsoft.com/office/powerpoint/2010/main" val="2017301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25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53" presetClass="entr" presetSubtype="16" fill="hold" nodeType="withEffect">
                                  <p:stCondLst>
                                    <p:cond delay="150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35" presetClass="emph" presetSubtype="0" repeatCount="indefinite" fill="hold" nodeType="withEffect">
                                  <p:stCondLst>
                                    <p:cond delay="1500"/>
                                  </p:stCondLst>
                                  <p:childTnLst>
                                    <p:anim calcmode="discrete" valueType="str">
                                      <p:cBhvr>
                                        <p:cTn id="14" dur="2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pic>
        <p:nvPicPr>
          <p:cNvPr id="8" name="Picture 4" descr="çant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214" y="3122039"/>
            <a:ext cx="1868731" cy="2055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yüzük filetype:png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22553" t="15320" r="20069" b="12560"/>
          <a:stretch/>
        </p:blipFill>
        <p:spPr bwMode="auto">
          <a:xfrm>
            <a:off x="3263191" y="1728559"/>
            <a:ext cx="1312061" cy="1649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özlü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 y="1610765"/>
            <a:ext cx="1677928" cy="1677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ep telefonu png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70" t="14766" r="2749" b="13215"/>
          <a:stretch/>
        </p:blipFill>
        <p:spPr bwMode="auto">
          <a:xfrm>
            <a:off x="783770" y="3450439"/>
            <a:ext cx="2120368" cy="16895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abanca png ile ilgili görsel sonuc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86983">
            <a:off x="1497822" y="1748449"/>
            <a:ext cx="1947497" cy="1275210"/>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2905" y="2037215"/>
            <a:ext cx="2390396" cy="2390396"/>
          </a:xfrm>
          <a:prstGeom prst="rect">
            <a:avLst/>
          </a:prstGeom>
        </p:spPr>
      </p:pic>
      <p:sp>
        <p:nvSpPr>
          <p:cNvPr id="2" name="Metin kutusu 1"/>
          <p:cNvSpPr txBox="1"/>
          <p:nvPr/>
        </p:nvSpPr>
        <p:spPr>
          <a:xfrm>
            <a:off x="4665688" y="914705"/>
            <a:ext cx="6700490" cy="5678478"/>
          </a:xfrm>
          <a:prstGeom prst="rect">
            <a:avLst/>
          </a:prstGeom>
          <a:noFill/>
        </p:spPr>
        <p:txBody>
          <a:bodyPr wrap="square" rtlCol="0">
            <a:spAutoFit/>
          </a:bodyPr>
          <a:lstStyle/>
          <a:p>
            <a:pPr algn="just">
              <a:spcAft>
                <a:spcPts val="1200"/>
              </a:spcAft>
            </a:pPr>
            <a:r>
              <a:rPr lang="tr-TR" sz="2800" dirty="0">
                <a:ln w="0"/>
                <a:latin typeface="Times New Roman" panose="02020603050405020304" pitchFamily="18" charset="0"/>
                <a:cs typeface="Times New Roman" panose="02020603050405020304" pitchFamily="18" charset="0"/>
              </a:rPr>
              <a:t>s</a:t>
            </a:r>
            <a:r>
              <a:rPr lang="tr-TR" sz="2800" dirty="0" smtClean="0">
                <a:ln w="0"/>
                <a:latin typeface="Times New Roman" panose="02020603050405020304" pitchFamily="18" charset="0"/>
                <a:cs typeface="Times New Roman" panose="02020603050405020304" pitchFamily="18" charset="0"/>
              </a:rPr>
              <a:t>ınav salonuna,</a:t>
            </a:r>
            <a:endParaRPr lang="tr-TR" sz="2800" dirty="0">
              <a:ln w="0"/>
              <a:latin typeface="Times New Roman" panose="02020603050405020304" pitchFamily="18" charset="0"/>
              <a:cs typeface="Times New Roman" panose="02020603050405020304" pitchFamily="18" charset="0"/>
            </a:endParaRPr>
          </a:p>
          <a:p>
            <a:pPr algn="just">
              <a:spcAft>
                <a:spcPts val="1200"/>
              </a:spcAft>
            </a:pPr>
            <a:r>
              <a:rPr lang="tr-TR" sz="2100" b="1" dirty="0" smtClean="0">
                <a:ln w="0"/>
                <a:solidFill>
                  <a:srgbClr val="FF0000"/>
                </a:solidFill>
                <a:latin typeface="Times New Roman" panose="02020603050405020304" pitchFamily="18" charset="0"/>
                <a:cs typeface="Times New Roman" panose="02020603050405020304" pitchFamily="18" charset="0"/>
              </a:rPr>
              <a:t>adayların ve sınav görevlilerinin</a:t>
            </a:r>
            <a:r>
              <a:rPr lang="tr-TR" sz="2100" dirty="0" smtClean="0">
                <a:ln w="0"/>
                <a:latin typeface="Times New Roman" panose="02020603050405020304" pitchFamily="18" charset="0"/>
                <a:cs typeface="Times New Roman" panose="02020603050405020304" pitchFamily="18" charset="0"/>
              </a:rPr>
              <a:t> Kullanımı doktor raporu ile belirlenen hasta veya engellilere ait cihazlar ve ilaçlar, </a:t>
            </a:r>
            <a:r>
              <a:rPr lang="tr-TR" sz="2100" dirty="0" err="1" smtClean="0">
                <a:ln w="0"/>
                <a:latin typeface="Times New Roman" panose="02020603050405020304" pitchFamily="18" charset="0"/>
                <a:cs typeface="Times New Roman" panose="02020603050405020304" pitchFamily="18" charset="0"/>
              </a:rPr>
              <a:t>anahtarlıksız</a:t>
            </a:r>
            <a:r>
              <a:rPr lang="tr-TR" sz="2100" dirty="0" smtClean="0">
                <a:ln w="0"/>
                <a:latin typeface="Times New Roman" panose="02020603050405020304" pitchFamily="18" charset="0"/>
                <a:cs typeface="Times New Roman" panose="02020603050405020304" pitchFamily="18" charset="0"/>
              </a:rPr>
              <a:t> basit anahtar, ulaşım kartları, para, alyans, şeffaf pet şişe içerisinde bandajı çıkarılmış su ve numaralı şeffaf gözlük hariç her türlü kesici ve delici alet, ateşli silah, çanta, cüzdan, cep telefonu, her türlü saat, anahtarlık, elektronik anahtar, kablosuz iletişim sağlayan cihaz, kulaklık, kolye, küpe, bilezik, yüzük, broş ve diğer takılar, her türlü plastik, metal ve cam eşya, banka kredi kartları, her türlü elektronik ve mekanik cihaz, her türlü müsvedde kâğıt, defter, ders notu, kitap, sözlük, dergi, gazete ve benzeri yayınlar, cetvel, pergel, açıölçer ve benzeri araçlar, yiyecek, içecek ve diğer tüketim maddeleri bulunduran aday sınav salonuna girmesi yasaktır.</a:t>
            </a:r>
          </a:p>
          <a:p>
            <a:pPr algn="r">
              <a:spcAft>
                <a:spcPts val="1200"/>
              </a:spcAft>
            </a:pPr>
            <a:r>
              <a:rPr lang="tr-TR" sz="2100" i="1" dirty="0" smtClean="0">
                <a:ln w="0"/>
                <a:latin typeface="Times New Roman" panose="02020603050405020304" pitchFamily="18" charset="0"/>
                <a:cs typeface="Times New Roman" panose="02020603050405020304" pitchFamily="18" charset="0"/>
              </a:rPr>
              <a:t>	(Merkezi Sistem Sınav Yönergesi)</a:t>
            </a:r>
            <a:endParaRPr lang="tr-TR" sz="2100" i="1"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553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3"/>
                                        </p:tgtEl>
                                        <p:attrNameLst>
                                          <p:attrName>style.visibility</p:attrName>
                                        </p:attrNameLst>
                                      </p:cBhvr>
                                      <p:tavLst>
                                        <p:tav tm="0">
                                          <p:val>
                                            <p:strVal val="hidden"/>
                                          </p:val>
                                        </p:tav>
                                        <p:tav tm="50000">
                                          <p:val>
                                            <p:strVal val="visible"/>
                                          </p:val>
                                        </p:tav>
                                      </p:tavLst>
                                    </p:anim>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15338" y="1182276"/>
            <a:ext cx="10236530" cy="5144998"/>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 Açıköğretim Kurumları Sınavı soru </a:t>
            </a:r>
            <a:r>
              <a:rPr lang="tr-TR" sz="3600" dirty="0" smtClean="0">
                <a:ln w="0"/>
                <a:latin typeface="Times New Roman" panose="02020603050405020304" pitchFamily="18" charset="0"/>
                <a:cs typeface="Times New Roman" panose="02020603050405020304" pitchFamily="18" charset="0"/>
              </a:rPr>
              <a:t>kitapçıkları toplanacak </a:t>
            </a:r>
            <a:r>
              <a:rPr lang="tr-TR" sz="3600" dirty="0">
                <a:ln w="0"/>
                <a:latin typeface="Times New Roman" panose="02020603050405020304" pitchFamily="18" charset="0"/>
                <a:cs typeface="Times New Roman" panose="02020603050405020304" pitchFamily="18" charset="0"/>
              </a:rPr>
              <a:t>ve </a:t>
            </a:r>
            <a:r>
              <a:rPr lang="tr-TR" sz="3600" u="sng" dirty="0">
                <a:ln w="0"/>
                <a:solidFill>
                  <a:srgbClr val="FF0000"/>
                </a:solidFill>
                <a:latin typeface="Times New Roman" panose="02020603050405020304" pitchFamily="18" charset="0"/>
                <a:cs typeface="Times New Roman" panose="02020603050405020304" pitchFamily="18" charset="0"/>
              </a:rPr>
              <a:t>son oturum bittikten </a:t>
            </a:r>
            <a:r>
              <a:rPr lang="tr-TR" sz="3600" dirty="0">
                <a:ln w="0"/>
                <a:latin typeface="Times New Roman" panose="02020603050405020304" pitchFamily="18" charset="0"/>
                <a:cs typeface="Times New Roman" panose="02020603050405020304" pitchFamily="18" charset="0"/>
              </a:rPr>
              <a:t>1 </a:t>
            </a:r>
            <a:r>
              <a:rPr lang="tr-TR" sz="3600" dirty="0" smtClean="0">
                <a:ln w="0"/>
                <a:latin typeface="Times New Roman" panose="02020603050405020304" pitchFamily="18" charset="0"/>
                <a:cs typeface="Times New Roman" panose="02020603050405020304" pitchFamily="18" charset="0"/>
              </a:rPr>
              <a:t>(bir) saat </a:t>
            </a:r>
            <a:r>
              <a:rPr lang="tr-TR" sz="3600" dirty="0">
                <a:ln w="0"/>
                <a:latin typeface="Times New Roman" panose="02020603050405020304" pitchFamily="18" charset="0"/>
                <a:cs typeface="Times New Roman" panose="02020603050405020304" pitchFamily="18" charset="0"/>
              </a:rPr>
              <a:t>sonra isteyen öğrencilere </a:t>
            </a:r>
            <a:r>
              <a:rPr lang="tr-TR" sz="3600" dirty="0" smtClean="0">
                <a:ln w="0"/>
                <a:latin typeface="Times New Roman" panose="02020603050405020304" pitchFamily="18" charset="0"/>
                <a:cs typeface="Times New Roman" panose="02020603050405020304" pitchFamily="18" charset="0"/>
              </a:rPr>
              <a:t>dağıtılabilecektir.</a:t>
            </a:r>
            <a:endParaRPr lang="tr-TR" sz="3600" dirty="0">
              <a:ln w="0"/>
              <a:latin typeface="Times New Roman" panose="02020603050405020304" pitchFamily="18" charset="0"/>
              <a:cs typeface="Times New Roman" panose="02020603050405020304" pitchFamily="18" charset="0"/>
            </a:endParaRPr>
          </a:p>
          <a:p>
            <a:pPr algn="just">
              <a:lnSpc>
                <a:spcPct val="114000"/>
              </a:lnSpc>
            </a:pPr>
            <a:r>
              <a:rPr lang="tr-TR" sz="3600" dirty="0">
                <a:ln w="0"/>
                <a:latin typeface="Times New Roman" panose="02020603050405020304" pitchFamily="18" charset="0"/>
                <a:cs typeface="Times New Roman" panose="02020603050405020304" pitchFamily="18" charset="0"/>
              </a:rPr>
              <a:t>	- Sınav süresince binada görevli ve yaka kartları üzerlerinde olanlar ile güvenlik görevlilerinin dışında kimse sınavın yapılacağı binaya alınmaz.</a:t>
            </a:r>
          </a:p>
          <a:p>
            <a:pPr algn="just">
              <a:lnSpc>
                <a:spcPct val="114000"/>
              </a:lnSpc>
            </a:pPr>
            <a:r>
              <a:rPr lang="tr-TR" sz="3600" dirty="0">
                <a:ln w="0"/>
                <a:latin typeface="Times New Roman" panose="02020603050405020304" pitchFamily="18" charset="0"/>
                <a:cs typeface="Times New Roman" panose="02020603050405020304" pitchFamily="18" charset="0"/>
              </a:rPr>
              <a:t>	- Bütün salonlarda sınavın aynı anda başlaması ve bitmesi sağlanmalıdır.</a:t>
            </a:r>
          </a:p>
        </p:txBody>
      </p:sp>
    </p:spTree>
    <p:extLst>
      <p:ext uri="{BB962C8B-B14F-4D97-AF65-F5344CB8AC3E}">
        <p14:creationId xmlns:p14="http://schemas.microsoft.com/office/powerpoint/2010/main" val="115677236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2" name="Metin kutusu 1"/>
          <p:cNvSpPr txBox="1"/>
          <p:nvPr/>
        </p:nvSpPr>
        <p:spPr>
          <a:xfrm>
            <a:off x="1033153" y="1297917"/>
            <a:ext cx="10236530" cy="402193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dirty="0" smtClean="0">
                <a:ln w="0"/>
                <a:latin typeface="Times New Roman" panose="02020603050405020304" pitchFamily="18" charset="0"/>
                <a:cs typeface="Times New Roman" panose="02020603050405020304" pitchFamily="18" charset="0"/>
              </a:rPr>
              <a:t>Cevap kağıdı kullanımında dikkat edilecek hususlar;</a:t>
            </a:r>
          </a:p>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dirty="0" smtClean="0">
                <a:ln w="0"/>
                <a:latin typeface="Times New Roman" panose="02020603050405020304" pitchFamily="18" charset="0"/>
                <a:cs typeface="Times New Roman" panose="02020603050405020304" pitchFamily="18" charset="0"/>
              </a:rPr>
              <a:t>Milli Eğitim Bakanlığı Merkezi Sistem Sınav Yönergesinin  6. maddesinin 2. fıkrasının I bendine göre,</a:t>
            </a:r>
          </a:p>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i="1" dirty="0" smtClean="0">
                <a:ln w="0"/>
                <a:latin typeface="Times New Roman" panose="02020603050405020304" pitchFamily="18" charset="0"/>
                <a:cs typeface="Times New Roman" panose="02020603050405020304" pitchFamily="18" charset="0"/>
              </a:rPr>
              <a:t>Adaylar cevap kağıdı üzerinde cevap alanı dışında bulunan yerlerde </a:t>
            </a:r>
            <a:r>
              <a:rPr lang="tr-TR" sz="3200" i="1" u="sng" dirty="0" smtClean="0">
                <a:ln w="0"/>
                <a:solidFill>
                  <a:srgbClr val="FF0000"/>
                </a:solidFill>
                <a:latin typeface="Times New Roman" panose="02020603050405020304" pitchFamily="18" charset="0"/>
                <a:cs typeface="Times New Roman" panose="02020603050405020304" pitchFamily="18" charset="0"/>
              </a:rPr>
              <a:t>kesinlikle işaretleme yapmaz</a:t>
            </a:r>
            <a:r>
              <a:rPr lang="tr-TR" sz="3200" i="1" dirty="0" smtClean="0">
                <a:ln w="0"/>
                <a:latin typeface="Times New Roman" panose="02020603050405020304" pitchFamily="18" charset="0"/>
                <a:cs typeface="Times New Roman" panose="02020603050405020304" pitchFamily="18" charset="0"/>
              </a:rPr>
              <a:t>. Bu alanlarda yapılan işaretlemelerden dolayı cevap kağıdı okuyucularda okunamazsa tüm sorumluluk </a:t>
            </a:r>
            <a:r>
              <a:rPr lang="tr-TR" sz="3200" i="1" u="sng" dirty="0" smtClean="0">
                <a:ln w="0"/>
                <a:solidFill>
                  <a:srgbClr val="FF0000"/>
                </a:solidFill>
                <a:latin typeface="Times New Roman" panose="02020603050405020304" pitchFamily="18" charset="0"/>
                <a:cs typeface="Times New Roman" panose="02020603050405020304" pitchFamily="18" charset="0"/>
              </a:rPr>
              <a:t>adaya aittir.</a:t>
            </a:r>
            <a:endParaRPr lang="tr-TR" sz="3200" i="1" u="sng"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16107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2855077"/>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Sınava girecek adayların salon yoklama listeleri </a:t>
            </a:r>
            <a:r>
              <a:rPr lang="tr-TR" sz="3200" dirty="0">
                <a:ln w="0"/>
                <a:solidFill>
                  <a:srgbClr val="0000FF"/>
                </a:solidFill>
                <a:latin typeface="Times New Roman" panose="02020603050405020304" pitchFamily="18" charset="0"/>
                <a:cs typeface="Times New Roman" panose="02020603050405020304" pitchFamily="18" charset="0"/>
              </a:rPr>
              <a:t>MEBBİS</a:t>
            </a:r>
            <a:r>
              <a:rPr lang="tr-TR" sz="3200" dirty="0">
                <a:ln w="0"/>
                <a:latin typeface="Times New Roman" panose="02020603050405020304" pitchFamily="18" charset="0"/>
                <a:cs typeface="Times New Roman" panose="02020603050405020304" pitchFamily="18" charset="0"/>
              </a:rPr>
              <a:t> modülü </a:t>
            </a:r>
            <a:r>
              <a:rPr lang="tr-TR" sz="3200" dirty="0">
                <a:ln w="0"/>
                <a:solidFill>
                  <a:srgbClr val="0000FF"/>
                </a:solidFill>
                <a:latin typeface="Times New Roman" panose="02020603050405020304" pitchFamily="18" charset="0"/>
                <a:cs typeface="Times New Roman" panose="02020603050405020304" pitchFamily="18" charset="0"/>
              </a:rPr>
              <a:t>SINAV BİNALARI / KURUM İŞLEMLERİ / KURUM RAPORLARI</a:t>
            </a:r>
            <a:r>
              <a:rPr lang="tr-TR" sz="3200" dirty="0">
                <a:ln w="0"/>
                <a:latin typeface="Times New Roman" panose="02020603050405020304" pitchFamily="18" charset="0"/>
                <a:cs typeface="Times New Roman" panose="02020603050405020304" pitchFamily="18" charset="0"/>
              </a:rPr>
              <a:t> bölümünden alınarak en az iki gün önce öğrencilerin görebilecekleri bir yerde ilan edilir.</a:t>
            </a:r>
          </a:p>
        </p:txBody>
      </p:sp>
    </p:spTree>
    <p:extLst>
      <p:ext uri="{BB962C8B-B14F-4D97-AF65-F5344CB8AC3E}">
        <p14:creationId xmlns:p14="http://schemas.microsoft.com/office/powerpoint/2010/main" val="14238510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3468402"/>
            <a:ext cx="10236530" cy="1170962"/>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salonlarının kapılarına giriş katından başlayarak üst katlara doğru salon numaraları yazılacaktır.</a:t>
            </a:r>
          </a:p>
        </p:txBody>
      </p:sp>
      <p:sp>
        <p:nvSpPr>
          <p:cNvPr id="6" name="Metin kutusu 5"/>
          <p:cNvSpPr txBox="1"/>
          <p:nvPr/>
        </p:nvSpPr>
        <p:spPr>
          <a:xfrm>
            <a:off x="826988" y="1566147"/>
            <a:ext cx="10656449" cy="1077218"/>
          </a:xfrm>
          <a:prstGeom prst="rect">
            <a:avLst/>
          </a:prstGeom>
          <a:noFill/>
        </p:spPr>
        <p:txBody>
          <a:bodyPr wrap="square" rtlCol="0">
            <a:spAutoFit/>
          </a:bodyPr>
          <a:lstStyle/>
          <a:p>
            <a:pPr algn="just"/>
            <a:r>
              <a:rPr lang="tr-TR" sz="3200" dirty="0" smtClean="0">
                <a:ln w="0"/>
                <a:latin typeface="Times New Roman" panose="02020603050405020304" pitchFamily="18" charset="0"/>
                <a:cs typeface="Times New Roman" panose="02020603050405020304" pitchFamily="18" charset="0"/>
              </a:rPr>
              <a:t>	   Engelli </a:t>
            </a:r>
            <a:r>
              <a:rPr lang="tr-TR" sz="3200" dirty="0">
                <a:ln w="0"/>
                <a:latin typeface="Times New Roman" panose="02020603050405020304" pitchFamily="18" charset="0"/>
                <a:cs typeface="Times New Roman" panose="02020603050405020304" pitchFamily="18" charset="0"/>
              </a:rPr>
              <a:t>öğrencilerin giriş katlarda bulunan salonlara yerleşmesini sağlar.</a:t>
            </a:r>
          </a:p>
        </p:txBody>
      </p:sp>
    </p:spTree>
    <p:extLst>
      <p:ext uri="{BB962C8B-B14F-4D97-AF65-F5344CB8AC3E}">
        <p14:creationId xmlns:p14="http://schemas.microsoft.com/office/powerpoint/2010/main" val="33914075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275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693080"/>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binalarında görevli olan salon görevlilerinin görev unvanları ile </a:t>
            </a:r>
            <a:r>
              <a:rPr lang="tr-TR" sz="3200" dirty="0">
                <a:ln w="0"/>
                <a:solidFill>
                  <a:srgbClr val="FF0000"/>
                </a:solidFill>
                <a:latin typeface="Times New Roman" panose="02020603050405020304" pitchFamily="18" charset="0"/>
                <a:cs typeface="Times New Roman" panose="02020603050405020304" pitchFamily="18" charset="0"/>
              </a:rPr>
              <a:t>hangi salonda görevli </a:t>
            </a:r>
            <a:r>
              <a:rPr lang="tr-TR" sz="3200" dirty="0">
                <a:ln w="0"/>
                <a:latin typeface="Times New Roman" panose="02020603050405020304" pitchFamily="18" charset="0"/>
                <a:cs typeface="Times New Roman" panose="02020603050405020304" pitchFamily="18" charset="0"/>
              </a:rPr>
              <a:t>olduğunu gösteren listeyi sınav günü </a:t>
            </a:r>
            <a:r>
              <a:rPr lang="tr-TR" sz="3200" dirty="0" smtClean="0">
                <a:ln w="0"/>
                <a:solidFill>
                  <a:srgbClr val="FF0000"/>
                </a:solidFill>
                <a:latin typeface="Times New Roman" panose="02020603050405020304" pitchFamily="18" charset="0"/>
                <a:cs typeface="Times New Roman" panose="02020603050405020304" pitchFamily="18" charset="0"/>
              </a:rPr>
              <a:t>MEBBİS </a:t>
            </a:r>
            <a:r>
              <a:rPr lang="tr-TR" sz="3200" dirty="0">
                <a:ln w="0"/>
                <a:solidFill>
                  <a:srgbClr val="FF0000"/>
                </a:solidFill>
                <a:latin typeface="Times New Roman" panose="02020603050405020304" pitchFamily="18" charset="0"/>
                <a:cs typeface="Times New Roman" panose="02020603050405020304" pitchFamily="18" charset="0"/>
              </a:rPr>
              <a:t>/ Sınav İşlemleri / Salon Görevlileri Bilgi Girişi</a:t>
            </a:r>
            <a:r>
              <a:rPr lang="tr-TR" sz="3200" dirty="0">
                <a:ln w="0"/>
                <a:latin typeface="Times New Roman" panose="02020603050405020304" pitchFamily="18" charset="0"/>
                <a:cs typeface="Times New Roman" panose="02020603050405020304" pitchFamily="18" charset="0"/>
              </a:rPr>
              <a:t> ekranından alınabilecektir.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sonunda salon görevlilerinin göreve gelip gelmediğine dair </a:t>
            </a:r>
            <a:r>
              <a:rPr lang="tr-TR" sz="3200" dirty="0">
                <a:ln w="0"/>
                <a:solidFill>
                  <a:srgbClr val="FF0000"/>
                </a:solidFill>
                <a:latin typeface="Times New Roman" panose="02020603050405020304" pitchFamily="18" charset="0"/>
                <a:cs typeface="Times New Roman" panose="02020603050405020304" pitchFamily="18" charset="0"/>
              </a:rPr>
              <a:t>veri girişleri de </a:t>
            </a:r>
            <a:r>
              <a:rPr lang="tr-TR" sz="3200" dirty="0">
                <a:ln w="0"/>
                <a:latin typeface="Times New Roman" panose="02020603050405020304" pitchFamily="18" charset="0"/>
                <a:cs typeface="Times New Roman" panose="02020603050405020304" pitchFamily="18" charset="0"/>
              </a:rPr>
              <a:t>yine bina sınav komisyonu tarafından </a:t>
            </a:r>
            <a:r>
              <a:rPr lang="tr-TR" sz="3200" dirty="0" smtClean="0">
                <a:ln w="0"/>
                <a:solidFill>
                  <a:srgbClr val="FF0000"/>
                </a:solidFill>
                <a:latin typeface="Times New Roman" panose="02020603050405020304" pitchFamily="18" charset="0"/>
                <a:cs typeface="Times New Roman" panose="02020603050405020304" pitchFamily="18" charset="0"/>
              </a:rPr>
              <a:t>MEBBİS </a:t>
            </a:r>
            <a:r>
              <a:rPr lang="tr-TR" sz="3200" dirty="0">
                <a:ln w="0"/>
                <a:solidFill>
                  <a:srgbClr val="FF0000"/>
                </a:solidFill>
                <a:latin typeface="Times New Roman" panose="02020603050405020304" pitchFamily="18" charset="0"/>
                <a:cs typeface="Times New Roman" panose="02020603050405020304" pitchFamily="18" charset="0"/>
              </a:rPr>
              <a:t>/ Sınav İşlemleri / Salon Görevlileri Bilgi Girişi</a:t>
            </a:r>
            <a:r>
              <a:rPr lang="tr-TR" sz="3200" dirty="0">
                <a:ln w="0"/>
                <a:latin typeface="Times New Roman" panose="02020603050405020304" pitchFamily="18" charset="0"/>
                <a:cs typeface="Times New Roman" panose="02020603050405020304" pitchFamily="18" charset="0"/>
              </a:rPr>
              <a:t> ekranından yapılacaktır.</a:t>
            </a:r>
          </a:p>
        </p:txBody>
      </p:sp>
    </p:spTree>
    <p:extLst>
      <p:ext uri="{BB962C8B-B14F-4D97-AF65-F5344CB8AC3E}">
        <p14:creationId xmlns:p14="http://schemas.microsoft.com/office/powerpoint/2010/main" val="405651153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131708"/>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günü herhangi bir sebeple Salon Görevli listelerine ulaşılamaması durumunda bina sınav </a:t>
            </a:r>
            <a:r>
              <a:rPr lang="tr-TR" sz="3200" dirty="0">
                <a:ln w="0"/>
                <a:solidFill>
                  <a:srgbClr val="FF0000"/>
                </a:solidFill>
                <a:latin typeface="Times New Roman" panose="02020603050405020304" pitchFamily="18" charset="0"/>
                <a:cs typeface="Times New Roman" panose="02020603050405020304" pitchFamily="18" charset="0"/>
              </a:rPr>
              <a:t>komisyonu rapor veya tutanağında belirtilmesi şartıyla</a:t>
            </a:r>
            <a:r>
              <a:rPr lang="tr-TR" sz="3200" dirty="0">
                <a:ln w="0"/>
                <a:latin typeface="Times New Roman" panose="02020603050405020304" pitchFamily="18" charset="0"/>
                <a:cs typeface="Times New Roman" panose="02020603050405020304" pitchFamily="18" charset="0"/>
              </a:rPr>
              <a:t>, salon görevlilerinin görev unvanları ile görevli olduğu salon numaraları yine kura ile belirlenecektir.</a:t>
            </a:r>
          </a:p>
          <a:p>
            <a:pPr algn="just">
              <a:lnSpc>
                <a:spcPct val="114000"/>
              </a:lnSpc>
              <a:spcAft>
                <a:spcPts val="1200"/>
              </a:spcAft>
            </a:pPr>
            <a:r>
              <a:rPr lang="tr-TR" sz="3200" dirty="0">
                <a:ln w="0"/>
                <a:solidFill>
                  <a:srgbClr val="FF0000"/>
                </a:solidFill>
                <a:latin typeface="Times New Roman" panose="02020603050405020304" pitchFamily="18" charset="0"/>
                <a:cs typeface="Times New Roman" panose="02020603050405020304" pitchFamily="18" charset="0"/>
              </a:rPr>
              <a:t>	Bina Sınav Komisyonu </a:t>
            </a:r>
            <a:r>
              <a:rPr lang="tr-TR" sz="3200" dirty="0">
                <a:ln w="0"/>
                <a:latin typeface="Times New Roman" panose="02020603050405020304" pitchFamily="18" charset="0"/>
                <a:cs typeface="Times New Roman" panose="02020603050405020304" pitchFamily="18" charset="0"/>
              </a:rPr>
              <a:t>sınav başlamadan </a:t>
            </a:r>
            <a:r>
              <a:rPr lang="tr-TR" sz="3200" dirty="0">
                <a:ln w="0"/>
                <a:solidFill>
                  <a:srgbClr val="FF0000"/>
                </a:solidFill>
                <a:latin typeface="Times New Roman" panose="02020603050405020304" pitchFamily="18" charset="0"/>
                <a:cs typeface="Times New Roman" panose="02020603050405020304" pitchFamily="18" charset="0"/>
              </a:rPr>
              <a:t>en az bir saat önce </a:t>
            </a:r>
            <a:r>
              <a:rPr lang="tr-TR" sz="3200" dirty="0">
                <a:ln w="0"/>
                <a:latin typeface="Times New Roman" panose="02020603050405020304" pitchFamily="18" charset="0"/>
                <a:cs typeface="Times New Roman" panose="02020603050405020304" pitchFamily="18" charset="0"/>
              </a:rPr>
              <a:t>toplantı yaparak görev ve sorumlulukları açıklar.</a:t>
            </a:r>
          </a:p>
        </p:txBody>
      </p:sp>
    </p:spTree>
    <p:extLst>
      <p:ext uri="{BB962C8B-B14F-4D97-AF65-F5344CB8AC3E}">
        <p14:creationId xmlns:p14="http://schemas.microsoft.com/office/powerpoint/2010/main" val="3025613069"/>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Yuvarlatılmış Dikdörtgen 5"/>
          <p:cNvSpPr/>
          <p:nvPr/>
        </p:nvSpPr>
        <p:spPr>
          <a:xfrm>
            <a:off x="1041665" y="1229813"/>
            <a:ext cx="10045427"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Toplantıya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katılmayan</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7" name="Yuvarlatılmış Dikdörtgen 6"/>
          <p:cNvSpPr/>
          <p:nvPr/>
        </p:nvSpPr>
        <p:spPr>
          <a:xfrm>
            <a:off x="1711641" y="1915895"/>
            <a:ext cx="9375451"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Görevine </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geç </a:t>
            </a:r>
            <a:r>
              <a:rPr lang="tr-TR" sz="3200" dirty="0" smtClean="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gelen,</a:t>
            </a:r>
            <a:endParaRPr lang="tr-TR" sz="3200" cap="none" spc="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Yuvarlatılmış Dikdörtgen 7"/>
          <p:cNvSpPr/>
          <p:nvPr/>
        </p:nvSpPr>
        <p:spPr>
          <a:xfrm>
            <a:off x="2448620" y="2620382"/>
            <a:ext cx="9034817" cy="830997"/>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Cep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telefonu ile sınav salonuna girmekte ısrar </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eden</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1044948" y="3659732"/>
            <a:ext cx="10045427" cy="1569660"/>
          </a:xfrm>
          <a:prstGeom prst="roundRect">
            <a:avLst>
              <a:gd name="adj" fmla="val 0"/>
            </a:avLst>
          </a:prstGeom>
          <a:effectLst>
            <a:innerShdw blurRad="114300">
              <a:prstClr val="black"/>
            </a:innerShdw>
          </a:effectLst>
        </p:spPr>
        <p:txBody>
          <a:bodyPr wrap="square" lIns="91440" tIns="45720" rIns="91440" bIns="45720">
            <a:spAutoFit/>
          </a:bodyPr>
          <a:lstStyle/>
          <a:p>
            <a:pPr algn="just">
              <a:lnSpc>
                <a:spcPct val="150000"/>
              </a:lnSpc>
            </a:pP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personele</a:t>
            </a:r>
            <a:r>
              <a:rPr lang="tr-TR" sz="3200" dirty="0" smtClean="0">
                <a:ln w="0"/>
                <a:solidFill>
                  <a:schemeClr val="bg1"/>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200" dirty="0" smtClean="0">
                <a:ln w="0"/>
                <a:solidFill>
                  <a:srgbClr val="FF0000"/>
                </a:solidFill>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görev verilmez</a:t>
            </a:r>
            <a:r>
              <a:rPr lang="tr-TR" sz="3200" dirty="0" smtClean="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tutanakla </a:t>
            </a:r>
            <a:r>
              <a:rPr lang="tr-TR" sz="320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bölge sınav yürütme komisyonuna bu durum bildirilir.</a:t>
            </a:r>
            <a:endParaRPr lang="tr-TR" sz="3200" b="0" cap="none" spc="0" dirty="0">
              <a:ln w="0"/>
              <a:effectLst>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2501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2000"/>
                                        <p:tgtEl>
                                          <p:spTgt spid="8"/>
                                        </p:tgtEl>
                                      </p:cBhvr>
                                    </p:animEffect>
                                  </p:childTnLst>
                                </p:cTn>
                              </p:par>
                            </p:childTnLst>
                          </p:cTn>
                        </p:par>
                        <p:par>
                          <p:cTn id="16" fill="hold">
                            <p:stCondLst>
                              <p:cond delay="6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0" y="102402"/>
            <a:ext cx="12192000" cy="2062103"/>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2024-2025 Eğitim Öğretim Yılı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 </a:t>
            </a: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Dönem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p>
          <a:p>
            <a:pPr algn="ctr"/>
            <a:r>
              <a:rPr lang="tr-TR" sz="3200" dirty="0" err="1"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a:t>
            </a: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 Lisesi</a:t>
            </a:r>
          </a:p>
          <a:p>
            <a:pPr algn="ct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Mesleki </a:t>
            </a:r>
            <a:r>
              <a:rPr lang="tr-TR" sz="3200" dirty="0" err="1">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a:t>
            </a:r>
            <a:r>
              <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 </a:t>
            </a: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Lisesi</a:t>
            </a:r>
          </a:p>
          <a:p>
            <a:pPr algn="ct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 Öğretim İmam Hatip Lisesi</a:t>
            </a:r>
            <a:endPar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42715594"/>
              </p:ext>
            </p:extLst>
          </p:nvPr>
        </p:nvGraphicFramePr>
        <p:xfrm>
          <a:off x="885702" y="2896433"/>
          <a:ext cx="10592788" cy="2299852"/>
        </p:xfrm>
        <a:graphic>
          <a:graphicData uri="http://schemas.openxmlformats.org/drawingml/2006/table">
            <a:tbl>
              <a:tblPr firstRow="1" bandRow="1">
                <a:tableStyleId>{EB9631B5-78F2-41C9-869B-9F39066F8104}</a:tableStyleId>
              </a:tblPr>
              <a:tblGrid>
                <a:gridCol w="2088571">
                  <a:extLst>
                    <a:ext uri="{9D8B030D-6E8A-4147-A177-3AD203B41FA5}">
                      <a16:colId xmlns:a16="http://schemas.microsoft.com/office/drawing/2014/main" val="3646544115"/>
                    </a:ext>
                  </a:extLst>
                </a:gridCol>
                <a:gridCol w="4707082">
                  <a:extLst>
                    <a:ext uri="{9D8B030D-6E8A-4147-A177-3AD203B41FA5}">
                      <a16:colId xmlns:a16="http://schemas.microsoft.com/office/drawing/2014/main" val="1173798327"/>
                    </a:ext>
                  </a:extLst>
                </a:gridCol>
                <a:gridCol w="1540824">
                  <a:extLst>
                    <a:ext uri="{9D8B030D-6E8A-4147-A177-3AD203B41FA5}">
                      <a16:colId xmlns:a16="http://schemas.microsoft.com/office/drawing/2014/main" val="601404135"/>
                    </a:ext>
                  </a:extLst>
                </a:gridCol>
                <a:gridCol w="2256311">
                  <a:extLst>
                    <a:ext uri="{9D8B030D-6E8A-4147-A177-3AD203B41FA5}">
                      <a16:colId xmlns:a16="http://schemas.microsoft.com/office/drawing/2014/main" val="3012395290"/>
                    </a:ext>
                  </a:extLst>
                </a:gridCol>
              </a:tblGrid>
              <a:tr h="630604">
                <a:tc>
                  <a:txBody>
                    <a:bodyPr/>
                    <a:lstStyle/>
                    <a:p>
                      <a:endParaRPr lang="tr-TR" dirty="0"/>
                    </a:p>
                  </a:txBody>
                  <a:tcPr/>
                </a:tc>
                <a:tc>
                  <a:txBody>
                    <a:bodyPr/>
                    <a:lstStyle/>
                    <a:p>
                      <a:pPr algn="ctr"/>
                      <a:r>
                        <a:rPr lang="tr-TR" sz="2800" dirty="0" smtClean="0">
                          <a:solidFill>
                            <a:srgbClr val="0000FF"/>
                          </a:solidFill>
                        </a:rPr>
                        <a:t>Tarihi</a:t>
                      </a:r>
                      <a:endParaRPr lang="tr-TR" sz="2800" dirty="0">
                        <a:solidFill>
                          <a:srgbClr val="0000FF"/>
                        </a:solidFill>
                      </a:endParaRPr>
                    </a:p>
                  </a:txBody>
                  <a:tcPr anchor="ctr"/>
                </a:tc>
                <a:tc>
                  <a:txBody>
                    <a:bodyPr/>
                    <a:lstStyle/>
                    <a:p>
                      <a:pPr algn="ctr"/>
                      <a:r>
                        <a:rPr lang="tr-TR" sz="2800" dirty="0" smtClean="0">
                          <a:solidFill>
                            <a:srgbClr val="0000FF"/>
                          </a:solidFill>
                        </a:rPr>
                        <a:t>Saati</a:t>
                      </a:r>
                      <a:endParaRPr lang="tr-TR" sz="2800" dirty="0">
                        <a:solidFill>
                          <a:srgbClr val="0000FF"/>
                        </a:solidFill>
                      </a:endParaRPr>
                    </a:p>
                  </a:txBody>
                  <a:tcPr anchor="ctr"/>
                </a:tc>
                <a:tc>
                  <a:txBody>
                    <a:bodyPr/>
                    <a:lstStyle/>
                    <a:p>
                      <a:pPr algn="ctr"/>
                      <a:r>
                        <a:rPr lang="tr-TR" sz="2800" dirty="0" smtClean="0">
                          <a:solidFill>
                            <a:srgbClr val="0000FF"/>
                          </a:solidFill>
                        </a:rPr>
                        <a:t>Süresi</a:t>
                      </a:r>
                      <a:endParaRPr lang="tr-TR" sz="2800" dirty="0">
                        <a:solidFill>
                          <a:srgbClr val="0000FF"/>
                        </a:solidFill>
                      </a:endParaRPr>
                    </a:p>
                  </a:txBody>
                  <a:tcPr anchor="ctr"/>
                </a:tc>
                <a:extLst>
                  <a:ext uri="{0D108BD9-81ED-4DB2-BD59-A6C34878D82A}">
                    <a16:rowId xmlns:a16="http://schemas.microsoft.com/office/drawing/2014/main" val="3801762731"/>
                  </a:ext>
                </a:extLst>
              </a:tr>
              <a:tr h="556416">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1. Oturum</a:t>
                      </a:r>
                    </a:p>
                  </a:txBody>
                  <a:tcPr anchor="ctr">
                    <a:solidFill>
                      <a:schemeClr val="bg1"/>
                    </a:solidFill>
                  </a:tcPr>
                </a:tc>
                <a:tc>
                  <a:txBody>
                    <a:bodyPr/>
                    <a:lstStyle/>
                    <a:p>
                      <a:pPr algn="l"/>
                      <a:r>
                        <a:rPr lang="tr-TR" sz="2400" dirty="0" smtClean="0">
                          <a:latin typeface="Arial Rounded MT Bold" panose="020F0704030504030204" pitchFamily="34" charset="0"/>
                        </a:rPr>
                        <a:t>22 Mart  2025(Cumartesi</a:t>
                      </a:r>
                      <a:r>
                        <a:rPr lang="tr-TR" sz="2400" dirty="0" smtClean="0">
                          <a:latin typeface="Arial Rounded MT Bold" panose="020F0704030504030204" pitchFamily="34" charset="0"/>
                        </a:rPr>
                        <a:t>)</a:t>
                      </a:r>
                    </a:p>
                  </a:txBody>
                  <a:tcPr anchor="ctr">
                    <a:solidFill>
                      <a:schemeClr val="bg1"/>
                    </a:solidFill>
                  </a:tcPr>
                </a:tc>
                <a:tc>
                  <a:txBody>
                    <a:bodyPr/>
                    <a:lstStyle/>
                    <a:p>
                      <a:pPr algn="ctr"/>
                      <a:r>
                        <a:rPr lang="tr-TR" sz="2400" dirty="0" smtClean="0">
                          <a:latin typeface="Arial Rounded MT Bold" panose="020F0704030504030204" pitchFamily="34" charset="0"/>
                        </a:rPr>
                        <a:t>10.00</a:t>
                      </a:r>
                    </a:p>
                  </a:txBody>
                  <a:tcPr anchor="ctr">
                    <a:solidFill>
                      <a:schemeClr val="bg1"/>
                    </a:solidFill>
                  </a:tcPr>
                </a:tc>
                <a:tc>
                  <a:txBody>
                    <a:bodyPr/>
                    <a:lstStyle/>
                    <a:p>
                      <a:pPr algn="ctr"/>
                      <a:r>
                        <a:rPr lang="tr-TR" sz="2400" smtClean="0">
                          <a:latin typeface="Arial Rounded MT Bold" panose="020F0704030504030204" pitchFamily="34" charset="0"/>
                        </a:rPr>
                        <a:t>100 </a:t>
                      </a:r>
                      <a:r>
                        <a:rPr lang="tr-TR" sz="2400" dirty="0" smtClean="0">
                          <a:latin typeface="Arial Rounded MT Bold" panose="020F0704030504030204" pitchFamily="34" charset="0"/>
                        </a:rPr>
                        <a:t>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a16="http://schemas.microsoft.com/office/drawing/2014/main" val="384973653"/>
                  </a:ext>
                </a:extLst>
              </a:tr>
              <a:tr h="556416">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2.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algn="l"/>
                      <a:r>
                        <a:rPr lang="tr-TR" sz="2400" dirty="0" smtClean="0">
                          <a:latin typeface="Arial Rounded MT Bold" panose="020F0704030504030204" pitchFamily="34" charset="0"/>
                        </a:rPr>
                        <a:t>22 Mart 2025 </a:t>
                      </a:r>
                      <a:r>
                        <a:rPr lang="tr-TR" sz="2400" dirty="0" smtClean="0">
                          <a:latin typeface="Arial Rounded MT Bold" panose="020F0704030504030204" pitchFamily="34" charset="0"/>
                        </a:rPr>
                        <a:t>(Cumartesi)</a:t>
                      </a:r>
                    </a:p>
                  </a:txBody>
                  <a:tcPr anchor="ctr">
                    <a:solidFill>
                      <a:schemeClr val="bg1"/>
                    </a:solidFill>
                  </a:tcPr>
                </a:tc>
                <a:tc>
                  <a:txBody>
                    <a:bodyPr/>
                    <a:lstStyle/>
                    <a:p>
                      <a:pPr algn="ctr"/>
                      <a:r>
                        <a:rPr lang="tr-TR" sz="2400" dirty="0" smtClean="0">
                          <a:latin typeface="Arial Rounded MT Bold" panose="020F0704030504030204" pitchFamily="34" charset="0"/>
                        </a:rPr>
                        <a:t>14.00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smtClean="0">
                          <a:latin typeface="Arial Rounded MT Bold" panose="020F0704030504030204" pitchFamily="34" charset="0"/>
                        </a:rPr>
                        <a:t>100 </a:t>
                      </a:r>
                      <a:r>
                        <a:rPr lang="tr-TR" sz="2400" dirty="0" smtClean="0">
                          <a:latin typeface="Arial Rounded MT Bold" panose="020F0704030504030204" pitchFamily="34" charset="0"/>
                        </a:rPr>
                        <a:t>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a16="http://schemas.microsoft.com/office/drawing/2014/main" val="622431595"/>
                  </a:ext>
                </a:extLst>
              </a:tr>
              <a:tr h="556416">
                <a:tc>
                  <a:txBody>
                    <a:bodyPr/>
                    <a:lstStyle/>
                    <a:p>
                      <a:pPr marL="0" indent="0" algn="ctr">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3.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400" dirty="0" smtClean="0">
                          <a:latin typeface="Arial Rounded MT Bold" panose="020F0704030504030204" pitchFamily="34" charset="0"/>
                        </a:rPr>
                        <a:t>23 Mart 2025  </a:t>
                      </a:r>
                      <a:r>
                        <a:rPr lang="tr-TR" sz="2400" dirty="0" smtClean="0">
                          <a:latin typeface="Arial Rounded MT Bold" panose="020F0704030504030204" pitchFamily="34" charset="0"/>
                        </a:rPr>
                        <a:t>(Pazar)</a:t>
                      </a:r>
                    </a:p>
                  </a:txBody>
                  <a:tcPr anchor="ctr">
                    <a:solidFill>
                      <a:schemeClr val="bg1"/>
                    </a:solidFill>
                  </a:tcPr>
                </a:tc>
                <a:tc>
                  <a:txBody>
                    <a:bodyPr/>
                    <a:lstStyle/>
                    <a:p>
                      <a:pPr algn="ctr"/>
                      <a:r>
                        <a:rPr lang="tr-TR" sz="2400" dirty="0" smtClean="0">
                          <a:latin typeface="Arial Rounded MT Bold" panose="020F0704030504030204" pitchFamily="34" charset="0"/>
                        </a:rPr>
                        <a:t>10.00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dirty="0" smtClean="0">
                          <a:latin typeface="Arial Rounded MT Bold" panose="020F0704030504030204" pitchFamily="34" charset="0"/>
                        </a:rPr>
                        <a:t>100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a16="http://schemas.microsoft.com/office/drawing/2014/main" val="3791337764"/>
                  </a:ext>
                </a:extLst>
              </a:tr>
            </a:tbl>
          </a:graphicData>
        </a:graphic>
      </p:graphicFrame>
    </p:spTree>
    <p:extLst>
      <p:ext uri="{BB962C8B-B14F-4D97-AF65-F5344CB8AC3E}">
        <p14:creationId xmlns:p14="http://schemas.microsoft.com/office/powerpoint/2010/main" val="28795168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3768339"/>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Sınav Evrak kutularını ilçe sınav kuryesinden üzerindeki etiketi kontrol ederek tutanakla teslim alır. </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endParaRPr lang="tr-TR" sz="3200" dirty="0" smtClean="0">
              <a:ln w="0"/>
              <a:latin typeface="Times New Roman" panose="02020603050405020304" pitchFamily="18" charset="0"/>
              <a:cs typeface="Times New Roman" panose="02020603050405020304" pitchFamily="18" charset="0"/>
            </a:endParaRP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smtClean="0">
                <a:ln w="0"/>
                <a:latin typeface="Times New Roman" panose="02020603050405020304" pitchFamily="18" charset="0"/>
                <a:cs typeface="Times New Roman" panose="02020603050405020304" pitchFamily="18" charset="0"/>
              </a:rPr>
              <a:t>Sınav </a:t>
            </a:r>
            <a:r>
              <a:rPr lang="tr-TR" sz="3200" dirty="0">
                <a:ln w="0"/>
                <a:latin typeface="Times New Roman" panose="02020603050405020304" pitchFamily="18" charset="0"/>
                <a:cs typeface="Times New Roman" panose="02020603050405020304" pitchFamily="18" charset="0"/>
              </a:rPr>
              <a:t>başlamadan </a:t>
            </a:r>
            <a:r>
              <a:rPr lang="tr-TR" sz="3200" dirty="0">
                <a:ln w="0"/>
                <a:solidFill>
                  <a:srgbClr val="FF0000"/>
                </a:solidFill>
                <a:latin typeface="Times New Roman" panose="02020603050405020304" pitchFamily="18" charset="0"/>
                <a:cs typeface="Times New Roman" panose="02020603050405020304" pitchFamily="18" charset="0"/>
              </a:rPr>
              <a:t>30 DAKİKA </a:t>
            </a:r>
            <a:r>
              <a:rPr lang="tr-TR" sz="3200" dirty="0">
                <a:ln w="0"/>
                <a:latin typeface="Times New Roman" panose="02020603050405020304" pitchFamily="18" charset="0"/>
                <a:cs typeface="Times New Roman" panose="02020603050405020304" pitchFamily="18" charset="0"/>
              </a:rPr>
              <a:t>önce açarak sınav güvenlik poşetlerini sayar eksik varsa bölge sınav komisyonunun talimatlarına göre hareket eder.</a:t>
            </a:r>
          </a:p>
        </p:txBody>
      </p:sp>
    </p:spTree>
    <p:extLst>
      <p:ext uri="{BB962C8B-B14F-4D97-AF65-F5344CB8AC3E}">
        <p14:creationId xmlns:p14="http://schemas.microsoft.com/office/powerpoint/2010/main" val="2416554938"/>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450317"/>
            <a:ext cx="10236530" cy="173233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Soru kitapçığı, cevap kâğıdı ve salon yoklama listesinin bulunduğu sınav güvenlik poşetini imza karşılığı salon başkanına teslim eder.</a:t>
            </a:r>
          </a:p>
        </p:txBody>
      </p:sp>
    </p:spTree>
    <p:extLst>
      <p:ext uri="{BB962C8B-B14F-4D97-AF65-F5344CB8AC3E}">
        <p14:creationId xmlns:p14="http://schemas.microsoft.com/office/powerpoint/2010/main" val="1186605251"/>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524315"/>
          </a:xfrm>
          <a:prstGeom prst="rect">
            <a:avLst/>
          </a:prstGeom>
          <a:noFill/>
        </p:spPr>
        <p:txBody>
          <a:bodyPr wrap="square" rtlCol="0">
            <a:spAutoFit/>
          </a:bodyPr>
          <a:lstStyle/>
          <a:p>
            <a:pPr algn="just">
              <a:lnSpc>
                <a:spcPct val="150000"/>
              </a:lnSpc>
            </a:pPr>
            <a:r>
              <a:rPr lang="tr-TR" sz="3200" dirty="0">
                <a:ln w="0"/>
                <a:solidFill>
                  <a:srgbClr val="FF0000"/>
                </a:solidFill>
                <a:latin typeface="Times New Roman" panose="02020603050405020304" pitchFamily="18" charset="0"/>
                <a:cs typeface="Times New Roman" panose="02020603050405020304" pitchFamily="18" charset="0"/>
              </a:rPr>
              <a:t>Sınav bitiminde; </a:t>
            </a:r>
          </a:p>
          <a:p>
            <a:pPr marL="457200" indent="-457200" algn="just">
              <a:lnSpc>
                <a:spcPct val="150000"/>
              </a:lnSpc>
              <a:buFont typeface="Wingdings" panose="05000000000000000000" pitchFamily="2" charset="2"/>
              <a:buChar char="§"/>
            </a:pPr>
            <a:r>
              <a:rPr lang="tr-TR" sz="3200" dirty="0">
                <a:ln w="0"/>
                <a:solidFill>
                  <a:srgbClr val="0000FF"/>
                </a:solidFill>
                <a:latin typeface="Times New Roman" panose="02020603050405020304" pitchFamily="18" charset="0"/>
                <a:cs typeface="Times New Roman" panose="02020603050405020304" pitchFamily="18" charset="0"/>
              </a:rPr>
              <a:t>İçinde cevap kâğıtları, salon yoklama listeleri </a:t>
            </a:r>
            <a:r>
              <a:rPr lang="tr-TR" sz="3200" dirty="0">
                <a:ln w="0"/>
                <a:latin typeface="Times New Roman" panose="02020603050405020304" pitchFamily="18" charset="0"/>
                <a:cs typeface="Times New Roman" panose="02020603050405020304" pitchFamily="18" charset="0"/>
              </a:rPr>
              <a:t>ve varsa diğer sınav evrakının (tutanak vb.) bulunduğu ağzı kapatılmış </a:t>
            </a:r>
            <a:r>
              <a:rPr lang="tr-TR" sz="3200" dirty="0" smtClean="0">
                <a:ln w="0"/>
                <a:solidFill>
                  <a:srgbClr val="0000FF"/>
                </a:solidFill>
                <a:latin typeface="Times New Roman" panose="02020603050405020304" pitchFamily="18" charset="0"/>
                <a:cs typeface="Times New Roman" panose="02020603050405020304" pitchFamily="18" charset="0"/>
              </a:rPr>
              <a:t>sınav </a:t>
            </a:r>
            <a:r>
              <a:rPr lang="tr-TR" sz="3200" dirty="0">
                <a:ln w="0"/>
                <a:solidFill>
                  <a:srgbClr val="0000FF"/>
                </a:solidFill>
                <a:latin typeface="Times New Roman" panose="02020603050405020304" pitchFamily="18" charset="0"/>
                <a:cs typeface="Times New Roman" panose="02020603050405020304" pitchFamily="18" charset="0"/>
              </a:rPr>
              <a:t>evrakı dönüş zarfları </a:t>
            </a:r>
            <a:r>
              <a:rPr lang="tr-TR" sz="3200" dirty="0">
                <a:ln w="0"/>
                <a:latin typeface="Times New Roman" panose="02020603050405020304" pitchFamily="18" charset="0"/>
                <a:cs typeface="Times New Roman" panose="02020603050405020304" pitchFamily="18" charset="0"/>
              </a:rPr>
              <a:t>ve</a:t>
            </a:r>
          </a:p>
          <a:p>
            <a:pPr marL="457200" indent="-457200" algn="just">
              <a:lnSpc>
                <a:spcPct val="150000"/>
              </a:lnSpc>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Eksiksiz bir şekilde </a:t>
            </a:r>
            <a:r>
              <a:rPr lang="tr-TR" sz="3200" dirty="0">
                <a:ln w="0"/>
                <a:solidFill>
                  <a:srgbClr val="0000FF"/>
                </a:solidFill>
                <a:latin typeface="Times New Roman" panose="02020603050405020304" pitchFamily="18" charset="0"/>
                <a:cs typeface="Times New Roman" panose="02020603050405020304" pitchFamily="18" charset="0"/>
              </a:rPr>
              <a:t>getirilecek soru kitapçıklarını </a:t>
            </a:r>
            <a:r>
              <a:rPr lang="tr-TR" sz="3200" dirty="0">
                <a:ln w="0"/>
                <a:latin typeface="Times New Roman" panose="02020603050405020304" pitchFamily="18" charset="0"/>
                <a:cs typeface="Times New Roman" panose="02020603050405020304" pitchFamily="18" charset="0"/>
              </a:rPr>
              <a:t>imza karşılığı teslim alır.</a:t>
            </a:r>
          </a:p>
        </p:txBody>
      </p:sp>
    </p:spTree>
    <p:extLst>
      <p:ext uri="{BB962C8B-B14F-4D97-AF65-F5344CB8AC3E}">
        <p14:creationId xmlns:p14="http://schemas.microsoft.com/office/powerpoint/2010/main" val="236039472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917366" y="906320"/>
            <a:ext cx="10236530" cy="3614451"/>
          </a:xfrm>
          <a:prstGeom prst="rect">
            <a:avLst/>
          </a:prstGeom>
          <a:noFill/>
        </p:spPr>
        <p:txBody>
          <a:bodyPr wrap="square" rtlCol="0">
            <a:spAutoFit/>
          </a:bodyPr>
          <a:lstStyle/>
          <a:p>
            <a:pPr algn="just">
              <a:lnSpc>
                <a:spcPct val="114000"/>
              </a:lnSpc>
              <a:spcAft>
                <a:spcPts val="6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Yedek poşet açılmışsa;</a:t>
            </a:r>
          </a:p>
          <a:p>
            <a:pPr algn="just">
              <a:lnSpc>
                <a:spcPct val="114000"/>
              </a:lnSpc>
              <a:spcAft>
                <a:spcPts val="600"/>
              </a:spcAft>
            </a:pPr>
            <a:r>
              <a:rPr lang="tr-TR" sz="3200" dirty="0">
                <a:ln w="0"/>
                <a:latin typeface="Times New Roman" panose="02020603050405020304" pitchFamily="18" charset="0"/>
                <a:cs typeface="Times New Roman" panose="02020603050405020304" pitchFamily="18" charset="0"/>
              </a:rPr>
              <a:t>	Tutanakta bina bilgileri, açılan yedek evrakının açılış saati, açılma nedeni ve kaç adet sınav evrakı </a:t>
            </a:r>
            <a:r>
              <a:rPr lang="tr-TR" sz="3200" dirty="0" smtClean="0">
                <a:ln w="0"/>
                <a:latin typeface="Times New Roman" panose="02020603050405020304" pitchFamily="18" charset="0"/>
                <a:cs typeface="Times New Roman" panose="02020603050405020304" pitchFamily="18" charset="0"/>
              </a:rPr>
              <a:t>kullanıldığı açıkça belirtilir.</a:t>
            </a:r>
          </a:p>
          <a:p>
            <a:pPr algn="just">
              <a:lnSpc>
                <a:spcPct val="114000"/>
              </a:lnSpc>
              <a:spcAft>
                <a:spcPts val="600"/>
              </a:spcAft>
            </a:pPr>
            <a:r>
              <a:rPr lang="tr-TR" sz="3200" dirty="0" smtClean="0">
                <a:ln w="0"/>
                <a:latin typeface="Times New Roman" panose="02020603050405020304" pitchFamily="18" charset="0"/>
                <a:cs typeface="Times New Roman" panose="02020603050405020304" pitchFamily="18" charset="0"/>
              </a:rPr>
              <a:t>	Komisyon olarak imza altına alınır ve </a:t>
            </a:r>
            <a:r>
              <a:rPr lang="tr-TR" sz="3200" dirty="0" smtClean="0">
                <a:ln w="0"/>
                <a:solidFill>
                  <a:srgbClr val="FF0000"/>
                </a:solidFill>
                <a:latin typeface="Times New Roman" panose="02020603050405020304" pitchFamily="18" charset="0"/>
                <a:cs typeface="Times New Roman" panose="02020603050405020304" pitchFamily="18" charset="0"/>
              </a:rPr>
              <a:t>yedek sınav poşetine konulur</a:t>
            </a:r>
            <a:r>
              <a:rPr lang="tr-TR" sz="3200" dirty="0" smtClean="0">
                <a:ln w="0"/>
                <a:latin typeface="Times New Roman" panose="02020603050405020304" pitchFamily="18" charset="0"/>
                <a:cs typeface="Times New Roman" panose="02020603050405020304" pitchFamily="18" charset="0"/>
              </a:rPr>
              <a:t>.</a:t>
            </a:r>
            <a:endParaRPr lang="tr-TR" sz="32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723061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66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lnSpc>
                <a:spcPct val="150000"/>
              </a:lnSpc>
              <a:spcAft>
                <a:spcPts val="600"/>
              </a:spcAft>
            </a:pPr>
            <a:endParaRPr lang="tr-TR" sz="3600" dirty="0">
              <a:latin typeface="Times New Roman" panose="02020603050405020304" pitchFamily="18" charset="0"/>
              <a:cs typeface="Times New Roman" panose="02020603050405020304" pitchFamily="18" charset="0"/>
            </a:endParaRPr>
          </a:p>
        </p:txBody>
      </p:sp>
      <p:sp>
        <p:nvSpPr>
          <p:cNvPr id="5" name="Yuvarlatılmış Dikdörtgen 4"/>
          <p:cNvSpPr/>
          <p:nvPr/>
        </p:nvSpPr>
        <p:spPr>
          <a:xfrm>
            <a:off x="391882" y="327438"/>
            <a:ext cx="6697687" cy="578882"/>
          </a:xfrm>
          <a:prstGeom prst="roundRect">
            <a:avLst/>
          </a:prstGeom>
          <a:solidFill>
            <a:srgbClr val="0066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Bina Sınav Komisyonunun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88570" y="1407063"/>
            <a:ext cx="10091059" cy="3046988"/>
          </a:xfrm>
          <a:prstGeom prst="rect">
            <a:avLst/>
          </a:prstGeom>
          <a:noFill/>
        </p:spPr>
        <p:txBody>
          <a:bodyPr wrap="square" rtlCol="0">
            <a:spAutoFit/>
          </a:bodyPr>
          <a:lstStyle/>
          <a:p>
            <a:pPr marL="82550" indent="630238" algn="just">
              <a:lnSpc>
                <a:spcPct val="150000"/>
              </a:lnSpc>
              <a:spcAft>
                <a:spcPts val="600"/>
              </a:spcAft>
            </a:pPr>
            <a:r>
              <a:rPr lang="tr-TR" sz="3200" dirty="0">
                <a:latin typeface="Times New Roman" panose="02020603050405020304" pitchFamily="18" charset="0"/>
                <a:cs typeface="Times New Roman" panose="02020603050405020304" pitchFamily="18" charset="0"/>
              </a:rPr>
              <a:t>Bina Sınav Komisyonu tarafından imza altına alınan tutanak, varsa </a:t>
            </a:r>
            <a:r>
              <a:rPr lang="tr-TR" sz="3200" b="1" dirty="0">
                <a:solidFill>
                  <a:schemeClr val="accent1">
                    <a:lumMod val="75000"/>
                  </a:schemeClr>
                </a:solidFill>
                <a:latin typeface="Times New Roman" panose="02020603050405020304" pitchFamily="18" charset="0"/>
                <a:cs typeface="Times New Roman" panose="02020603050405020304" pitchFamily="18" charset="0"/>
              </a:rPr>
              <a:t>kullanılmayan sınav evrakı </a:t>
            </a:r>
            <a:r>
              <a:rPr lang="tr-TR" sz="3200" dirty="0">
                <a:solidFill>
                  <a:srgbClr val="FF0000"/>
                </a:solidFill>
                <a:latin typeface="Times New Roman" panose="02020603050405020304" pitchFamily="18" charset="0"/>
                <a:cs typeface="Times New Roman" panose="02020603050405020304" pitchFamily="18" charset="0"/>
              </a:rPr>
              <a:t>(cevap kâğıdı, </a:t>
            </a:r>
            <a:r>
              <a:rPr lang="tr-TR" sz="3200" dirty="0">
                <a:solidFill>
                  <a:srgbClr val="92D050"/>
                </a:solidFill>
                <a:latin typeface="Times New Roman" panose="02020603050405020304" pitchFamily="18" charset="0"/>
                <a:cs typeface="Times New Roman" panose="02020603050405020304" pitchFamily="18" charset="0"/>
              </a:rPr>
              <a:t>soru kitapçığı, </a:t>
            </a:r>
            <a:r>
              <a:rPr lang="tr-TR" sz="3200" dirty="0">
                <a:solidFill>
                  <a:srgbClr val="FF0000"/>
                </a:solidFill>
                <a:latin typeface="Times New Roman" panose="02020603050405020304" pitchFamily="18" charset="0"/>
                <a:cs typeface="Times New Roman" panose="02020603050405020304" pitchFamily="18" charset="0"/>
              </a:rPr>
              <a:t>salon yoklama listesi)</a:t>
            </a:r>
            <a:r>
              <a:rPr lang="tr-TR" sz="3200" dirty="0">
                <a:latin typeface="Times New Roman" panose="02020603050405020304" pitchFamily="18" charset="0"/>
                <a:cs typeface="Times New Roman" panose="02020603050405020304" pitchFamily="18" charset="0"/>
              </a:rPr>
              <a:t> ile birlikte sınav güvenlik dönüş kutusuna/çantasına konulur.</a:t>
            </a:r>
          </a:p>
        </p:txBody>
      </p:sp>
    </p:spTree>
    <p:extLst>
      <p:ext uri="{BB962C8B-B14F-4D97-AF65-F5344CB8AC3E}">
        <p14:creationId xmlns:p14="http://schemas.microsoft.com/office/powerpoint/2010/main" val="211723643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483600"/>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b="1" i="1" dirty="0">
                <a:ln w="0"/>
                <a:solidFill>
                  <a:srgbClr val="FF0000"/>
                </a:solidFill>
                <a:latin typeface="Times New Roman" panose="02020603050405020304" pitchFamily="18" charset="0"/>
                <a:cs typeface="Times New Roman" panose="02020603050405020304" pitchFamily="18" charset="0"/>
              </a:rPr>
              <a:t> Sınav evrakı dönüş zarfları </a:t>
            </a:r>
            <a:r>
              <a:rPr lang="tr-TR" sz="3200" dirty="0" smtClean="0">
                <a:ln w="0"/>
                <a:latin typeface="Times New Roman" panose="02020603050405020304" pitchFamily="18" charset="0"/>
                <a:cs typeface="Times New Roman" panose="02020603050405020304" pitchFamily="18" charset="0"/>
              </a:rPr>
              <a:t>ve </a:t>
            </a:r>
            <a:r>
              <a:rPr lang="tr-TR" sz="3200" i="1" dirty="0">
                <a:ln w="0"/>
                <a:solidFill>
                  <a:srgbClr val="FF0000"/>
                </a:solidFill>
                <a:latin typeface="Times New Roman" panose="02020603050405020304" pitchFamily="18" charset="0"/>
                <a:cs typeface="Times New Roman" panose="02020603050405020304" pitchFamily="18" charset="0"/>
              </a:rPr>
              <a:t>açılan </a:t>
            </a:r>
            <a:r>
              <a:rPr lang="tr-TR" sz="3200" i="1" dirty="0" smtClean="0">
                <a:ln w="0"/>
                <a:solidFill>
                  <a:srgbClr val="FF0000"/>
                </a:solidFill>
                <a:latin typeface="Times New Roman" panose="02020603050405020304" pitchFamily="18" charset="0"/>
                <a:cs typeface="Times New Roman" panose="02020603050405020304" pitchFamily="18" charset="0"/>
              </a:rPr>
              <a:t>sandıkların </a:t>
            </a:r>
            <a:r>
              <a:rPr lang="tr-TR" sz="3200" i="1" dirty="0">
                <a:ln w="0"/>
                <a:solidFill>
                  <a:srgbClr val="FF0000"/>
                </a:solidFill>
                <a:latin typeface="Times New Roman" panose="02020603050405020304" pitchFamily="18" charset="0"/>
                <a:cs typeface="Times New Roman" panose="02020603050405020304" pitchFamily="18" charset="0"/>
              </a:rPr>
              <a:t>kilitleri </a:t>
            </a:r>
            <a:r>
              <a:rPr lang="tr-TR" sz="3200" dirty="0">
                <a:ln w="0"/>
                <a:latin typeface="Times New Roman" panose="02020603050405020304" pitchFamily="18" charset="0"/>
                <a:cs typeface="Times New Roman" panose="02020603050405020304" pitchFamily="18" charset="0"/>
              </a:rPr>
              <a:t>sınav </a:t>
            </a:r>
            <a:r>
              <a:rPr lang="tr-TR" sz="3200" b="1" u="sng" dirty="0">
                <a:ln w="0"/>
                <a:solidFill>
                  <a:srgbClr val="FF0000"/>
                </a:solidFill>
                <a:latin typeface="Times New Roman" panose="02020603050405020304" pitchFamily="18" charset="0"/>
                <a:cs typeface="Times New Roman" panose="02020603050405020304" pitchFamily="18" charset="0"/>
              </a:rPr>
              <a:t>dönüşüm kutusuna </a:t>
            </a:r>
            <a:r>
              <a:rPr lang="tr-TR" sz="3200" dirty="0">
                <a:ln w="0"/>
                <a:latin typeface="Times New Roman" panose="02020603050405020304" pitchFamily="18" charset="0"/>
                <a:cs typeface="Times New Roman" panose="02020603050405020304" pitchFamily="18" charset="0"/>
              </a:rPr>
              <a:t>konulur.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Sandık güvenlik kilitleri kurallara uygun olarak kilitlenerek ilçe sınav kuryesine teslim edilir</a:t>
            </a:r>
            <a:r>
              <a:rPr lang="tr-TR" sz="3200" dirty="0" smtClean="0">
                <a:ln w="0"/>
                <a:latin typeface="Times New Roman" panose="02020603050405020304" pitchFamily="18" charset="0"/>
                <a:cs typeface="Times New Roman" panose="02020603050405020304" pitchFamily="18" charset="0"/>
              </a:rPr>
              <a:t>.</a:t>
            </a:r>
          </a:p>
          <a:p>
            <a:pPr algn="just">
              <a:lnSpc>
                <a:spcPct val="114000"/>
              </a:lnSpc>
              <a:spcAft>
                <a:spcPts val="1200"/>
              </a:spcAft>
            </a:pPr>
            <a:endParaRPr lang="tr-TR" sz="3200" dirty="0" smtClean="0">
              <a:ln w="0"/>
              <a:latin typeface="Times New Roman" panose="02020603050405020304" pitchFamily="18" charset="0"/>
              <a:cs typeface="Times New Roman" panose="02020603050405020304" pitchFamily="18" charset="0"/>
            </a:endParaRPr>
          </a:p>
          <a:p>
            <a:pPr algn="just">
              <a:lnSpc>
                <a:spcPct val="114000"/>
              </a:lnSpc>
              <a:spcAft>
                <a:spcPts val="1200"/>
              </a:spcAft>
            </a:pPr>
            <a:r>
              <a:rPr lang="tr-TR" sz="3200" dirty="0">
                <a:ln w="0"/>
                <a:solidFill>
                  <a:srgbClr val="FF0000"/>
                </a:solidFill>
                <a:latin typeface="Times New Roman" panose="02020603050405020304" pitchFamily="18" charset="0"/>
                <a:cs typeface="Times New Roman" panose="02020603050405020304" pitchFamily="18" charset="0"/>
              </a:rPr>
              <a:t>	Sınav dönüşüm kutusu dışındaki kutulara hiçbir şey konulmayacak, bu kutular tamamen boş olacaktır</a:t>
            </a:r>
            <a:r>
              <a:rPr lang="tr-TR" sz="3200" dirty="0" smtClean="0">
                <a:ln w="0"/>
                <a:solidFill>
                  <a:srgbClr val="FF0000"/>
                </a:solidFill>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22119" y="3845217"/>
            <a:ext cx="304128" cy="1312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61978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5" presetClass="emph" presetSubtype="0" repeatCount="indefinite" fill="hold" nodeType="afterEffect">
                                  <p:stCondLst>
                                    <p:cond delay="0"/>
                                  </p:stCondLst>
                                  <p:childTnLst>
                                    <p:anim calcmode="discrete" valueType="str">
                                      <p:cBhvr>
                                        <p:cTn id="12" dur="3000" fill="hold"/>
                                        <p:tgtEl>
                                          <p:spTgt spid="6"/>
                                        </p:tgtEl>
                                        <p:attrNameLst>
                                          <p:attrName>style.visibility</p:attrName>
                                        </p:attrNameLst>
                                      </p:cBhvr>
                                      <p:tavLst>
                                        <p:tav tm="0">
                                          <p:val>
                                            <p:strVal val="hidden"/>
                                          </p:val>
                                        </p:tav>
                                        <p:tav tm="50000">
                                          <p:val>
                                            <p:strVal val="visible"/>
                                          </p:val>
                                        </p:tav>
                                      </p:tavLst>
                                    </p:anim>
                                  </p:childTnLst>
                                </p:cTn>
                              </p:par>
                              <p:par>
                                <p:cTn id="13" presetID="5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Scale>
                                      <p:cBhvr>
                                        <p:cTn id="1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
                                        </p:tgtEl>
                                        <p:attrNameLst>
                                          <p:attrName>ppt_x</p:attrName>
                                          <p:attrName>ppt_y</p:attrName>
                                        </p:attrNameLst>
                                      </p:cBhvr>
                                    </p:animMotion>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916384" y="1300101"/>
            <a:ext cx="6388925" cy="4784836"/>
          </a:xfrm>
          <a:prstGeom prst="rect">
            <a:avLst/>
          </a:prstGeom>
          <a:noFill/>
        </p:spPr>
        <p:txBody>
          <a:bodyPr wrap="square" rtlCol="0">
            <a:spAutoFit/>
          </a:bodyPr>
          <a:lstStyle/>
          <a:p>
            <a:pPr algn="just">
              <a:lnSpc>
                <a:spcPct val="114000"/>
              </a:lnSpc>
              <a:spcAft>
                <a:spcPts val="1200"/>
              </a:spcAft>
            </a:pPr>
            <a:r>
              <a:rPr lang="tr-TR" sz="2900" dirty="0" smtClean="0">
                <a:ln w="0"/>
                <a:latin typeface="Times New Roman" panose="02020603050405020304" pitchFamily="18" charset="0"/>
                <a:cs typeface="Times New Roman" panose="02020603050405020304" pitchFamily="18" charset="0"/>
              </a:rPr>
              <a:t>Öğrenciler </a:t>
            </a:r>
            <a:r>
              <a:rPr lang="tr-TR" sz="2900" dirty="0">
                <a:ln w="0"/>
                <a:latin typeface="Times New Roman" panose="02020603050405020304" pitchFamily="18" charset="0"/>
                <a:cs typeface="Times New Roman" panose="02020603050405020304" pitchFamily="18" charset="0"/>
              </a:rPr>
              <a:t>binaya geçerli kimlik belgesi </a:t>
            </a:r>
            <a:r>
              <a:rPr lang="tr-TR" sz="2900" i="1" dirty="0">
                <a:ln w="0"/>
                <a:solidFill>
                  <a:srgbClr val="FF00FF"/>
                </a:solidFill>
                <a:latin typeface="Times New Roman" panose="02020603050405020304" pitchFamily="18" charset="0"/>
                <a:cs typeface="Times New Roman" panose="02020603050405020304" pitchFamily="18" charset="0"/>
              </a:rPr>
              <a:t>(15 yaşını dolduran öğrencilerde fotoğraflı olmak şartıyla</a:t>
            </a:r>
            <a:r>
              <a:rPr lang="tr-TR" sz="2900" i="1" dirty="0">
                <a:ln w="0"/>
                <a:latin typeface="Times New Roman" panose="02020603050405020304" pitchFamily="18" charset="0"/>
                <a:cs typeface="Times New Roman" panose="02020603050405020304" pitchFamily="18" charset="0"/>
              </a:rPr>
              <a:t> T.C. kimlik </a:t>
            </a:r>
            <a:r>
              <a:rPr lang="tr-TR" sz="2900" i="1" dirty="0" smtClean="0">
                <a:ln w="0"/>
                <a:latin typeface="Times New Roman" panose="02020603050405020304" pitchFamily="18" charset="0"/>
                <a:cs typeface="Times New Roman" panose="02020603050405020304" pitchFamily="18" charset="0"/>
              </a:rPr>
              <a:t>numaralı </a:t>
            </a:r>
            <a:r>
              <a:rPr lang="tr-TR" sz="2900" i="1" dirty="0">
                <a:ln w="0"/>
                <a:latin typeface="Times New Roman" panose="02020603050405020304" pitchFamily="18" charset="0"/>
                <a:cs typeface="Times New Roman" panose="02020603050405020304" pitchFamily="18" charset="0"/>
              </a:rPr>
              <a:t>kimlik </a:t>
            </a:r>
            <a:r>
              <a:rPr lang="tr-TR" sz="2900" i="1" dirty="0" smtClean="0">
                <a:ln w="0"/>
                <a:latin typeface="Times New Roman" panose="02020603050405020304" pitchFamily="18" charset="0"/>
                <a:cs typeface="Times New Roman" panose="02020603050405020304" pitchFamily="18" charset="0"/>
              </a:rPr>
              <a:t>kartı, nüfus </a:t>
            </a:r>
            <a:r>
              <a:rPr lang="tr-TR" sz="2900" i="1" dirty="0">
                <a:ln w="0"/>
                <a:latin typeface="Times New Roman" panose="02020603050405020304" pitchFamily="18" charset="0"/>
                <a:cs typeface="Times New Roman" panose="02020603050405020304" pitchFamily="18" charset="0"/>
              </a:rPr>
              <a:t>cüzdanı, T.C. kimlik numaralı sürücü belgesi, </a:t>
            </a:r>
            <a:r>
              <a:rPr lang="tr-TR" sz="2900" i="1" dirty="0" smtClean="0">
                <a:ln w="0"/>
                <a:latin typeface="Times New Roman" panose="02020603050405020304" pitchFamily="18" charset="0"/>
                <a:cs typeface="Times New Roman" panose="02020603050405020304" pitchFamily="18" charset="0"/>
              </a:rPr>
              <a:t>geçerlik </a:t>
            </a:r>
            <a:r>
              <a:rPr lang="tr-TR" sz="2900" i="1" dirty="0">
                <a:ln w="0"/>
                <a:latin typeface="Times New Roman" panose="02020603050405020304" pitchFamily="18" charset="0"/>
                <a:cs typeface="Times New Roman" panose="02020603050405020304" pitchFamily="18" charset="0"/>
              </a:rPr>
              <a:t>süresi devam eden </a:t>
            </a:r>
            <a:r>
              <a:rPr lang="tr-TR" sz="2900" i="1" dirty="0" smtClean="0">
                <a:ln w="0"/>
                <a:latin typeface="Times New Roman" panose="02020603050405020304" pitchFamily="18" charset="0"/>
                <a:cs typeface="Times New Roman" panose="02020603050405020304" pitchFamily="18" charset="0"/>
              </a:rPr>
              <a:t>pasaport)</a:t>
            </a:r>
            <a:r>
              <a:rPr lang="tr-TR" sz="2900" dirty="0" smtClean="0">
                <a:ln w="0"/>
                <a:latin typeface="Times New Roman" panose="02020603050405020304" pitchFamily="18" charset="0"/>
                <a:cs typeface="Times New Roman" panose="02020603050405020304" pitchFamily="18" charset="0"/>
              </a:rPr>
              <a:t> </a:t>
            </a:r>
            <a:r>
              <a:rPr lang="tr-TR" sz="2900" dirty="0">
                <a:ln w="0"/>
                <a:latin typeface="Times New Roman" panose="02020603050405020304" pitchFamily="18" charset="0"/>
                <a:cs typeface="Times New Roman" panose="02020603050405020304" pitchFamily="18" charset="0"/>
              </a:rPr>
              <a:t>ile sınav giriş </a:t>
            </a:r>
            <a:r>
              <a:rPr lang="tr-TR" sz="2900" dirty="0" smtClean="0">
                <a:ln w="0"/>
                <a:latin typeface="Times New Roman" panose="02020603050405020304" pitchFamily="18" charset="0"/>
                <a:cs typeface="Times New Roman" panose="02020603050405020304" pitchFamily="18" charset="0"/>
              </a:rPr>
              <a:t>belgesi </a:t>
            </a:r>
            <a:r>
              <a:rPr lang="tr-TR" sz="2900" dirty="0">
                <a:ln w="0"/>
                <a:latin typeface="Times New Roman" panose="02020603050405020304" pitchFamily="18" charset="0"/>
                <a:cs typeface="Times New Roman" panose="02020603050405020304" pitchFamily="18" charset="0"/>
              </a:rPr>
              <a:t>kontrol </a:t>
            </a:r>
            <a:r>
              <a:rPr lang="tr-TR" sz="2900" dirty="0" smtClean="0">
                <a:ln w="0"/>
                <a:latin typeface="Times New Roman" panose="02020603050405020304" pitchFamily="18" charset="0"/>
                <a:cs typeface="Times New Roman" panose="02020603050405020304" pitchFamily="18" charset="0"/>
              </a:rPr>
              <a:t>edilerek alınır</a:t>
            </a:r>
            <a:r>
              <a:rPr lang="tr-TR" sz="2900" dirty="0">
                <a:ln w="0"/>
                <a:latin typeface="Times New Roman" panose="02020603050405020304" pitchFamily="18" charset="0"/>
                <a:cs typeface="Times New Roman" panose="02020603050405020304" pitchFamily="18" charset="0"/>
              </a:rPr>
              <a:t>.</a:t>
            </a:r>
          </a:p>
          <a:p>
            <a:pPr algn="just">
              <a:lnSpc>
                <a:spcPct val="114000"/>
              </a:lnSpc>
              <a:spcAft>
                <a:spcPts val="1200"/>
              </a:spcAft>
            </a:pPr>
            <a:r>
              <a:rPr lang="tr-TR" sz="2900" dirty="0">
                <a:ln w="0"/>
                <a:solidFill>
                  <a:srgbClr val="FF0000"/>
                </a:solidFill>
                <a:latin typeface="Times New Roman" panose="02020603050405020304" pitchFamily="18" charset="0"/>
                <a:cs typeface="Times New Roman" panose="02020603050405020304" pitchFamily="18" charset="0"/>
              </a:rPr>
              <a:t>Geçerli kimlik belgesi ibraz edemeyen öğrenciler sınava alınmazlar.</a:t>
            </a:r>
          </a:p>
        </p:txBody>
      </p:sp>
      <p:pic>
        <p:nvPicPr>
          <p:cNvPr id="7" name="Picture 2" descr="pasaport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980" y="1012774"/>
            <a:ext cx="2513498" cy="24716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rotWithShape="1">
          <a:blip r:embed="rId4">
            <a:extLst>
              <a:ext uri="{28A0092B-C50C-407E-A947-70E740481C1C}">
                <a14:useLocalDpi xmlns:a14="http://schemas.microsoft.com/office/drawing/2010/main" val="0"/>
              </a:ext>
            </a:extLst>
          </a:blip>
          <a:srcRect l="2320" t="15417" r="13352" b="-809"/>
          <a:stretch/>
        </p:blipFill>
        <p:spPr>
          <a:xfrm rot="20321786">
            <a:off x="1220777" y="1231458"/>
            <a:ext cx="1712259" cy="2274997"/>
          </a:xfrm>
          <a:prstGeom prst="rect">
            <a:avLst/>
          </a:prstGeom>
        </p:spPr>
      </p:pic>
      <p:pic>
        <p:nvPicPr>
          <p:cNvPr id="17" name="Resim 16"/>
          <p:cNvPicPr>
            <a:picLocks noChangeAspect="1"/>
          </p:cNvPicPr>
          <p:nvPr/>
        </p:nvPicPr>
        <p:blipFill rotWithShape="1">
          <a:blip r:embed="rId5">
            <a:extLst>
              <a:ext uri="{28A0092B-C50C-407E-A947-70E740481C1C}">
                <a14:useLocalDpi xmlns:a14="http://schemas.microsoft.com/office/drawing/2010/main" val="0"/>
              </a:ext>
            </a:extLst>
          </a:blip>
          <a:srcRect l="4752" t="7101" r="4582" b="6476"/>
          <a:stretch/>
        </p:blipFill>
        <p:spPr>
          <a:xfrm rot="20790319">
            <a:off x="1681838" y="3308801"/>
            <a:ext cx="2850233" cy="1697331"/>
          </a:xfrm>
          <a:prstGeom prst="rect">
            <a:avLst/>
          </a:prstGeom>
          <a:effectLst>
            <a:softEdge rad="31750"/>
          </a:effectLst>
        </p:spPr>
      </p:pic>
    </p:spTree>
    <p:extLst>
      <p:ext uri="{BB962C8B-B14F-4D97-AF65-F5344CB8AC3E}">
        <p14:creationId xmlns:p14="http://schemas.microsoft.com/office/powerpoint/2010/main" val="21385158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4693080"/>
          </a:xfrm>
          <a:prstGeom prst="rect">
            <a:avLst/>
          </a:prstGeom>
          <a:noFill/>
        </p:spPr>
        <p:txBody>
          <a:bodyPr wrap="square" rtlCol="0">
            <a:spAutoFit/>
          </a:bodyPr>
          <a:lstStyle/>
          <a:p>
            <a:pPr algn="just">
              <a:lnSpc>
                <a:spcPct val="114000"/>
              </a:lnSpc>
              <a:spcAft>
                <a:spcPts val="1200"/>
              </a:spcAft>
            </a:pPr>
            <a:r>
              <a:rPr lang="tr-TR" sz="3200" b="1" dirty="0" smtClean="0">
                <a:latin typeface="Times New Roman" panose="02020603050405020304" pitchFamily="18" charset="0"/>
                <a:cs typeface="Times New Roman" panose="02020603050405020304" pitchFamily="18" charset="0"/>
              </a:rPr>
              <a:t>	Nüfus </a:t>
            </a:r>
            <a:r>
              <a:rPr lang="tr-TR" sz="3200" b="1" dirty="0">
                <a:latin typeface="Times New Roman" panose="02020603050405020304" pitchFamily="18" charset="0"/>
                <a:cs typeface="Times New Roman" panose="02020603050405020304" pitchFamily="18" charset="0"/>
              </a:rPr>
              <a:t>cüzdanlarını değiştirmek için nüfus müdürlüklerine başvuru yapan ve </a:t>
            </a:r>
            <a:r>
              <a:rPr lang="tr-TR" sz="3200" b="1" dirty="0" smtClean="0">
                <a:latin typeface="Times New Roman" panose="02020603050405020304" pitchFamily="18" charset="0"/>
                <a:cs typeface="Times New Roman" panose="02020603050405020304" pitchFamily="18" charset="0"/>
              </a:rPr>
              <a:t>nüfus cüzdanları </a:t>
            </a:r>
            <a:r>
              <a:rPr lang="tr-TR" sz="3200" b="1" dirty="0">
                <a:latin typeface="Times New Roman" panose="02020603050405020304" pitchFamily="18" charset="0"/>
                <a:cs typeface="Times New Roman" panose="02020603050405020304" pitchFamily="18" charset="0"/>
              </a:rPr>
              <a:t>alınan adaylar, nüfus müdürlükleri tarafından verilen </a:t>
            </a:r>
            <a:r>
              <a:rPr lang="tr-TR" sz="3200" b="1" dirty="0">
                <a:solidFill>
                  <a:srgbClr val="FF0000"/>
                </a:solidFill>
                <a:latin typeface="Times New Roman" panose="02020603050405020304" pitchFamily="18" charset="0"/>
                <a:cs typeface="Times New Roman" panose="02020603050405020304" pitchFamily="18" charset="0"/>
              </a:rPr>
              <a:t>fotoğraflı, </a:t>
            </a:r>
            <a:r>
              <a:rPr lang="tr-TR" sz="3200" b="1" dirty="0" err="1">
                <a:solidFill>
                  <a:srgbClr val="FF0000"/>
                </a:solidFill>
                <a:latin typeface="Times New Roman" panose="02020603050405020304" pitchFamily="18" charset="0"/>
                <a:cs typeface="Times New Roman" panose="02020603050405020304" pitchFamily="18" charset="0"/>
              </a:rPr>
              <a:t>barkodlu</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err="1">
                <a:solidFill>
                  <a:srgbClr val="FF0000"/>
                </a:solidFill>
                <a:latin typeface="Times New Roman" panose="02020603050405020304" pitchFamily="18" charset="0"/>
                <a:cs typeface="Times New Roman" panose="02020603050405020304" pitchFamily="18" charset="0"/>
              </a:rPr>
              <a:t>karekodlu</a:t>
            </a:r>
            <a:r>
              <a:rPr lang="tr-TR" sz="3200" b="1" dirty="0">
                <a:solidFill>
                  <a:srgbClr val="FF0000"/>
                </a:solidFill>
                <a:latin typeface="Times New Roman" panose="02020603050405020304" pitchFamily="18" charset="0"/>
                <a:cs typeface="Times New Roman" panose="02020603050405020304" pitchFamily="18" charset="0"/>
              </a:rPr>
              <a:t> </a:t>
            </a:r>
            <a:r>
              <a:rPr lang="tr-TR" sz="3200" b="1" dirty="0">
                <a:latin typeface="Times New Roman" panose="02020603050405020304" pitchFamily="18" charset="0"/>
                <a:cs typeface="Times New Roman" panose="02020603050405020304" pitchFamily="18" charset="0"/>
              </a:rPr>
              <a:t>geçici kimlik belgesi/T.C. kimlik kartı talep belgesi ile sınava </a:t>
            </a:r>
            <a:r>
              <a:rPr lang="tr-TR" sz="3200" b="1" dirty="0" smtClean="0">
                <a:latin typeface="Times New Roman" panose="02020603050405020304" pitchFamily="18" charset="0"/>
                <a:cs typeface="Times New Roman" panose="02020603050405020304" pitchFamily="18" charset="0"/>
              </a:rPr>
              <a:t>alınabileceklerdir</a:t>
            </a:r>
          </a:p>
          <a:p>
            <a:pPr algn="just">
              <a:lnSpc>
                <a:spcPct val="114000"/>
              </a:lnSpc>
              <a:spcAft>
                <a:spcPts val="1200"/>
              </a:spcAft>
            </a:pPr>
            <a:r>
              <a:rPr lang="tr-TR" sz="3200" dirty="0" smtClean="0"/>
              <a:t> </a:t>
            </a:r>
            <a:r>
              <a:rPr lang="tr-TR" sz="3200" dirty="0"/>
              <a:t/>
            </a:r>
            <a:br>
              <a:rPr lang="tr-TR" sz="3200" dirty="0"/>
            </a:br>
            <a:r>
              <a:rPr lang="tr-TR" sz="3200" b="1" dirty="0" smtClean="0">
                <a:ln w="0"/>
                <a:solidFill>
                  <a:srgbClr val="0066FF"/>
                </a:solidFill>
                <a:latin typeface="Times New Roman" panose="02020603050405020304" pitchFamily="18" charset="0"/>
                <a:cs typeface="Times New Roman" panose="02020603050405020304" pitchFamily="18" charset="0"/>
              </a:rPr>
              <a:t>(Belgenin son geçerlilik tarihine dikkat edilmesi gerekmektedir.)</a:t>
            </a:r>
            <a:endParaRPr lang="tr-TR" sz="3200" b="1" dirty="0">
              <a:ln w="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66410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36006" y="63652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10119" t="7332" r="8701" b="31156"/>
          <a:stretch/>
        </p:blipFill>
        <p:spPr>
          <a:xfrm>
            <a:off x="4275491" y="1092743"/>
            <a:ext cx="4683139" cy="5356198"/>
          </a:xfrm>
          <a:prstGeom prst="rect">
            <a:avLst/>
          </a:prstGeom>
        </p:spPr>
      </p:pic>
      <p:sp>
        <p:nvSpPr>
          <p:cNvPr id="11" name="Oval 10"/>
          <p:cNvSpPr/>
          <p:nvPr/>
        </p:nvSpPr>
        <p:spPr>
          <a:xfrm>
            <a:off x="3909719" y="1543642"/>
            <a:ext cx="1968566"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7255831" y="5315748"/>
            <a:ext cx="1960880" cy="12192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82155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73719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Ayrıca;</a:t>
            </a:r>
          </a:p>
          <a:p>
            <a:pPr marL="457200" indent="-457200" algn="just">
              <a:lnSpc>
                <a:spcPct val="114000"/>
              </a:lnSpc>
              <a:spcAft>
                <a:spcPts val="1200"/>
              </a:spcAft>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Yabancı uyruklu öğrenciler için T.C. İçişleri Bakanlığı ve T.C. Aile, Çalışma ve Sosyal </a:t>
            </a:r>
            <a:r>
              <a:rPr lang="tr-TR" sz="3200" dirty="0" smtClean="0">
                <a:ln w="0"/>
                <a:latin typeface="Times New Roman" panose="02020603050405020304" pitchFamily="18" charset="0"/>
                <a:cs typeface="Times New Roman" panose="02020603050405020304" pitchFamily="18" charset="0"/>
              </a:rPr>
              <a:t>Hizmetler Bakanlığı tarafından </a:t>
            </a:r>
            <a:r>
              <a:rPr lang="tr-TR" sz="3200" dirty="0">
                <a:ln w="0"/>
                <a:latin typeface="Times New Roman" panose="02020603050405020304" pitchFamily="18" charset="0"/>
                <a:cs typeface="Times New Roman" panose="02020603050405020304" pitchFamily="18" charset="0"/>
              </a:rPr>
              <a:t>verilen resimli, çipli/mühürlü kimlik yerine geçen belge veya ikamet ettiğini ya da çalıştığını</a:t>
            </a:r>
            <a:br>
              <a:rPr lang="tr-TR" sz="3200" dirty="0">
                <a:ln w="0"/>
                <a:latin typeface="Times New Roman" panose="02020603050405020304" pitchFamily="18" charset="0"/>
                <a:cs typeface="Times New Roman" panose="02020603050405020304" pitchFamily="18" charset="0"/>
              </a:rPr>
            </a:br>
            <a:r>
              <a:rPr lang="tr-TR" sz="3200" dirty="0">
                <a:ln w="0"/>
                <a:latin typeface="Times New Roman" panose="02020603050405020304" pitchFamily="18" charset="0"/>
                <a:cs typeface="Times New Roman" panose="02020603050405020304" pitchFamily="18" charset="0"/>
              </a:rPr>
              <a:t>gösterir belge veya geçerliliği devam eden ve ülkeye giriş çıkış amacıyla yetkili makamlarca verilen izin süresi</a:t>
            </a:r>
            <a:br>
              <a:rPr lang="tr-TR" sz="3200" dirty="0">
                <a:ln w="0"/>
                <a:latin typeface="Times New Roman" panose="02020603050405020304" pitchFamily="18" charset="0"/>
                <a:cs typeface="Times New Roman" panose="02020603050405020304" pitchFamily="18" charset="0"/>
              </a:rPr>
            </a:br>
            <a:r>
              <a:rPr lang="tr-TR" sz="3200" dirty="0">
                <a:ln w="0"/>
                <a:latin typeface="Times New Roman" panose="02020603050405020304" pitchFamily="18" charset="0"/>
                <a:cs typeface="Times New Roman" panose="02020603050405020304" pitchFamily="18" charset="0"/>
              </a:rPr>
              <a:t>dolmamış pasaport ile sınava </a:t>
            </a:r>
            <a:r>
              <a:rPr lang="tr-TR" sz="3200" dirty="0" smtClean="0">
                <a:ln w="0"/>
                <a:latin typeface="Times New Roman" panose="02020603050405020304" pitchFamily="18" charset="0"/>
                <a:cs typeface="Times New Roman" panose="02020603050405020304" pitchFamily="18" charset="0"/>
              </a:rPr>
              <a:t>alınabileceklerdir. </a:t>
            </a:r>
            <a:endParaRPr lang="tr-TR" sz="3200" b="1"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82615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0" y="102402"/>
            <a:ext cx="12192000" cy="1077218"/>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2024-2025 Eğitim Öğretim Yılı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 </a:t>
            </a: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Dönem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p>
          <a:p>
            <a:pPr algn="ctr"/>
            <a:r>
              <a:rPr lang="tr-TR" sz="3200" dirty="0" err="1"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Açıköğretim</a:t>
            </a:r>
            <a:r>
              <a:rPr lang="tr-TR" sz="3200" dirty="0" smtClean="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rPr>
              <a:t> Ortaokulu</a:t>
            </a:r>
            <a:endParaRPr lang="tr-TR" sz="3200" dirty="0">
              <a:ln w="0"/>
              <a:solidFill>
                <a:srgbClr val="0000CC"/>
              </a:solidFill>
              <a:effectLst>
                <a:glow rad="101600">
                  <a:schemeClr val="bg1">
                    <a:alpha val="60000"/>
                  </a:schemeClr>
                </a:glow>
                <a:outerShdw blurRad="38100" dist="38100" dir="2700000" algn="tl">
                  <a:srgbClr val="000000">
                    <a:alpha val="43137"/>
                  </a:srgbClr>
                </a:outerShdw>
              </a:effectLst>
              <a:latin typeface="Bookman Old Style" panose="0205060405050502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101932775"/>
              </p:ext>
            </p:extLst>
          </p:nvPr>
        </p:nvGraphicFramePr>
        <p:xfrm>
          <a:off x="831274" y="2589597"/>
          <a:ext cx="10592788" cy="2049676"/>
        </p:xfrm>
        <a:graphic>
          <a:graphicData uri="http://schemas.openxmlformats.org/drawingml/2006/table">
            <a:tbl>
              <a:tblPr firstRow="1" bandRow="1">
                <a:tableStyleId>{EB9631B5-78F2-41C9-869B-9F39066F8104}</a:tableStyleId>
              </a:tblPr>
              <a:tblGrid>
                <a:gridCol w="2375064">
                  <a:extLst>
                    <a:ext uri="{9D8B030D-6E8A-4147-A177-3AD203B41FA5}">
                      <a16:colId xmlns:a16="http://schemas.microsoft.com/office/drawing/2014/main" val="3646544115"/>
                    </a:ext>
                  </a:extLst>
                </a:gridCol>
                <a:gridCol w="4576453">
                  <a:extLst>
                    <a:ext uri="{9D8B030D-6E8A-4147-A177-3AD203B41FA5}">
                      <a16:colId xmlns:a16="http://schemas.microsoft.com/office/drawing/2014/main" val="1173798327"/>
                    </a:ext>
                  </a:extLst>
                </a:gridCol>
                <a:gridCol w="1384960">
                  <a:extLst>
                    <a:ext uri="{9D8B030D-6E8A-4147-A177-3AD203B41FA5}">
                      <a16:colId xmlns:a16="http://schemas.microsoft.com/office/drawing/2014/main" val="601404135"/>
                    </a:ext>
                  </a:extLst>
                </a:gridCol>
                <a:gridCol w="2256311">
                  <a:extLst>
                    <a:ext uri="{9D8B030D-6E8A-4147-A177-3AD203B41FA5}">
                      <a16:colId xmlns:a16="http://schemas.microsoft.com/office/drawing/2014/main" val="3012395290"/>
                    </a:ext>
                  </a:extLst>
                </a:gridCol>
              </a:tblGrid>
              <a:tr h="741372">
                <a:tc>
                  <a:txBody>
                    <a:bodyPr/>
                    <a:lstStyle/>
                    <a:p>
                      <a:endParaRPr lang="tr-TR" dirty="0"/>
                    </a:p>
                  </a:txBody>
                  <a:tcPr/>
                </a:tc>
                <a:tc>
                  <a:txBody>
                    <a:bodyPr/>
                    <a:lstStyle/>
                    <a:p>
                      <a:pPr algn="ctr"/>
                      <a:r>
                        <a:rPr lang="tr-TR" sz="2800" dirty="0" smtClean="0">
                          <a:solidFill>
                            <a:srgbClr val="0000FF"/>
                          </a:solidFill>
                        </a:rPr>
                        <a:t>Tarihi</a:t>
                      </a:r>
                      <a:endParaRPr lang="tr-TR" sz="2800" dirty="0">
                        <a:solidFill>
                          <a:srgbClr val="0000FF"/>
                        </a:solidFill>
                      </a:endParaRPr>
                    </a:p>
                  </a:txBody>
                  <a:tcPr anchor="ctr"/>
                </a:tc>
                <a:tc>
                  <a:txBody>
                    <a:bodyPr/>
                    <a:lstStyle/>
                    <a:p>
                      <a:pPr algn="ctr"/>
                      <a:r>
                        <a:rPr lang="tr-TR" sz="2800" dirty="0" smtClean="0">
                          <a:solidFill>
                            <a:srgbClr val="0000FF"/>
                          </a:solidFill>
                        </a:rPr>
                        <a:t>Saati</a:t>
                      </a:r>
                      <a:endParaRPr lang="tr-TR" sz="2800" dirty="0">
                        <a:solidFill>
                          <a:srgbClr val="0000FF"/>
                        </a:solidFill>
                      </a:endParaRPr>
                    </a:p>
                  </a:txBody>
                  <a:tcPr anchor="ctr"/>
                </a:tc>
                <a:tc>
                  <a:txBody>
                    <a:bodyPr/>
                    <a:lstStyle/>
                    <a:p>
                      <a:pPr algn="ctr"/>
                      <a:r>
                        <a:rPr lang="tr-TR" sz="2800" dirty="0" smtClean="0">
                          <a:solidFill>
                            <a:srgbClr val="0000FF"/>
                          </a:solidFill>
                        </a:rPr>
                        <a:t>Süresi</a:t>
                      </a:r>
                      <a:endParaRPr lang="tr-TR" sz="2800" dirty="0">
                        <a:solidFill>
                          <a:srgbClr val="0000FF"/>
                        </a:solidFill>
                      </a:endParaRPr>
                    </a:p>
                  </a:txBody>
                  <a:tcPr anchor="ctr"/>
                </a:tc>
                <a:extLst>
                  <a:ext uri="{0D108BD9-81ED-4DB2-BD59-A6C34878D82A}">
                    <a16:rowId xmlns:a16="http://schemas.microsoft.com/office/drawing/2014/main" val="3801762731"/>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1. Oturum</a:t>
                      </a:r>
                    </a:p>
                  </a:txBody>
                  <a:tcPr anchor="ctr">
                    <a:solidFill>
                      <a:schemeClr val="bg1"/>
                    </a:solidFill>
                  </a:tcPr>
                </a:tc>
                <a:tc>
                  <a:txBody>
                    <a:bodyPr/>
                    <a:lstStyle/>
                    <a:p>
                      <a:pPr algn="ctr"/>
                      <a:r>
                        <a:rPr lang="tr-TR" sz="2400" dirty="0" smtClean="0">
                          <a:latin typeface="Arial Rounded MT Bold" panose="020F0704030504030204" pitchFamily="34" charset="0"/>
                        </a:rPr>
                        <a:t>22 Mart 2025 </a:t>
                      </a:r>
                      <a:r>
                        <a:rPr lang="tr-TR" sz="2400" dirty="0" smtClean="0">
                          <a:latin typeface="Arial Rounded MT Bold" panose="020F0704030504030204" pitchFamily="34" charset="0"/>
                        </a:rPr>
                        <a:t>(Cumartesi)</a:t>
                      </a:r>
                    </a:p>
                  </a:txBody>
                  <a:tcPr anchor="ctr">
                    <a:solidFill>
                      <a:schemeClr val="bg1"/>
                    </a:solidFill>
                  </a:tcPr>
                </a:tc>
                <a:tc>
                  <a:txBody>
                    <a:bodyPr/>
                    <a:lstStyle/>
                    <a:p>
                      <a:pPr algn="ctr"/>
                      <a:r>
                        <a:rPr lang="tr-TR" sz="2400" dirty="0" smtClean="0">
                          <a:latin typeface="Arial Rounded MT Bold" panose="020F0704030504030204" pitchFamily="34" charset="0"/>
                        </a:rPr>
                        <a:t>10.00</a:t>
                      </a:r>
                    </a:p>
                  </a:txBody>
                  <a:tcPr anchor="ctr">
                    <a:solidFill>
                      <a:schemeClr val="bg1"/>
                    </a:solidFill>
                  </a:tcPr>
                </a:tc>
                <a:tc>
                  <a:txBody>
                    <a:bodyPr/>
                    <a:lstStyle/>
                    <a:p>
                      <a:pPr algn="ctr"/>
                      <a:r>
                        <a:rPr lang="tr-TR" sz="2400" dirty="0" smtClean="0">
                          <a:latin typeface="Arial Rounded MT Bold" panose="020F0704030504030204" pitchFamily="34" charset="0"/>
                        </a:rPr>
                        <a:t>100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a16="http://schemas.microsoft.com/office/drawing/2014/main" val="384973653"/>
                  </a:ext>
                </a:extLst>
              </a:tr>
              <a:tr h="654152">
                <a:tc>
                  <a:txBody>
                    <a:bodyPr/>
                    <a:lstStyle/>
                    <a:p>
                      <a:pPr marL="0" indent="0" algn="ctr">
                        <a:buFont typeface="+mj-lt"/>
                        <a:buNone/>
                      </a:pPr>
                      <a:r>
                        <a:rPr lang="tr-TR" sz="2400" kern="1200" dirty="0" smtClean="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rPr>
                        <a:t>2. Oturum</a:t>
                      </a:r>
                      <a:endParaRPr lang="tr-TR" sz="2400" kern="1200" dirty="0">
                        <a:solidFill>
                          <a:schemeClr val="tx1"/>
                        </a:solidFill>
                        <a:effectLst>
                          <a:outerShdw blurRad="38100" dist="38100" dir="2700000" algn="tl">
                            <a:srgbClr val="000000">
                              <a:alpha val="43137"/>
                            </a:srgbClr>
                          </a:outerShdw>
                        </a:effectLst>
                        <a:latin typeface="Arial Rounded MT Bold" panose="020F0704030504030204" pitchFamily="34" charset="0"/>
                        <a:ea typeface="+mn-ea"/>
                        <a:cs typeface="+mn-cs"/>
                      </a:endParaRPr>
                    </a:p>
                  </a:txBody>
                  <a:tcPr anchor="ctr">
                    <a:solidFill>
                      <a:schemeClr val="bg1"/>
                    </a:solidFill>
                  </a:tcPr>
                </a:tc>
                <a:tc>
                  <a:txBody>
                    <a:bodyPr/>
                    <a:lstStyle/>
                    <a:p>
                      <a:pPr algn="ctr"/>
                      <a:r>
                        <a:rPr lang="tr-TR" sz="2400" dirty="0" smtClean="0">
                          <a:latin typeface="Arial Rounded MT Bold" panose="020F0704030504030204" pitchFamily="34" charset="0"/>
                        </a:rPr>
                        <a:t>22 Mart 2025 </a:t>
                      </a:r>
                      <a:r>
                        <a:rPr lang="tr-TR" sz="2400" dirty="0" smtClean="0">
                          <a:latin typeface="Arial Rounded MT Bold" panose="020F0704030504030204" pitchFamily="34" charset="0"/>
                        </a:rPr>
                        <a:t>(Cumartesi)</a:t>
                      </a:r>
                    </a:p>
                  </a:txBody>
                  <a:tcPr anchor="ctr">
                    <a:solidFill>
                      <a:schemeClr val="bg1"/>
                    </a:solidFill>
                  </a:tcPr>
                </a:tc>
                <a:tc>
                  <a:txBody>
                    <a:bodyPr/>
                    <a:lstStyle/>
                    <a:p>
                      <a:pPr algn="ctr"/>
                      <a:r>
                        <a:rPr lang="tr-TR" sz="2400" dirty="0" smtClean="0">
                          <a:latin typeface="Arial Rounded MT Bold" panose="020F0704030504030204" pitchFamily="34" charset="0"/>
                        </a:rPr>
                        <a:t>14.00</a:t>
                      </a:r>
                      <a:endParaRPr lang="tr-TR" sz="2400" dirty="0">
                        <a:latin typeface="Arial Rounded MT Bold" panose="020F0704030504030204" pitchFamily="34" charset="0"/>
                      </a:endParaRPr>
                    </a:p>
                  </a:txBody>
                  <a:tcPr anchor="ctr">
                    <a:solidFill>
                      <a:schemeClr val="bg1"/>
                    </a:solidFill>
                  </a:tcPr>
                </a:tc>
                <a:tc>
                  <a:txBody>
                    <a:bodyPr/>
                    <a:lstStyle/>
                    <a:p>
                      <a:pPr algn="ctr"/>
                      <a:r>
                        <a:rPr lang="tr-TR" sz="2400" dirty="0" smtClean="0">
                          <a:latin typeface="Arial Rounded MT Bold" panose="020F0704030504030204" pitchFamily="34" charset="0"/>
                        </a:rPr>
                        <a:t>100 Dakika</a:t>
                      </a:r>
                      <a:endParaRPr lang="tr-TR" sz="2400" dirty="0">
                        <a:latin typeface="Arial Rounded MT Bold" panose="020F0704030504030204" pitchFamily="34" charset="0"/>
                      </a:endParaRPr>
                    </a:p>
                  </a:txBody>
                  <a:tcPr anchor="ctr">
                    <a:solidFill>
                      <a:schemeClr val="bg1"/>
                    </a:solidFill>
                  </a:tcPr>
                </a:tc>
                <a:extLst>
                  <a:ext uri="{0D108BD9-81ED-4DB2-BD59-A6C34878D82A}">
                    <a16:rowId xmlns:a16="http://schemas.microsoft.com/office/drawing/2014/main" val="622431595"/>
                  </a:ext>
                </a:extLst>
              </a:tr>
            </a:tbl>
          </a:graphicData>
        </a:graphic>
      </p:graphicFrame>
    </p:spTree>
    <p:extLst>
      <p:ext uri="{BB962C8B-B14F-4D97-AF65-F5344CB8AC3E}">
        <p14:creationId xmlns:p14="http://schemas.microsoft.com/office/powerpoint/2010/main" val="374084880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206968"/>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Ayrıca;</a:t>
            </a:r>
          </a:p>
          <a:p>
            <a:pPr marL="457200" indent="-457200" algn="just">
              <a:lnSpc>
                <a:spcPct val="114000"/>
              </a:lnSpc>
              <a:spcAft>
                <a:spcPts val="1200"/>
              </a:spcAft>
              <a:buFont typeface="Arial" panose="020B0604020202020204" pitchFamily="34" charset="0"/>
              <a:buChar char="•"/>
            </a:pPr>
            <a:r>
              <a:rPr lang="tr-TR" sz="3200" dirty="0" smtClean="0">
                <a:ln w="0"/>
                <a:latin typeface="Times New Roman" panose="02020603050405020304" pitchFamily="18" charset="0"/>
                <a:cs typeface="Times New Roman" panose="02020603050405020304" pitchFamily="18" charset="0"/>
              </a:rPr>
              <a:t>Askerlik görevini yapmakta olan asker öğrenciler, Türk Silahlı Kuvvetleri tarafından düzenlenmiş onaylı Erbaş ve Erlere Mahsus Kimlik Kartı ile</a:t>
            </a:r>
          </a:p>
          <a:p>
            <a:pPr algn="just">
              <a:lnSpc>
                <a:spcPct val="114000"/>
              </a:lnSpc>
              <a:spcAft>
                <a:spcPts val="1200"/>
              </a:spcAft>
            </a:pPr>
            <a:r>
              <a:rPr lang="tr-TR" sz="3200" b="1" dirty="0" smtClean="0">
                <a:ln w="0"/>
                <a:solidFill>
                  <a:srgbClr val="FF0000"/>
                </a:solidFill>
                <a:latin typeface="Times New Roman" panose="02020603050405020304" pitchFamily="18" charset="0"/>
                <a:cs typeface="Times New Roman" panose="02020603050405020304" pitchFamily="18" charset="0"/>
              </a:rPr>
              <a:t>					sınava alınabileceklerdir.</a:t>
            </a:r>
            <a:endParaRPr lang="tr-TR" sz="3200" b="1"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31125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3384467" y="1073136"/>
            <a:ext cx="7885215" cy="5232202"/>
          </a:xfrm>
          <a:prstGeom prst="rect">
            <a:avLst/>
          </a:prstGeom>
          <a:noFill/>
        </p:spPr>
        <p:txBody>
          <a:bodyPr wrap="square" rtlCol="0">
            <a:spAutoFit/>
          </a:bodyPr>
          <a:lstStyle/>
          <a:p>
            <a:pPr algn="just">
              <a:spcAft>
                <a:spcPts val="1200"/>
              </a:spcAft>
            </a:pPr>
            <a:r>
              <a:rPr lang="tr-TR" sz="2500" dirty="0">
                <a:ln w="0"/>
                <a:latin typeface="Times New Roman" panose="02020603050405020304" pitchFamily="18" charset="0"/>
                <a:cs typeface="Times New Roman" panose="02020603050405020304" pitchFamily="18" charset="0"/>
              </a:rPr>
              <a:t>	</a:t>
            </a:r>
            <a:r>
              <a:rPr lang="tr-TR" sz="2300" dirty="0">
                <a:ln w="0"/>
                <a:latin typeface="Times New Roman" panose="02020603050405020304" pitchFamily="18" charset="0"/>
                <a:cs typeface="Times New Roman" panose="02020603050405020304" pitchFamily="18" charset="0"/>
              </a:rPr>
              <a:t>Kullanımı doktor raporu ile belirlenen hasta veya engellilere ait cihazlar ve ilaçlar, </a:t>
            </a:r>
            <a:r>
              <a:rPr lang="tr-TR" sz="2300" dirty="0" err="1">
                <a:ln w="0"/>
                <a:latin typeface="Times New Roman" panose="02020603050405020304" pitchFamily="18" charset="0"/>
                <a:cs typeface="Times New Roman" panose="02020603050405020304" pitchFamily="18" charset="0"/>
              </a:rPr>
              <a:t>anahtarlıksız</a:t>
            </a:r>
            <a:r>
              <a:rPr lang="tr-TR" sz="2300" dirty="0">
                <a:ln w="0"/>
                <a:latin typeface="Times New Roman" panose="02020603050405020304" pitchFamily="18" charset="0"/>
                <a:cs typeface="Times New Roman" panose="02020603050405020304" pitchFamily="18" charset="0"/>
              </a:rPr>
              <a:t> basit anahtar, ulaşım kartları, para, alyans, şeffaf pet şişe içerisinde bandajı çıkarılmış su ve numaralı şeffaf gözlük hariç her türlü kesici ve delici alet, ateşli silah, çanta, cüzdan, cep telefonu, her türlü saat, anahtarlık, elektronik anahtar, kablosuz iletişim sağlayan cihaz, kulaklık, kolye, küpe, bilezik, yüzük, broş ve diğer takılar, her türlü plastik, metal ve cam eşya, banka kredi kartları, her türlü elektronik ve mekanik cihaz, her türlü müsvedde kâğıt, defter, ders notu, kitap, sözlük, dergi, gazete ve benzeri yayınlar, cetvel, pergel, açıölçer ve benzeri araçlar, yiyecek, içecek ve diğer tüketim maddeleri bulunduran aday sınav salonuna </a:t>
            </a:r>
            <a:r>
              <a:rPr lang="tr-TR" sz="2300" dirty="0" smtClean="0">
                <a:ln w="0"/>
                <a:latin typeface="Times New Roman" panose="02020603050405020304" pitchFamily="18" charset="0"/>
                <a:cs typeface="Times New Roman" panose="02020603050405020304" pitchFamily="18" charset="0"/>
              </a:rPr>
              <a:t>almaz</a:t>
            </a:r>
            <a:r>
              <a:rPr lang="tr-TR" sz="2300" dirty="0">
                <a:ln w="0"/>
                <a:latin typeface="Times New Roman" panose="02020603050405020304" pitchFamily="18" charset="0"/>
                <a:cs typeface="Times New Roman" panose="02020603050405020304" pitchFamily="18" charset="0"/>
              </a:rPr>
              <a:t>.</a:t>
            </a:r>
          </a:p>
          <a:p>
            <a:pPr algn="just">
              <a:spcAft>
                <a:spcPts val="1200"/>
              </a:spcAft>
            </a:pPr>
            <a:r>
              <a:rPr lang="tr-TR" sz="2300" dirty="0">
                <a:ln w="0"/>
                <a:latin typeface="Times New Roman" panose="02020603050405020304" pitchFamily="18" charset="0"/>
                <a:cs typeface="Times New Roman" panose="02020603050405020304" pitchFamily="18" charset="0"/>
              </a:rPr>
              <a:t>	Bu şekilde sınava girmiş adayların sınavları geçersiz sayılır.     </a:t>
            </a:r>
            <a:r>
              <a:rPr lang="tr-TR" sz="2300" dirty="0" smtClean="0">
                <a:ln w="0"/>
                <a:latin typeface="Times New Roman" panose="02020603050405020304" pitchFamily="18" charset="0"/>
                <a:cs typeface="Times New Roman" panose="02020603050405020304" pitchFamily="18" charset="0"/>
              </a:rPr>
              <a:t>		        </a:t>
            </a:r>
            <a:r>
              <a:rPr lang="tr-TR" sz="2300" i="1" dirty="0" smtClean="0">
                <a:ln w="0"/>
                <a:latin typeface="Times New Roman" panose="02020603050405020304" pitchFamily="18" charset="0"/>
                <a:cs typeface="Times New Roman" panose="02020603050405020304" pitchFamily="18" charset="0"/>
              </a:rPr>
              <a:t>(</a:t>
            </a:r>
            <a:r>
              <a:rPr lang="tr-TR" sz="2300" i="1" dirty="0">
                <a:ln w="0"/>
                <a:latin typeface="Times New Roman" panose="02020603050405020304" pitchFamily="18" charset="0"/>
                <a:cs typeface="Times New Roman" panose="02020603050405020304" pitchFamily="18" charset="0"/>
              </a:rPr>
              <a:t>Merkezi Sistem Sınav Yönergesi)</a:t>
            </a:r>
          </a:p>
        </p:txBody>
      </p:sp>
      <p:pic>
        <p:nvPicPr>
          <p:cNvPr id="6" name="Picture 6" descr="tabanca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86983">
            <a:off x="1595584" y="1660756"/>
            <a:ext cx="1519967" cy="995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çanta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3345" y="3093310"/>
            <a:ext cx="1458492" cy="16043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üzük filetype:png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553" t="15320" r="20069" b="12560"/>
          <a:stretch/>
        </p:blipFill>
        <p:spPr bwMode="auto">
          <a:xfrm>
            <a:off x="970564" y="3152586"/>
            <a:ext cx="1024026" cy="12871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özlü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15" y="1580091"/>
            <a:ext cx="1309575" cy="1309575"/>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3889" y="2144089"/>
            <a:ext cx="1865636" cy="1865636"/>
          </a:xfrm>
          <a:prstGeom prst="rect">
            <a:avLst/>
          </a:prstGeom>
        </p:spPr>
      </p:pic>
    </p:spTree>
    <p:extLst>
      <p:ext uri="{BB962C8B-B14F-4D97-AF65-F5344CB8AC3E}">
        <p14:creationId xmlns:p14="http://schemas.microsoft.com/office/powerpoint/2010/main" val="10965428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solidFill>
                <a:prstClr val="black"/>
              </a:solidFill>
            </a:endParaRPr>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627210"/>
            <a:ext cx="10236530" cy="4031873"/>
          </a:xfrm>
          <a:prstGeom prst="rect">
            <a:avLst/>
          </a:prstGeom>
          <a:noFill/>
        </p:spPr>
        <p:txBody>
          <a:bodyPr wrap="square" rtlCol="0">
            <a:spAutoFit/>
          </a:bodyPr>
          <a:lstStyle/>
          <a:p>
            <a:pPr algn="just"/>
            <a:r>
              <a:rPr lang="tr-TR" sz="3200" dirty="0" smtClean="0">
                <a:ln w="0"/>
                <a:latin typeface="Times New Roman" panose="02020603050405020304" pitchFamily="18" charset="0"/>
                <a:cs typeface="Times New Roman" panose="02020603050405020304" pitchFamily="18" charset="0"/>
              </a:rPr>
              <a:t>	Salon </a:t>
            </a:r>
            <a:r>
              <a:rPr lang="tr-TR" sz="3200" dirty="0">
                <a:ln w="0"/>
                <a:latin typeface="Times New Roman" panose="02020603050405020304" pitchFamily="18" charset="0"/>
                <a:cs typeface="Times New Roman" panose="02020603050405020304" pitchFamily="18" charset="0"/>
              </a:rPr>
              <a:t>görevlileri, sınav başladığında salona gelmeyen öğrencilerin cevap kâğıdını sıra </a:t>
            </a:r>
            <a:r>
              <a:rPr lang="tr-TR" sz="3200" dirty="0" smtClean="0">
                <a:ln w="0"/>
                <a:latin typeface="Times New Roman" panose="02020603050405020304" pitchFamily="18" charset="0"/>
                <a:cs typeface="Times New Roman" panose="02020603050405020304" pitchFamily="18" charset="0"/>
              </a:rPr>
              <a:t>üzerine bırakmaz</a:t>
            </a:r>
            <a:r>
              <a:rPr lang="tr-TR" sz="3200" dirty="0">
                <a:ln w="0"/>
                <a:latin typeface="Times New Roman" panose="02020603050405020304" pitchFamily="18" charset="0"/>
                <a:cs typeface="Times New Roman" panose="02020603050405020304" pitchFamily="18" charset="0"/>
              </a:rPr>
              <a:t>, sınav başladıktan sonra 15 dakika içinde salona gelmeyen öğrenciler için s</a:t>
            </a:r>
            <a:r>
              <a:rPr lang="tr-TR" sz="3200" dirty="0" smtClean="0">
                <a:ln w="0"/>
                <a:latin typeface="Times New Roman" panose="02020603050405020304" pitchFamily="18" charset="0"/>
                <a:cs typeface="Times New Roman" panose="02020603050405020304" pitchFamily="18" charset="0"/>
              </a:rPr>
              <a:t>ınava </a:t>
            </a:r>
            <a:r>
              <a:rPr lang="tr-TR" sz="3200" dirty="0">
                <a:ln w="0"/>
                <a:latin typeface="Times New Roman" panose="02020603050405020304" pitchFamily="18" charset="0"/>
                <a:cs typeface="Times New Roman" panose="02020603050405020304" pitchFamily="18" charset="0"/>
              </a:rPr>
              <a:t>girmeyen adayların, salon yoklama listesinde isimlerinin karşısına </a:t>
            </a:r>
            <a:r>
              <a:rPr lang="tr-TR" sz="3200" b="1" i="1" dirty="0">
                <a:ln w="0"/>
                <a:solidFill>
                  <a:srgbClr val="FF0000"/>
                </a:solidFill>
                <a:latin typeface="Times New Roman" panose="02020603050405020304" pitchFamily="18" charset="0"/>
                <a:cs typeface="Times New Roman" panose="02020603050405020304" pitchFamily="18" charset="0"/>
              </a:rPr>
              <a:t>silinmeyen kalemle “GİRMEDİ”</a:t>
            </a:r>
            <a:r>
              <a:rPr lang="tr-TR" sz="3200" dirty="0">
                <a:ln w="0"/>
                <a:solidFill>
                  <a:srgbClr val="FF0000"/>
                </a:solidFill>
                <a:latin typeface="Times New Roman" panose="02020603050405020304" pitchFamily="18" charset="0"/>
                <a:cs typeface="Times New Roman" panose="02020603050405020304" pitchFamily="18" charset="0"/>
              </a:rPr>
              <a:t> </a:t>
            </a:r>
            <a:r>
              <a:rPr lang="tr-TR" sz="3200" b="1" dirty="0">
                <a:ln w="0"/>
                <a:latin typeface="Times New Roman" panose="02020603050405020304" pitchFamily="18" charset="0"/>
                <a:cs typeface="Times New Roman" panose="02020603050405020304" pitchFamily="18" charset="0"/>
              </a:rPr>
              <a:t>yazar,</a:t>
            </a:r>
            <a:r>
              <a:rPr lang="tr-TR" sz="3200" dirty="0">
                <a:ln w="0"/>
                <a:latin typeface="Times New Roman" panose="02020603050405020304" pitchFamily="18" charset="0"/>
                <a:cs typeface="Times New Roman" panose="02020603050405020304" pitchFamily="18" charset="0"/>
              </a:rPr>
              <a:t> salon yoklama listesi ve cevap kâğıdındaki</a:t>
            </a:r>
            <a:r>
              <a:rPr lang="tr-TR" sz="3200" b="1" dirty="0">
                <a:ln w="0"/>
                <a:latin typeface="Times New Roman" panose="02020603050405020304" pitchFamily="18" charset="0"/>
                <a:cs typeface="Times New Roman" panose="02020603050405020304" pitchFamily="18" charset="0"/>
              </a:rPr>
              <a:t> </a:t>
            </a:r>
            <a:r>
              <a:rPr lang="tr-TR" sz="3200" b="1" dirty="0">
                <a:ln w="0"/>
                <a:solidFill>
                  <a:srgbClr val="FF0000"/>
                </a:solidFill>
                <a:latin typeface="Times New Roman" panose="02020603050405020304" pitchFamily="18" charset="0"/>
                <a:cs typeface="Times New Roman" panose="02020603050405020304" pitchFamily="18" charset="0"/>
              </a:rPr>
              <a:t>“SINAVA GİRMEDİ” </a:t>
            </a:r>
            <a:r>
              <a:rPr lang="tr-TR" sz="3200" b="1" dirty="0">
                <a:ln w="0"/>
                <a:latin typeface="Times New Roman" panose="02020603050405020304" pitchFamily="18" charset="0"/>
                <a:cs typeface="Times New Roman" panose="02020603050405020304" pitchFamily="18" charset="0"/>
              </a:rPr>
              <a:t>kutucuğunu </a:t>
            </a:r>
            <a:r>
              <a:rPr lang="tr-TR" sz="3200" b="1" i="1" dirty="0">
                <a:ln w="0"/>
                <a:solidFill>
                  <a:srgbClr val="FF0000"/>
                </a:solidFill>
                <a:latin typeface="Times New Roman" panose="02020603050405020304" pitchFamily="18" charset="0"/>
                <a:cs typeface="Times New Roman" panose="02020603050405020304" pitchFamily="18" charset="0"/>
              </a:rPr>
              <a:t>kurşun kalemle </a:t>
            </a:r>
            <a:r>
              <a:rPr lang="tr-TR" sz="3200" b="1" i="1" dirty="0">
                <a:ln w="0"/>
                <a:latin typeface="Times New Roman" panose="02020603050405020304" pitchFamily="18" charset="0"/>
                <a:cs typeface="Times New Roman" panose="02020603050405020304" pitchFamily="18" charset="0"/>
              </a:rPr>
              <a:t>kodlar</a:t>
            </a:r>
            <a:r>
              <a:rPr lang="tr-TR" sz="3200" b="1" i="1" dirty="0" smtClean="0">
                <a:ln w="0"/>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633444"/>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162854"/>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Sınav başladıktan sonra;</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İlk 15 dakika</a:t>
            </a:r>
            <a:r>
              <a:rPr lang="tr-TR" sz="3200" dirty="0">
                <a:ln w="0"/>
                <a:latin typeface="Times New Roman" panose="02020603050405020304" pitchFamily="18" charset="0"/>
                <a:cs typeface="Times New Roman" panose="02020603050405020304" pitchFamily="18" charset="0"/>
              </a:rPr>
              <a:t> içinde gelenler sınava alınır fakat ek süre verilmez.</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dirty="0">
                <a:ln w="0"/>
                <a:solidFill>
                  <a:srgbClr val="FF0000"/>
                </a:solidFill>
                <a:latin typeface="Times New Roman" panose="02020603050405020304" pitchFamily="18" charset="0"/>
                <a:cs typeface="Times New Roman" panose="02020603050405020304" pitchFamily="18" charset="0"/>
              </a:rPr>
              <a:t>İlk 30 dakika ve son 15 dakika</a:t>
            </a:r>
            <a:r>
              <a:rPr lang="tr-TR" sz="3200" dirty="0">
                <a:ln w="0"/>
                <a:latin typeface="Times New Roman" panose="02020603050405020304" pitchFamily="18" charset="0"/>
                <a:cs typeface="Times New Roman" panose="02020603050405020304" pitchFamily="18" charset="0"/>
              </a:rPr>
              <a:t> içinde hiç kimse salon dışına çıkarılmaz.</a:t>
            </a:r>
          </a:p>
        </p:txBody>
      </p:sp>
    </p:spTree>
    <p:extLst>
      <p:ext uri="{BB962C8B-B14F-4D97-AF65-F5344CB8AC3E}">
        <p14:creationId xmlns:p14="http://schemas.microsoft.com/office/powerpoint/2010/main" val="1743562687"/>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624005"/>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Salon görevlilerince</a:t>
            </a:r>
            <a:r>
              <a:rPr lang="tr-TR" sz="3200" dirty="0" smtClean="0">
                <a:ln w="0"/>
                <a:latin typeface="Times New Roman" panose="02020603050405020304" pitchFamily="18" charset="0"/>
                <a:cs typeface="Times New Roman" panose="02020603050405020304" pitchFamily="18" charset="0"/>
              </a:rPr>
              <a:t>;</a:t>
            </a:r>
          </a:p>
          <a:p>
            <a:pPr algn="just">
              <a:lnSpc>
                <a:spcPct val="114000"/>
              </a:lnSpc>
              <a:spcAft>
                <a:spcPts val="1200"/>
              </a:spcAft>
            </a:pPr>
            <a:endParaRPr lang="tr-TR" sz="1500" dirty="0">
              <a:ln w="0"/>
              <a:latin typeface="Times New Roman" panose="02020603050405020304" pitchFamily="18" charset="0"/>
              <a:cs typeface="Times New Roman" panose="02020603050405020304" pitchFamily="18" charset="0"/>
            </a:endParaRP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Öğrencilerin kimliklerinin sınav süresince masalarda durması sağlanır.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Yüksek sesle konuşulmaz ve gürültü çıkaran </a:t>
            </a:r>
            <a:r>
              <a:rPr lang="tr-TR" sz="3200" dirty="0">
                <a:ln w="0"/>
                <a:solidFill>
                  <a:srgbClr val="FF0000"/>
                </a:solidFill>
                <a:latin typeface="Times New Roman" panose="02020603050405020304" pitchFamily="18" charset="0"/>
                <a:cs typeface="Times New Roman" panose="02020603050405020304" pitchFamily="18" charset="0"/>
              </a:rPr>
              <a:t>topuklu ayakkabılarla </a:t>
            </a:r>
            <a:r>
              <a:rPr lang="tr-TR" sz="3200" dirty="0">
                <a:ln w="0"/>
                <a:latin typeface="Times New Roman" panose="02020603050405020304" pitchFamily="18" charset="0"/>
                <a:cs typeface="Times New Roman" panose="02020603050405020304" pitchFamily="18" charset="0"/>
              </a:rPr>
              <a:t>salonda dolaşılmaz.</a:t>
            </a:r>
          </a:p>
        </p:txBody>
      </p:sp>
    </p:spTree>
    <p:extLst>
      <p:ext uri="{BB962C8B-B14F-4D97-AF65-F5344CB8AC3E}">
        <p14:creationId xmlns:p14="http://schemas.microsoft.com/office/powerpoint/2010/main" val="31147153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040110"/>
          </a:xfrm>
          <a:prstGeom prst="rect">
            <a:avLst/>
          </a:prstGeom>
          <a:noFill/>
        </p:spPr>
        <p:txBody>
          <a:bodyPr wrap="square" rtlCol="0">
            <a:spAutoFit/>
          </a:bodyPr>
          <a:lstStyle/>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Sınav süresince salon terk edilmez.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Salonda soru kitapçığı, gazete, kitap vb. şeyler okunmaz.</a:t>
            </a: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Çay, kahve vs. içilmez ve herhangi bir şey yenilmez.</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t="21386" r="78336" b="20874"/>
          <a:stretch/>
        </p:blipFill>
        <p:spPr>
          <a:xfrm>
            <a:off x="1604134" y="4343861"/>
            <a:ext cx="909296" cy="1571733"/>
          </a:xfrm>
          <a:prstGeom prst="rect">
            <a:avLst/>
          </a:prstGeom>
          <a:effectLst>
            <a:outerShdw blurRad="50800" dist="38100" dir="16200000" rotWithShape="0">
              <a:prstClr val="black">
                <a:alpha val="40000"/>
              </a:prstClr>
            </a:outerShdw>
          </a:effectLst>
        </p:spPr>
      </p:pic>
      <p:pic>
        <p:nvPicPr>
          <p:cNvPr id="7" name="Resim 6"/>
          <p:cNvPicPr>
            <a:picLocks noChangeAspect="1"/>
          </p:cNvPicPr>
          <p:nvPr/>
        </p:nvPicPr>
        <p:blipFill rotWithShape="1">
          <a:blip r:embed="rId3">
            <a:extLst>
              <a:ext uri="{28A0092B-C50C-407E-A947-70E740481C1C}">
                <a14:useLocalDpi xmlns:a14="http://schemas.microsoft.com/office/drawing/2010/main" val="0"/>
              </a:ext>
            </a:extLst>
          </a:blip>
          <a:srcRect l="72735" t="50358" r="1"/>
          <a:stretch/>
        </p:blipFill>
        <p:spPr>
          <a:xfrm>
            <a:off x="9315862" y="4343861"/>
            <a:ext cx="1471841" cy="1737959"/>
          </a:xfrm>
          <a:prstGeom prst="rect">
            <a:avLst/>
          </a:prstGeom>
          <a:effectLst>
            <a:outerShdw blurRad="50800" dist="38100" dir="16200000" rotWithShape="0">
              <a:prstClr val="black">
                <a:alpha val="40000"/>
              </a:prstClr>
            </a:outerShdw>
          </a:effectLst>
        </p:spPr>
      </p:pic>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67610" t="1656" b="65161"/>
          <a:stretch/>
        </p:blipFill>
        <p:spPr>
          <a:xfrm flipH="1">
            <a:off x="3775109" y="4605382"/>
            <a:ext cx="1599313" cy="1062623"/>
          </a:xfrm>
          <a:prstGeom prst="rect">
            <a:avLst/>
          </a:prstGeom>
          <a:effectLst>
            <a:outerShdw blurRad="50800" dist="38100" dir="16200000" rotWithShape="0">
              <a:prstClr val="black">
                <a:alpha val="40000"/>
              </a:prstClr>
            </a:outerShdw>
          </a:effectLst>
        </p:spPr>
      </p:pic>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30818" r="40344" b="57862"/>
          <a:stretch/>
        </p:blipFill>
        <p:spPr>
          <a:xfrm>
            <a:off x="6494285" y="4343861"/>
            <a:ext cx="1750422" cy="1658781"/>
          </a:xfrm>
          <a:prstGeom prst="rect">
            <a:avLst/>
          </a:prstGeom>
          <a:effectLst>
            <a:outerShdw blurRad="50800" dist="38100" dir="16200000" rotWithShape="0">
              <a:prstClr val="black">
                <a:alpha val="40000"/>
              </a:prstClr>
            </a:outerShdw>
          </a:effectLst>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761" y="4455167"/>
            <a:ext cx="1070041" cy="1070041"/>
          </a:xfrm>
          <a:prstGeom prst="rect">
            <a:avLst/>
          </a:prstGeom>
        </p:spPr>
      </p:pic>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990" y="4462134"/>
            <a:ext cx="1070041" cy="1070041"/>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4475" y="4462134"/>
            <a:ext cx="1070041" cy="1070041"/>
          </a:xfrm>
          <a:prstGeom prst="rect">
            <a:avLst/>
          </a:prstGeom>
        </p:spPr>
      </p:pic>
      <p:pic>
        <p:nvPicPr>
          <p:cNvPr id="13" name="Resim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509" y="4462134"/>
            <a:ext cx="1070041" cy="1070041"/>
          </a:xfrm>
          <a:prstGeom prst="rect">
            <a:avLst/>
          </a:prstGeom>
        </p:spPr>
      </p:pic>
    </p:spTree>
    <p:extLst>
      <p:ext uri="{BB962C8B-B14F-4D97-AF65-F5344CB8AC3E}">
        <p14:creationId xmlns:p14="http://schemas.microsoft.com/office/powerpoint/2010/main" val="15165722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5" presetClass="emph" presetSubtype="0" repeatCount="indefinite" fill="hold" nodeType="withEffect">
                                  <p:stCondLst>
                                    <p:cond delay="0"/>
                                  </p:stCondLst>
                                  <p:childTnLst>
                                    <p:anim calcmode="discrete" valueType="str">
                                      <p:cBhvr>
                                        <p:cTn id="11" dur="2000" fill="hold"/>
                                        <p:tgtEl>
                                          <p:spTgt spid="10"/>
                                        </p:tgtEl>
                                        <p:attrNameLst>
                                          <p:attrName>style.visibility</p:attrName>
                                        </p:attrNameLst>
                                      </p:cBhvr>
                                      <p:tavLst>
                                        <p:tav tm="0">
                                          <p:val>
                                            <p:strVal val="hidden"/>
                                          </p:val>
                                        </p:tav>
                                        <p:tav tm="50000">
                                          <p:val>
                                            <p:strVal val="visible"/>
                                          </p:val>
                                        </p:tav>
                                      </p:tavLst>
                                    </p:anim>
                                  </p:childTnLst>
                                </p:cTn>
                              </p:par>
                              <p:par>
                                <p:cTn id="12" presetID="53"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35" presetClass="emph" presetSubtype="0" repeatCount="indefinite" fill="hold" nodeType="withEffect">
                                  <p:stCondLst>
                                    <p:cond delay="0"/>
                                  </p:stCondLst>
                                  <p:childTnLst>
                                    <p:anim calcmode="discrete" valueType="str">
                                      <p:cBhvr>
                                        <p:cTn id="18" dur="2000" fill="hold"/>
                                        <p:tgtEl>
                                          <p:spTgt spid="11"/>
                                        </p:tgtEl>
                                        <p:attrNameLst>
                                          <p:attrName>style.visibility</p:attrName>
                                        </p:attrNameLst>
                                      </p:cBhvr>
                                      <p:tavLst>
                                        <p:tav tm="0">
                                          <p:val>
                                            <p:strVal val="hidden"/>
                                          </p:val>
                                        </p:tav>
                                        <p:tav tm="50000">
                                          <p:val>
                                            <p:strVal val="visible"/>
                                          </p:val>
                                        </p:tav>
                                      </p:tavLst>
                                    </p:anim>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35" presetClass="emph" presetSubtype="0" repeatCount="indefinite" fill="hold" nodeType="withEffect">
                                  <p:stCondLst>
                                    <p:cond delay="0"/>
                                  </p:stCondLst>
                                  <p:childTnLst>
                                    <p:anim calcmode="discrete" valueType="str">
                                      <p:cBhvr>
                                        <p:cTn id="25" dur="2000" fill="hold"/>
                                        <p:tgtEl>
                                          <p:spTgt spid="12"/>
                                        </p:tgtEl>
                                        <p:attrNameLst>
                                          <p:attrName>style.visibility</p:attrName>
                                        </p:attrNameLst>
                                      </p:cBhvr>
                                      <p:tavLst>
                                        <p:tav tm="0">
                                          <p:val>
                                            <p:strVal val="hidden"/>
                                          </p:val>
                                        </p:tav>
                                        <p:tav tm="50000">
                                          <p:val>
                                            <p:strVal val="visible"/>
                                          </p:val>
                                        </p:tav>
                                      </p:tavLst>
                                    </p:anim>
                                  </p:childTnLst>
                                </p:cTn>
                              </p:par>
                              <p:par>
                                <p:cTn id="26" presetID="53"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041043"/>
          </a:xfrm>
          <a:prstGeom prst="rect">
            <a:avLst/>
          </a:prstGeom>
          <a:noFill/>
        </p:spPr>
        <p:txBody>
          <a:bodyPr wrap="square" rtlCol="0">
            <a:spAutoFit/>
          </a:bodyPr>
          <a:lstStyle/>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Öğrencinin başında uzun süre beklenmez</a:t>
            </a:r>
            <a:r>
              <a:rPr lang="tr-TR" sz="3200" dirty="0" smtClean="0">
                <a:ln w="0"/>
                <a:latin typeface="Times New Roman" panose="02020603050405020304" pitchFamily="18" charset="0"/>
                <a:cs typeface="Times New Roman" panose="02020603050405020304" pitchFamily="18" charset="0"/>
              </a:rPr>
              <a:t>.</a:t>
            </a:r>
          </a:p>
          <a:p>
            <a:pPr marL="457200" indent="-457200" algn="just">
              <a:lnSpc>
                <a:spcPct val="114000"/>
              </a:lnSpc>
              <a:spcAft>
                <a:spcPts val="1200"/>
              </a:spcAft>
              <a:buFont typeface="Wingdings" panose="05000000000000000000" pitchFamily="2" charset="2"/>
              <a:buChar char="§"/>
            </a:pPr>
            <a:endParaRPr lang="tr-TR" sz="1500" dirty="0">
              <a:ln w="0"/>
              <a:latin typeface="Times New Roman" panose="02020603050405020304" pitchFamily="18" charset="0"/>
              <a:cs typeface="Times New Roman" panose="02020603050405020304" pitchFamily="18" charset="0"/>
            </a:endParaRP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Öğrencilerle sınav başladıktan sonra sınav süresince konuşulmaz</a:t>
            </a:r>
            <a:r>
              <a:rPr lang="tr-TR" sz="3200" dirty="0" smtClean="0">
                <a:ln w="0"/>
                <a:latin typeface="Times New Roman" panose="02020603050405020304" pitchFamily="18" charset="0"/>
                <a:cs typeface="Times New Roman" panose="02020603050405020304" pitchFamily="18" charset="0"/>
              </a:rPr>
              <a:t>.</a:t>
            </a:r>
          </a:p>
          <a:p>
            <a:pPr marL="457200" indent="-457200" algn="just">
              <a:lnSpc>
                <a:spcPct val="114000"/>
              </a:lnSpc>
              <a:spcAft>
                <a:spcPts val="1200"/>
              </a:spcAft>
              <a:buFont typeface="Wingdings" panose="05000000000000000000" pitchFamily="2" charset="2"/>
              <a:buChar char="§"/>
            </a:pPr>
            <a:endParaRPr lang="tr-TR" sz="1500" dirty="0">
              <a:ln w="0"/>
              <a:latin typeface="Times New Roman" panose="02020603050405020304" pitchFamily="18" charset="0"/>
              <a:cs typeface="Times New Roman" panose="02020603050405020304" pitchFamily="18" charset="0"/>
            </a:endParaRPr>
          </a:p>
          <a:p>
            <a:pPr marL="457200" indent="-457200" algn="just">
              <a:lnSpc>
                <a:spcPct val="114000"/>
              </a:lnSpc>
              <a:spcAft>
                <a:spcPts val="1200"/>
              </a:spcAft>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Öğrencilere ait sınav evrakı dikkat çekici bir şekilde incelenmez.</a:t>
            </a:r>
          </a:p>
        </p:txBody>
      </p:sp>
    </p:spTree>
    <p:extLst>
      <p:ext uri="{BB962C8B-B14F-4D97-AF65-F5344CB8AC3E}">
        <p14:creationId xmlns:p14="http://schemas.microsoft.com/office/powerpoint/2010/main" val="662776024"/>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6697687"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Sınavda Dikkat Edilecek Hususlar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073136"/>
            <a:ext cx="10236530" cy="4329711"/>
          </a:xfrm>
          <a:prstGeom prst="rect">
            <a:avLst/>
          </a:prstGeom>
          <a:noFill/>
        </p:spPr>
        <p:txBody>
          <a:bodyPr wrap="square" rtlCol="0">
            <a:spAutoFit/>
          </a:bodyPr>
          <a:lstStyle/>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a:t>
            </a:r>
            <a:r>
              <a:rPr lang="tr-TR" sz="3200" b="1" dirty="0" smtClean="0">
                <a:ln w="0"/>
                <a:solidFill>
                  <a:srgbClr val="FF0000"/>
                </a:solidFill>
                <a:latin typeface="Times New Roman" panose="02020603050405020304" pitchFamily="18" charset="0"/>
                <a:cs typeface="Times New Roman" panose="02020603050405020304" pitchFamily="18" charset="0"/>
              </a:rPr>
              <a:t>Herhangi bir Tutanak </a:t>
            </a:r>
            <a:r>
              <a:rPr lang="tr-TR" sz="3200" b="1" dirty="0">
                <a:ln w="0"/>
                <a:solidFill>
                  <a:srgbClr val="FF0000"/>
                </a:solidFill>
                <a:latin typeface="Times New Roman" panose="02020603050405020304" pitchFamily="18" charset="0"/>
                <a:cs typeface="Times New Roman" panose="02020603050405020304" pitchFamily="18" charset="0"/>
              </a:rPr>
              <a:t>düzenlenmesi gerektiğinde;</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Tutanağın anlaşılır ve okunur olması, sınav adı, tarihi, saati, oturum bilgisi, öğrenciye ait kimlik, salon ve sıra bilgileri ile yaşanan sorun ve yapılan işlemin eksiksiz olarak belirtilmesi gereklidir.</a:t>
            </a:r>
          </a:p>
          <a:p>
            <a:pPr algn="just">
              <a:lnSpc>
                <a:spcPct val="114000"/>
              </a:lnSpc>
              <a:spcAft>
                <a:spcPts val="1200"/>
              </a:spcAft>
            </a:pPr>
            <a:r>
              <a:rPr lang="tr-TR" sz="3200" dirty="0">
                <a:ln w="0"/>
                <a:latin typeface="Times New Roman" panose="02020603050405020304" pitchFamily="18" charset="0"/>
                <a:cs typeface="Times New Roman" panose="02020603050405020304" pitchFamily="18" charset="0"/>
              </a:rPr>
              <a:t>	Düzenlenen tutanağa salon görevlilerine ait kimlik ve iletişim bilgileri yazılarak imzalanır.</a:t>
            </a:r>
          </a:p>
        </p:txBody>
      </p:sp>
    </p:spTree>
    <p:extLst>
      <p:ext uri="{BB962C8B-B14F-4D97-AF65-F5344CB8AC3E}">
        <p14:creationId xmlns:p14="http://schemas.microsoft.com/office/powerpoint/2010/main" val="1019957972"/>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895596" y="1584764"/>
            <a:ext cx="10236530" cy="402193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Sınav binalarındaki yedek kontenjan sayısı 3 (üç) olup ek yedek evrak gönderilmeyecektir. </a:t>
            </a:r>
            <a:endParaRPr lang="tr-TR" sz="3200" dirty="0" smtClean="0">
              <a:ln w="0"/>
              <a:latin typeface="Times New Roman" panose="02020603050405020304" pitchFamily="18" charset="0"/>
              <a:cs typeface="Times New Roman" panose="02020603050405020304" pitchFamily="18" charset="0"/>
            </a:endParaRPr>
          </a:p>
          <a:p>
            <a:pPr algn="just">
              <a:lnSpc>
                <a:spcPct val="114000"/>
              </a:lnSpc>
            </a:pPr>
            <a:endParaRPr lang="tr-TR" sz="3200" dirty="0">
              <a:ln w="0"/>
              <a:latin typeface="Times New Roman" panose="02020603050405020304" pitchFamily="18" charset="0"/>
              <a:cs typeface="Times New Roman" panose="02020603050405020304" pitchFamily="18" charset="0"/>
            </a:endParaRPr>
          </a:p>
          <a:p>
            <a:pPr algn="just">
              <a:lnSpc>
                <a:spcPct val="114000"/>
              </a:lnSpc>
            </a:pPr>
            <a:r>
              <a:rPr lang="tr-TR" sz="3200" dirty="0">
                <a:ln w="0"/>
                <a:latin typeface="Times New Roman" panose="02020603050405020304" pitchFamily="18" charset="0"/>
                <a:cs typeface="Times New Roman" panose="02020603050405020304" pitchFamily="18" charset="0"/>
              </a:rPr>
              <a:t>	Ancak, aynı okulda hem açık lise hem de açık ortaokul sınavı var ise 2 (iki) yedek sınav poşeti </a:t>
            </a:r>
            <a:r>
              <a:rPr lang="tr-TR" sz="3200" i="1" dirty="0" smtClean="0">
                <a:ln w="0"/>
                <a:latin typeface="Times New Roman" panose="02020603050405020304" pitchFamily="18" charset="0"/>
                <a:cs typeface="Times New Roman" panose="02020603050405020304" pitchFamily="18" charset="0"/>
              </a:rPr>
              <a:t>(açık lise</a:t>
            </a:r>
            <a:r>
              <a:rPr lang="tr-TR" sz="3200" i="1" dirty="0">
                <a:ln w="0"/>
                <a:latin typeface="Times New Roman" panose="02020603050405020304" pitchFamily="18" charset="0"/>
                <a:cs typeface="Times New Roman" panose="02020603050405020304" pitchFamily="18" charset="0"/>
              </a:rPr>
              <a:t> </a:t>
            </a:r>
            <a:r>
              <a:rPr lang="tr-TR" sz="3200" i="1" dirty="0" smtClean="0">
                <a:ln w="0"/>
                <a:latin typeface="Times New Roman" panose="02020603050405020304" pitchFamily="18" charset="0"/>
                <a:cs typeface="Times New Roman" panose="02020603050405020304" pitchFamily="18" charset="0"/>
              </a:rPr>
              <a:t>ve açık </a:t>
            </a:r>
            <a:r>
              <a:rPr lang="tr-TR" sz="3200" i="1" dirty="0">
                <a:ln w="0"/>
                <a:latin typeface="Times New Roman" panose="02020603050405020304" pitchFamily="18" charset="0"/>
                <a:cs typeface="Times New Roman" panose="02020603050405020304" pitchFamily="18" charset="0"/>
              </a:rPr>
              <a:t>ortaokul kitapçığı ve cevap kağıdı)</a:t>
            </a:r>
            <a:r>
              <a:rPr lang="tr-TR" sz="3200" dirty="0">
                <a:ln w="0"/>
                <a:latin typeface="Times New Roman" panose="02020603050405020304" pitchFamily="18" charset="0"/>
                <a:cs typeface="Times New Roman" panose="02020603050405020304" pitchFamily="18" charset="0"/>
              </a:rPr>
              <a:t> gönderilmektedir</a:t>
            </a:r>
            <a:r>
              <a:rPr lang="tr-TR" sz="3200" dirty="0" smtClean="0">
                <a:ln w="0"/>
                <a:latin typeface="Times New Roman" panose="02020603050405020304" pitchFamily="18" charset="0"/>
                <a:cs typeface="Times New Roman" panose="02020603050405020304" pitchFamily="18" charset="0"/>
              </a:rPr>
              <a:t>.</a:t>
            </a:r>
            <a:r>
              <a:rPr lang="tr-TR" sz="3200" dirty="0">
                <a:ln w="0"/>
                <a:solidFill>
                  <a:srgbClr val="00FF00"/>
                </a:solidFill>
                <a:latin typeface="Times New Roman" panose="02020603050405020304" pitchFamily="18" charset="0"/>
                <a:cs typeface="Times New Roman" panose="02020603050405020304" pitchFamily="18" charset="0"/>
              </a:rPr>
              <a:t>	</a:t>
            </a:r>
            <a:r>
              <a:rPr lang="tr-TR" sz="3200" dirty="0">
                <a:ln w="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282986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541222"/>
            <a:ext cx="10236530" cy="1732334"/>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a:t>
            </a:r>
            <a:r>
              <a:rPr lang="tr-TR" sz="3200" b="1" dirty="0">
                <a:ln w="0"/>
                <a:solidFill>
                  <a:srgbClr val="FF0000"/>
                </a:solidFill>
                <a:latin typeface="Times New Roman" panose="02020603050405020304" pitchFamily="18" charset="0"/>
                <a:cs typeface="Times New Roman" panose="02020603050405020304" pitchFamily="18" charset="0"/>
              </a:rPr>
              <a:t>Aynı okulda hem açık lise hem de açık ortaokul sınavı var ise yedek kitapçık verilirken bu ayrıma dikkat edilmesi gerekmektedir.</a:t>
            </a:r>
          </a:p>
        </p:txBody>
      </p:sp>
    </p:spTree>
    <p:extLst>
      <p:ext uri="{BB962C8B-B14F-4D97-AF65-F5344CB8AC3E}">
        <p14:creationId xmlns:p14="http://schemas.microsoft.com/office/powerpoint/2010/main" val="165154517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p:cNvSpPr txBox="1"/>
          <p:nvPr/>
        </p:nvSpPr>
        <p:spPr>
          <a:xfrm>
            <a:off x="1171673" y="1873432"/>
            <a:ext cx="10071342" cy="3108543"/>
          </a:xfrm>
          <a:prstGeom prst="rect">
            <a:avLst/>
          </a:prstGeom>
          <a:noFill/>
        </p:spPr>
        <p:txBody>
          <a:bodyPr wrap="square" rtlCol="0">
            <a:spAutoFit/>
          </a:bodyPr>
          <a:lstStyle/>
          <a:p>
            <a:pPr algn="ctr">
              <a:lnSpc>
                <a:spcPct val="150000"/>
              </a:lnSpc>
            </a:pPr>
            <a:r>
              <a:rPr lang="tr-TR" sz="2800" u="sng" dirty="0" smtClean="0">
                <a:ln w="0"/>
                <a:latin typeface="Times New Roman" panose="02020603050405020304" pitchFamily="18" charset="0"/>
                <a:cs typeface="Times New Roman" panose="02020603050405020304" pitchFamily="18" charset="0"/>
              </a:rPr>
              <a:t>22 Mart 2025 </a:t>
            </a:r>
            <a:r>
              <a:rPr lang="tr-TR" sz="2800" u="sng" dirty="0" smtClean="0">
                <a:ln w="0"/>
                <a:latin typeface="Times New Roman" panose="02020603050405020304" pitchFamily="18" charset="0"/>
                <a:cs typeface="Times New Roman" panose="02020603050405020304" pitchFamily="18" charset="0"/>
              </a:rPr>
              <a:t>(Cumartesi) günü </a:t>
            </a:r>
          </a:p>
          <a:p>
            <a:pPr algn="ctr"/>
            <a:r>
              <a:rPr lang="tr-TR" sz="2800" b="1" dirty="0" smtClean="0">
                <a:ln w="0"/>
                <a:solidFill>
                  <a:srgbClr val="FF0000"/>
                </a:solidFill>
                <a:latin typeface="Times New Roman" panose="02020603050405020304" pitchFamily="18" charset="0"/>
                <a:cs typeface="Times New Roman" panose="02020603050405020304" pitchFamily="18" charset="0"/>
              </a:rPr>
              <a:t> 1</a:t>
            </a:r>
            <a:r>
              <a:rPr lang="tr-TR" sz="2800" b="1" dirty="0">
                <a:ln w="0"/>
                <a:solidFill>
                  <a:srgbClr val="FF0000"/>
                </a:solidFill>
                <a:latin typeface="Times New Roman" panose="02020603050405020304" pitchFamily="18" charset="0"/>
                <a:cs typeface="Times New Roman" panose="02020603050405020304" pitchFamily="18" charset="0"/>
              </a:rPr>
              <a:t>. Oturum için en 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endParaRPr lang="tr-TR" sz="2800" b="1" dirty="0">
              <a:ln w="0"/>
              <a:solidFill>
                <a:srgbClr val="FF0000"/>
              </a:solidFill>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2</a:t>
            </a:r>
            <a:r>
              <a:rPr lang="tr-TR" sz="2800" b="1" dirty="0">
                <a:ln w="0"/>
                <a:solidFill>
                  <a:srgbClr val="FF0000"/>
                </a:solidFill>
                <a:latin typeface="Times New Roman" panose="02020603050405020304" pitchFamily="18" charset="0"/>
                <a:cs typeface="Times New Roman" panose="02020603050405020304" pitchFamily="18" charset="0"/>
              </a:rPr>
              <a:t>. Oturum için en geç </a:t>
            </a:r>
            <a:r>
              <a:rPr lang="tr-TR" sz="2800" b="1" dirty="0" smtClean="0">
                <a:ln w="0"/>
                <a:solidFill>
                  <a:srgbClr val="FF0000"/>
                </a:solidFill>
                <a:latin typeface="Times New Roman" panose="02020603050405020304" pitchFamily="18" charset="0"/>
                <a:cs typeface="Times New Roman" panose="02020603050405020304" pitchFamily="18" charset="0"/>
              </a:rPr>
              <a:t>12.00’de</a:t>
            </a:r>
          </a:p>
          <a:p>
            <a:pPr algn="ctr"/>
            <a:endParaRPr lang="tr-TR" sz="2800" b="1" dirty="0">
              <a:ln w="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tr-TR" sz="2800" u="sng" dirty="0" smtClean="0">
                <a:ln w="0"/>
                <a:latin typeface="Times New Roman" panose="02020603050405020304" pitchFamily="18" charset="0"/>
                <a:cs typeface="Times New Roman" panose="02020603050405020304" pitchFamily="18" charset="0"/>
              </a:rPr>
              <a:t>23 </a:t>
            </a:r>
            <a:r>
              <a:rPr lang="tr-TR" sz="2800" u="sng" dirty="0">
                <a:ln w="0"/>
                <a:latin typeface="Times New Roman" panose="02020603050405020304" pitchFamily="18" charset="0"/>
                <a:cs typeface="Times New Roman" panose="02020603050405020304" pitchFamily="18" charset="0"/>
              </a:rPr>
              <a:t>Aralık 2024 </a:t>
            </a:r>
            <a:r>
              <a:rPr lang="tr-TR" sz="2800" u="sng" dirty="0" smtClean="0">
                <a:ln w="0"/>
                <a:latin typeface="Times New Roman" panose="02020603050405020304" pitchFamily="18" charset="0"/>
                <a:cs typeface="Times New Roman" panose="02020603050405020304" pitchFamily="18" charset="0"/>
              </a:rPr>
              <a:t>(</a:t>
            </a:r>
            <a:r>
              <a:rPr lang="tr-TR" sz="2800" u="sng" dirty="0">
                <a:ln w="0"/>
                <a:latin typeface="Times New Roman" panose="02020603050405020304" pitchFamily="18" charset="0"/>
                <a:cs typeface="Times New Roman" panose="02020603050405020304" pitchFamily="18" charset="0"/>
              </a:rPr>
              <a:t>Pazar</a:t>
            </a:r>
            <a:r>
              <a:rPr lang="tr-TR" sz="2800" u="sng" dirty="0" smtClean="0">
                <a:ln w="0"/>
                <a:latin typeface="Times New Roman" panose="02020603050405020304" pitchFamily="18" charset="0"/>
                <a:cs typeface="Times New Roman" panose="02020603050405020304" pitchFamily="18" charset="0"/>
              </a:rPr>
              <a:t>) günü </a:t>
            </a:r>
            <a:endParaRPr lang="tr-TR" sz="2800" u="sng" dirty="0">
              <a:ln w="0"/>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3</a:t>
            </a:r>
            <a:r>
              <a:rPr lang="tr-TR" sz="2800" b="1" dirty="0">
                <a:ln w="0"/>
                <a:solidFill>
                  <a:srgbClr val="FF0000"/>
                </a:solidFill>
                <a:latin typeface="Times New Roman" panose="02020603050405020304" pitchFamily="18" charset="0"/>
                <a:cs typeface="Times New Roman" panose="02020603050405020304" pitchFamily="18" charset="0"/>
              </a:rPr>
              <a:t>. Oturum için en 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endParaRPr lang="tr-TR" sz="2800" b="1" dirty="0">
              <a:ln w="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1674" y="661762"/>
            <a:ext cx="10106966" cy="584775"/>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2024-2025 Eğitim Öğretim Yılı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 </a:t>
            </a: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Dönem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endPar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929168" y="1167395"/>
            <a:ext cx="10554270" cy="738664"/>
          </a:xfrm>
          <a:prstGeom prst="rect">
            <a:avLst/>
          </a:prstGeom>
          <a:noFill/>
        </p:spPr>
        <p:txBody>
          <a:bodyPr wrap="square" rtlCol="0">
            <a:spAutoFit/>
          </a:bodyPr>
          <a:lstStyle/>
          <a:p>
            <a:pPr algn="ctr">
              <a:lnSpc>
                <a:spcPct val="150000"/>
              </a:lnSpc>
            </a:pPr>
            <a:r>
              <a:rPr lang="tr-TR" sz="28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a:t>
            </a:r>
            <a:r>
              <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Sınav Yürütme Kurulu Üyeleri</a:t>
            </a:r>
            <a:r>
              <a:rPr lang="tr-TR" sz="28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etin kutusu 6"/>
          <p:cNvSpPr txBox="1"/>
          <p:nvPr/>
        </p:nvSpPr>
        <p:spPr>
          <a:xfrm>
            <a:off x="1207298" y="5157138"/>
            <a:ext cx="10071342" cy="1307537"/>
          </a:xfrm>
          <a:prstGeom prst="rect">
            <a:avLst/>
          </a:prstGeom>
          <a:noFill/>
        </p:spPr>
        <p:txBody>
          <a:bodyPr wrap="square" rtlCol="0">
            <a:spAutoFit/>
          </a:bodyPr>
          <a:lstStyle/>
          <a:p>
            <a:pPr algn="just">
              <a:lnSpc>
                <a:spcPct val="150000"/>
              </a:lnSpc>
            </a:pPr>
            <a:r>
              <a:rPr lang="tr-TR" sz="2800" b="1" dirty="0">
                <a:ln w="0"/>
                <a:solidFill>
                  <a:srgbClr val="FF0000"/>
                </a:solidFill>
                <a:latin typeface="Times New Roman" panose="02020603050405020304" pitchFamily="18" charset="0"/>
                <a:cs typeface="Times New Roman" panose="02020603050405020304" pitchFamily="18" charset="0"/>
              </a:rPr>
              <a:t>	</a:t>
            </a:r>
            <a:r>
              <a:rPr lang="tr-TR" sz="2800" dirty="0" smtClean="0">
                <a:ln w="0"/>
                <a:latin typeface="Times New Roman" panose="02020603050405020304" pitchFamily="18" charset="0"/>
                <a:cs typeface="Times New Roman" panose="02020603050405020304" pitchFamily="18" charset="0"/>
              </a:rPr>
              <a:t>İl </a:t>
            </a:r>
            <a:r>
              <a:rPr lang="tr-TR" sz="2800" dirty="0">
                <a:ln w="0"/>
                <a:latin typeface="Times New Roman" panose="02020603050405020304" pitchFamily="18" charset="0"/>
                <a:cs typeface="Times New Roman" panose="02020603050405020304" pitchFamily="18" charset="0"/>
              </a:rPr>
              <a:t>Milli Eğitim Müdürlüğünde hazır bulunacaklar, sınav evraklarının sınav merkezlerine sevkiyatına nezaret edeceklerdir</a:t>
            </a:r>
            <a:r>
              <a:rPr lang="tr-TR" sz="2800" dirty="0" smtClean="0">
                <a:ln w="0"/>
                <a:latin typeface="Times New Roman" panose="02020603050405020304" pitchFamily="18" charset="0"/>
                <a:cs typeface="Times New Roman" panose="02020603050405020304" pitchFamily="18" charset="0"/>
              </a:rPr>
              <a:t>.</a:t>
            </a:r>
            <a:endParaRPr lang="tr-TR" sz="28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48169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229813"/>
            <a:ext cx="10236530" cy="3162341"/>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Yedek poşetin açılması halinde</a:t>
            </a:r>
            <a:r>
              <a:rPr lang="tr-TR" sz="3200" dirty="0" smtClean="0">
                <a:ln w="0"/>
                <a:latin typeface="Times New Roman" panose="02020603050405020304" pitchFamily="18" charset="0"/>
                <a:cs typeface="Times New Roman" panose="02020603050405020304" pitchFamily="18" charset="0"/>
              </a:rPr>
              <a:t>;</a:t>
            </a:r>
          </a:p>
          <a:p>
            <a:pPr algn="just">
              <a:lnSpc>
                <a:spcPct val="114000"/>
              </a:lnSpc>
            </a:pPr>
            <a:endParaRPr lang="tr-TR" sz="3200" dirty="0">
              <a:ln w="0"/>
              <a:latin typeface="Times New Roman" panose="02020603050405020304" pitchFamily="18" charset="0"/>
              <a:cs typeface="Times New Roman" panose="02020603050405020304" pitchFamily="18" charset="0"/>
            </a:endParaRPr>
          </a:p>
          <a:p>
            <a:pPr marL="162083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lise evraklarının açık lise poşetine</a:t>
            </a:r>
            <a:r>
              <a:rPr lang="tr-TR" sz="3200" dirty="0" smtClean="0">
                <a:ln w="0"/>
                <a:latin typeface="Times New Roman" panose="02020603050405020304" pitchFamily="18" charset="0"/>
                <a:cs typeface="Times New Roman" panose="02020603050405020304" pitchFamily="18" charset="0"/>
              </a:rPr>
              <a:t>,</a:t>
            </a:r>
          </a:p>
          <a:p>
            <a:pPr marL="1620838" indent="-457200" algn="just">
              <a:lnSpc>
                <a:spcPct val="114000"/>
              </a:lnSpc>
              <a:buFont typeface="Arial" panose="020B0604020202020204" pitchFamily="34" charset="0"/>
              <a:buChar char="•"/>
            </a:pPr>
            <a:endParaRPr lang="tr-TR" sz="1500" dirty="0">
              <a:ln w="0"/>
              <a:latin typeface="Times New Roman" panose="02020603050405020304" pitchFamily="18" charset="0"/>
              <a:cs typeface="Times New Roman" panose="02020603050405020304" pitchFamily="18" charset="0"/>
            </a:endParaRPr>
          </a:p>
          <a:p>
            <a:pPr marL="1620838" indent="-457200" algn="just">
              <a:lnSpc>
                <a:spcPct val="114000"/>
              </a:lnSpc>
              <a:buFont typeface="Arial" panose="020B0604020202020204" pitchFamily="34" charset="0"/>
              <a:buChar char="•"/>
            </a:pPr>
            <a:r>
              <a:rPr lang="tr-TR" sz="3200" dirty="0">
                <a:ln w="0"/>
                <a:latin typeface="Times New Roman" panose="02020603050405020304" pitchFamily="18" charset="0"/>
                <a:cs typeface="Times New Roman" panose="02020603050405020304" pitchFamily="18" charset="0"/>
              </a:rPr>
              <a:t>Açık ortaokul evraklarının açık ortaokul poşetine </a:t>
            </a:r>
          </a:p>
          <a:p>
            <a:pPr algn="just">
              <a:lnSpc>
                <a:spcPct val="114000"/>
              </a:lnSpc>
            </a:pPr>
            <a:r>
              <a:rPr lang="tr-TR" sz="3200" dirty="0">
                <a:ln w="0"/>
                <a:latin typeface="Times New Roman" panose="02020603050405020304" pitchFamily="18" charset="0"/>
                <a:cs typeface="Times New Roman" panose="02020603050405020304" pitchFamily="18" charset="0"/>
              </a:rPr>
              <a:t>konulması gerekmektedir.</a:t>
            </a:r>
          </a:p>
        </p:txBody>
      </p:sp>
    </p:spTree>
    <p:extLst>
      <p:ext uri="{BB962C8B-B14F-4D97-AF65-F5344CB8AC3E}">
        <p14:creationId xmlns:p14="http://schemas.microsoft.com/office/powerpoint/2010/main" val="21840320"/>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5109604"/>
          </a:xfrm>
          <a:prstGeom prst="rect">
            <a:avLst/>
          </a:prstGeom>
          <a:noFill/>
        </p:spPr>
        <p:txBody>
          <a:bodyPr wrap="square" rtlCol="0">
            <a:spAutoFit/>
          </a:bodyPr>
          <a:lstStyle/>
          <a:p>
            <a:pPr marL="457200" indent="-457200" algn="just">
              <a:lnSpc>
                <a:spcPct val="114000"/>
              </a:lnSpc>
              <a:buFont typeface="Wingdings" panose="05000000000000000000" pitchFamily="2" charset="2"/>
              <a:buChar char="§"/>
            </a:pPr>
            <a:r>
              <a:rPr lang="tr-TR" sz="3200" dirty="0">
                <a:ln w="0"/>
                <a:latin typeface="Times New Roman" panose="02020603050405020304" pitchFamily="18" charset="0"/>
                <a:cs typeface="Times New Roman" panose="02020603050405020304" pitchFamily="18" charset="0"/>
              </a:rPr>
              <a:t>Açık Öğretim Lisesi, Açık Öğretim İmam Hatip Lisesi, Mesleki Açık Öğretim Lisesi öğrencileri </a:t>
            </a:r>
            <a:r>
              <a:rPr lang="tr-TR" sz="3200" dirty="0" smtClean="0">
                <a:ln w="0"/>
                <a:latin typeface="Times New Roman" panose="02020603050405020304" pitchFamily="18" charset="0"/>
                <a:cs typeface="Times New Roman" panose="02020603050405020304" pitchFamily="18" charset="0"/>
              </a:rPr>
              <a:t>aynı salonlara,</a:t>
            </a:r>
          </a:p>
          <a:p>
            <a:pPr marL="457200" indent="-457200" algn="just">
              <a:lnSpc>
                <a:spcPct val="114000"/>
              </a:lnSpc>
              <a:buFont typeface="Wingdings" panose="05000000000000000000" pitchFamily="2" charset="2"/>
              <a:buChar char="§"/>
            </a:pPr>
            <a:endParaRPr lang="tr-TR" sz="1500" dirty="0" smtClean="0">
              <a:ln w="0"/>
              <a:latin typeface="Times New Roman" panose="02020603050405020304" pitchFamily="18" charset="0"/>
              <a:cs typeface="Times New Roman" panose="02020603050405020304" pitchFamily="18" charset="0"/>
            </a:endParaRPr>
          </a:p>
          <a:p>
            <a:pPr marL="457200" indent="-457200" algn="just">
              <a:lnSpc>
                <a:spcPct val="114000"/>
              </a:lnSpc>
              <a:buFont typeface="Wingdings" panose="05000000000000000000" pitchFamily="2" charset="2"/>
              <a:buChar char="§"/>
            </a:pPr>
            <a:r>
              <a:rPr lang="tr-TR" sz="3200" dirty="0" smtClean="0">
                <a:ln w="0"/>
                <a:latin typeface="Times New Roman" panose="02020603050405020304" pitchFamily="18" charset="0"/>
                <a:cs typeface="Times New Roman" panose="02020603050405020304" pitchFamily="18" charset="0"/>
              </a:rPr>
              <a:t>Açık </a:t>
            </a:r>
            <a:r>
              <a:rPr lang="tr-TR" sz="3200" dirty="0">
                <a:ln w="0"/>
                <a:latin typeface="Times New Roman" panose="02020603050405020304" pitchFamily="18" charset="0"/>
                <a:cs typeface="Times New Roman" panose="02020603050405020304" pitchFamily="18" charset="0"/>
              </a:rPr>
              <a:t>Öğretim Ortaokulu öğrencileri farklı salonlara </a:t>
            </a:r>
            <a:r>
              <a:rPr lang="tr-TR" sz="3200" dirty="0" smtClean="0">
                <a:ln w="0"/>
                <a:latin typeface="Times New Roman" panose="02020603050405020304" pitchFamily="18" charset="0"/>
                <a:cs typeface="Times New Roman" panose="02020603050405020304" pitchFamily="18" charset="0"/>
              </a:rPr>
              <a:t>yerleştirilmiştir.</a:t>
            </a:r>
          </a:p>
          <a:p>
            <a:pPr marL="457200" indent="-457200" algn="just">
              <a:lnSpc>
                <a:spcPct val="114000"/>
              </a:lnSpc>
              <a:buFont typeface="Wingdings" panose="05000000000000000000" pitchFamily="2" charset="2"/>
              <a:buChar char="§"/>
            </a:pPr>
            <a:endParaRPr lang="tr-TR" sz="1500" dirty="0" smtClean="0">
              <a:ln w="0"/>
              <a:latin typeface="Times New Roman" panose="02020603050405020304" pitchFamily="18" charset="0"/>
              <a:cs typeface="Times New Roman" panose="02020603050405020304" pitchFamily="18" charset="0"/>
            </a:endParaRPr>
          </a:p>
          <a:p>
            <a:pPr algn="just">
              <a:lnSpc>
                <a:spcPct val="114000"/>
              </a:lnSpc>
            </a:pPr>
            <a:r>
              <a:rPr lang="tr-TR" sz="3200" dirty="0" smtClean="0">
                <a:ln w="0"/>
                <a:latin typeface="Times New Roman" panose="02020603050405020304" pitchFamily="18" charset="0"/>
                <a:cs typeface="Times New Roman" panose="02020603050405020304" pitchFamily="18" charset="0"/>
              </a:rPr>
              <a:t>    Sınavlarda</a:t>
            </a:r>
            <a:r>
              <a:rPr lang="tr-TR" sz="3200" dirty="0">
                <a:ln w="0"/>
                <a:latin typeface="Times New Roman" panose="02020603050405020304" pitchFamily="18" charset="0"/>
                <a:cs typeface="Times New Roman" panose="02020603050405020304" pitchFamily="18" charset="0"/>
              </a:rPr>
              <a:t>, yedek sınav evrakı </a:t>
            </a:r>
            <a:r>
              <a:rPr lang="tr-TR" sz="3200" dirty="0" smtClean="0">
                <a:ln w="0"/>
                <a:latin typeface="Times New Roman" panose="02020603050405020304" pitchFamily="18" charset="0"/>
                <a:cs typeface="Times New Roman" panose="02020603050405020304" pitchFamily="18" charset="0"/>
              </a:rPr>
              <a:t>ile sınava </a:t>
            </a:r>
            <a:r>
              <a:rPr lang="tr-TR" sz="3200" dirty="0">
                <a:ln w="0"/>
                <a:latin typeface="Times New Roman" panose="02020603050405020304" pitchFamily="18" charset="0"/>
                <a:cs typeface="Times New Roman" panose="02020603050405020304" pitchFamily="18" charset="0"/>
              </a:rPr>
              <a:t>alınacak öğrencilerin hangi Açık Öğretim Okulunun öğrencisi olduğu kontrol </a:t>
            </a:r>
            <a:r>
              <a:rPr lang="tr-TR" sz="3200" dirty="0" smtClean="0">
                <a:ln w="0"/>
                <a:latin typeface="Times New Roman" panose="02020603050405020304" pitchFamily="18" charset="0"/>
                <a:cs typeface="Times New Roman" panose="02020603050405020304" pitchFamily="18" charset="0"/>
              </a:rPr>
              <a:t>edilerek aşağıda </a:t>
            </a:r>
            <a:r>
              <a:rPr lang="tr-TR" sz="3200" dirty="0">
                <a:ln w="0"/>
                <a:latin typeface="Times New Roman" panose="02020603050405020304" pitchFamily="18" charset="0"/>
                <a:cs typeface="Times New Roman" panose="02020603050405020304" pitchFamily="18" charset="0"/>
              </a:rPr>
              <a:t>yer alan örnek salon etiketine dikkat edilerek yedek sınav güvenlik poşeti kullanılmalıdır</a:t>
            </a:r>
            <a:r>
              <a:rPr lang="tr-TR" sz="3200" dirty="0" smtClean="0">
                <a:ln w="0"/>
                <a:latin typeface="Times New Roman" panose="02020603050405020304" pitchFamily="18" charset="0"/>
                <a:cs typeface="Times New Roman" panose="02020603050405020304" pitchFamily="18" charset="0"/>
              </a:rPr>
              <a:t>.</a:t>
            </a:r>
            <a:endParaRPr lang="tr-TR" sz="32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381271"/>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311885" y="1408566"/>
            <a:ext cx="9643436" cy="1776448"/>
          </a:xfrm>
          <a:prstGeom prst="rect">
            <a:avLst/>
          </a:prstGeom>
          <a:noFill/>
        </p:spPr>
        <p:txBody>
          <a:bodyPr wrap="square" rtlCol="0">
            <a:spAutoFit/>
          </a:bodyPr>
          <a:lstStyle/>
          <a:p>
            <a:pPr algn="just">
              <a:lnSpc>
                <a:spcPct val="114000"/>
              </a:lnSpc>
            </a:pP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Sınav esnasında </a:t>
            </a:r>
            <a:r>
              <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gerekmedikçe</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yedek sınav evrakı </a:t>
            </a:r>
            <a:r>
              <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kesinlikle açılmaz </a:t>
            </a: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bina sınav komisyonunun bulunduğu yerde muhafaza edilir.</a:t>
            </a:r>
          </a:p>
        </p:txBody>
      </p:sp>
      <p:sp>
        <p:nvSpPr>
          <p:cNvPr id="6" name="Metin kutusu 5"/>
          <p:cNvSpPr txBox="1"/>
          <p:nvPr/>
        </p:nvSpPr>
        <p:spPr>
          <a:xfrm>
            <a:off x="1322119" y="3687260"/>
            <a:ext cx="9643436" cy="1776448"/>
          </a:xfrm>
          <a:prstGeom prst="rect">
            <a:avLst/>
          </a:prstGeom>
          <a:noFill/>
        </p:spPr>
        <p:txBody>
          <a:bodyPr wrap="square" rtlCol="0">
            <a:spAutoFit/>
          </a:bodyPr>
          <a:lstStyle/>
          <a:p>
            <a:pPr algn="just">
              <a:lnSpc>
                <a:spcPct val="114000"/>
              </a:lnSpc>
            </a:pPr>
            <a:r>
              <a:rPr lang="tr-TR" sz="3200" dirty="0">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32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Gerekmediği halde açılan yedek sandık/poşet nedeniyle ilgili komisyona Bakanlığımızca 1 (bir) yıl süreyle sınavlardan yasaklanma cezası verilmektedir.</a:t>
            </a:r>
            <a:endParaRPr lang="tr-TR" sz="32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9680" y="3918989"/>
            <a:ext cx="304128" cy="13129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40073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35" presetClass="emph" presetSubtype="0" repeatCount="indefinite" fill="hold" nodeType="afterEffect">
                                  <p:stCondLst>
                                    <p:cond delay="0"/>
                                  </p:stCondLst>
                                  <p:childTnLst>
                                    <p:anim calcmode="discrete" valueType="str">
                                      <p:cBhvr>
                                        <p:cTn id="12" dur="3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349442"/>
            <a:ext cx="10236530" cy="229370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ÖDSGM tarafından uygun görülen öğrencilere </a:t>
            </a:r>
            <a:r>
              <a:rPr lang="tr-TR" sz="3200" dirty="0">
                <a:ln w="0"/>
                <a:solidFill>
                  <a:srgbClr val="FF0000"/>
                </a:solidFill>
                <a:latin typeface="Times New Roman" panose="02020603050405020304" pitchFamily="18" charset="0"/>
                <a:cs typeface="Times New Roman" panose="02020603050405020304" pitchFamily="18" charset="0"/>
              </a:rPr>
              <a:t>«</a:t>
            </a:r>
            <a:r>
              <a:rPr lang="tr-TR" sz="3200" i="1" dirty="0">
                <a:ln w="0"/>
                <a:solidFill>
                  <a:srgbClr val="FF0000"/>
                </a:solidFill>
                <a:latin typeface="Times New Roman" panose="02020603050405020304" pitchFamily="18" charset="0"/>
                <a:cs typeface="Times New Roman" panose="02020603050405020304" pitchFamily="18" charset="0"/>
              </a:rPr>
              <a:t>Yedek Salonda Sınava Giriş Belgesi</a:t>
            </a:r>
            <a:r>
              <a:rPr lang="tr-TR" sz="3200" dirty="0">
                <a:ln w="0"/>
                <a:solidFill>
                  <a:srgbClr val="FF0000"/>
                </a:solidFill>
                <a:latin typeface="Times New Roman" panose="02020603050405020304" pitchFamily="18" charset="0"/>
                <a:cs typeface="Times New Roman" panose="02020603050405020304" pitchFamily="18" charset="0"/>
              </a:rPr>
              <a:t>»</a:t>
            </a:r>
            <a:r>
              <a:rPr lang="tr-TR" sz="3200" dirty="0">
                <a:ln w="0"/>
                <a:latin typeface="Times New Roman" panose="02020603050405020304" pitchFamily="18" charset="0"/>
                <a:cs typeface="Times New Roman" panose="02020603050405020304" pitchFamily="18" charset="0"/>
              </a:rPr>
              <a:t> verilecek olup, bu öğrencilerin dışında hiçbir öğrenci yedek sınav salonunda sınava </a:t>
            </a:r>
            <a:r>
              <a:rPr lang="tr-TR" sz="3200" b="1" u="sng" dirty="0">
                <a:ln w="0"/>
                <a:solidFill>
                  <a:srgbClr val="FF0000"/>
                </a:solidFill>
                <a:latin typeface="Times New Roman" panose="02020603050405020304" pitchFamily="18" charset="0"/>
                <a:cs typeface="Times New Roman" panose="02020603050405020304" pitchFamily="18" charset="0"/>
              </a:rPr>
              <a:t>alınmayacaktır</a:t>
            </a:r>
            <a:r>
              <a:rPr lang="tr-TR" sz="3200" dirty="0">
                <a:ln w="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8580324"/>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229813"/>
            <a:ext cx="10236530" cy="4021935"/>
          </a:xfrm>
          <a:prstGeom prst="rect">
            <a:avLst/>
          </a:prstGeom>
          <a:noFill/>
        </p:spPr>
        <p:txBody>
          <a:bodyPr wrap="square" rtlCol="0">
            <a:spAutoFit/>
          </a:bodyPr>
          <a:lstStyle/>
          <a:p>
            <a:pPr algn="just">
              <a:lnSpc>
                <a:spcPct val="114000"/>
              </a:lnSpc>
            </a:pPr>
            <a:r>
              <a:rPr lang="tr-TR" sz="3200" dirty="0">
                <a:ln w="0"/>
                <a:latin typeface="Times New Roman" panose="02020603050405020304" pitchFamily="18" charset="0"/>
                <a:cs typeface="Times New Roman" panose="02020603050405020304" pitchFamily="18" charset="0"/>
              </a:rPr>
              <a:t>	Hayat Boyu Öğrenme Genel Müdürlüğü tarafından «Ders Değişikliği» mazereti ile MEBBİS Modülüne işlenenler</a:t>
            </a:r>
            <a:r>
              <a:rPr lang="tr-TR" sz="3200" dirty="0" smtClean="0">
                <a:ln w="0"/>
                <a:latin typeface="Times New Roman" panose="02020603050405020304" pitchFamily="18" charset="0"/>
                <a:cs typeface="Times New Roman" panose="02020603050405020304" pitchFamily="18" charset="0"/>
              </a:rPr>
              <a:t>,</a:t>
            </a:r>
          </a:p>
          <a:p>
            <a:pPr algn="just">
              <a:lnSpc>
                <a:spcPct val="114000"/>
              </a:lnSpc>
            </a:pPr>
            <a:endParaRPr lang="tr-TR" sz="3200" dirty="0">
              <a:ln w="0"/>
              <a:latin typeface="Times New Roman" panose="02020603050405020304" pitchFamily="18" charset="0"/>
              <a:cs typeface="Times New Roman" panose="02020603050405020304" pitchFamily="18" charset="0"/>
            </a:endParaRPr>
          </a:p>
          <a:p>
            <a:pPr algn="just">
              <a:lnSpc>
                <a:spcPct val="114000"/>
              </a:lnSpc>
            </a:pPr>
            <a:r>
              <a:rPr lang="tr-TR" sz="3200" dirty="0">
                <a:ln w="0"/>
                <a:latin typeface="Times New Roman" panose="02020603050405020304" pitchFamily="18" charset="0"/>
                <a:cs typeface="Times New Roman" panose="02020603050405020304" pitchFamily="18" charset="0"/>
              </a:rPr>
              <a:t>	Bölge Sınav Yürütme Komisyonunca mazeretleri uygun görülenler,</a:t>
            </a:r>
          </a:p>
          <a:p>
            <a:pPr algn="r">
              <a:lnSpc>
                <a:spcPct val="114000"/>
              </a:lnSpc>
            </a:pPr>
            <a:r>
              <a:rPr lang="tr-TR" sz="3200" dirty="0" smtClean="0">
                <a:ln w="0"/>
                <a:solidFill>
                  <a:srgbClr val="FF0000"/>
                </a:solidFill>
                <a:latin typeface="Times New Roman" panose="02020603050405020304" pitchFamily="18" charset="0"/>
                <a:cs typeface="Times New Roman" panose="02020603050405020304" pitchFamily="18" charset="0"/>
              </a:rPr>
              <a:t>Yedek </a:t>
            </a:r>
            <a:r>
              <a:rPr lang="tr-TR" sz="3200" dirty="0">
                <a:ln w="0"/>
                <a:solidFill>
                  <a:srgbClr val="FF0000"/>
                </a:solidFill>
                <a:latin typeface="Times New Roman" panose="02020603050405020304" pitchFamily="18" charset="0"/>
                <a:cs typeface="Times New Roman" panose="02020603050405020304" pitchFamily="18" charset="0"/>
              </a:rPr>
              <a:t>salonda sınava alınacaklardır</a:t>
            </a:r>
            <a:r>
              <a:rPr lang="tr-TR" sz="3200" dirty="0" smtClean="0">
                <a:ln w="0"/>
                <a:solidFill>
                  <a:srgbClr val="FF0000"/>
                </a:solidFill>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827379"/>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846455"/>
          </a:xfrm>
          <a:prstGeom prst="rect">
            <a:avLst/>
          </a:prstGeom>
          <a:noFill/>
        </p:spPr>
        <p:txBody>
          <a:bodyPr wrap="square" rtlCol="0">
            <a:spAutoFit/>
          </a:bodyPr>
          <a:lstStyle/>
          <a:p>
            <a:pPr algn="just">
              <a:lnSpc>
                <a:spcPct val="114000"/>
              </a:lnSpc>
            </a:pPr>
            <a:r>
              <a:rPr lang="tr-TR" sz="3200" dirty="0" smtClean="0">
                <a:ln w="0"/>
                <a:latin typeface="Times New Roman" panose="02020603050405020304" pitchFamily="18" charset="0"/>
                <a:cs typeface="Times New Roman" panose="02020603050405020304" pitchFamily="18" charset="0"/>
              </a:rPr>
              <a:t>Yedek </a:t>
            </a:r>
            <a:r>
              <a:rPr lang="tr-TR" sz="3200" dirty="0">
                <a:ln w="0"/>
                <a:latin typeface="Times New Roman" panose="02020603050405020304" pitchFamily="18" charset="0"/>
                <a:cs typeface="Times New Roman" panose="02020603050405020304" pitchFamily="18" charset="0"/>
              </a:rPr>
              <a:t>salonda sınava </a:t>
            </a:r>
            <a:r>
              <a:rPr lang="tr-TR" sz="3200" dirty="0" smtClean="0">
                <a:ln w="0"/>
                <a:latin typeface="Times New Roman" panose="02020603050405020304" pitchFamily="18" charset="0"/>
                <a:cs typeface="Times New Roman" panose="02020603050405020304" pitchFamily="18" charset="0"/>
              </a:rPr>
              <a:t>alınması;</a:t>
            </a:r>
          </a:p>
          <a:p>
            <a:pPr marL="457200" indent="-457200" algn="just">
              <a:lnSpc>
                <a:spcPct val="114000"/>
              </a:lnSpc>
              <a:buFont typeface="Arial" panose="020B0604020202020204" pitchFamily="34" charset="0"/>
              <a:buChar char="•"/>
            </a:pPr>
            <a:r>
              <a:rPr lang="tr-TR" sz="3200" u="sng" dirty="0" smtClean="0">
                <a:ln w="0"/>
                <a:solidFill>
                  <a:srgbClr val="FF0000"/>
                </a:solidFill>
                <a:latin typeface="Times New Roman" panose="02020603050405020304" pitchFamily="18" charset="0"/>
                <a:cs typeface="Times New Roman" panose="02020603050405020304" pitchFamily="18" charset="0"/>
              </a:rPr>
              <a:t>Uygun </a:t>
            </a:r>
            <a:r>
              <a:rPr lang="tr-TR" sz="3200" u="sng" dirty="0">
                <a:ln w="0"/>
                <a:solidFill>
                  <a:srgbClr val="FF0000"/>
                </a:solidFill>
                <a:latin typeface="Times New Roman" panose="02020603050405020304" pitchFamily="18" charset="0"/>
                <a:cs typeface="Times New Roman" panose="02020603050405020304" pitchFamily="18" charset="0"/>
              </a:rPr>
              <a:t>görülmeyen </a:t>
            </a:r>
            <a:r>
              <a:rPr lang="tr-TR" sz="3200" dirty="0">
                <a:ln w="0"/>
                <a:latin typeface="Times New Roman" panose="02020603050405020304" pitchFamily="18" charset="0"/>
                <a:cs typeface="Times New Roman" panose="02020603050405020304" pitchFamily="18" charset="0"/>
              </a:rPr>
              <a:t>öğrencilerin yedek başvuruları modül üzerinden </a:t>
            </a:r>
            <a:r>
              <a:rPr lang="tr-TR" sz="3200" dirty="0">
                <a:ln w="0"/>
                <a:solidFill>
                  <a:srgbClr val="FF0000"/>
                </a:solidFill>
                <a:latin typeface="Times New Roman" panose="02020603050405020304" pitchFamily="18" charset="0"/>
                <a:cs typeface="Times New Roman" panose="02020603050405020304" pitchFamily="18" charset="0"/>
              </a:rPr>
              <a:t>ÖDSGM tarafından </a:t>
            </a:r>
            <a:r>
              <a:rPr lang="tr-TR" sz="3200" u="sng" dirty="0" smtClean="0">
                <a:ln w="0"/>
                <a:solidFill>
                  <a:srgbClr val="FF0000"/>
                </a:solidFill>
                <a:latin typeface="Times New Roman" panose="02020603050405020304" pitchFamily="18" charset="0"/>
                <a:cs typeface="Times New Roman" panose="02020603050405020304" pitchFamily="18" charset="0"/>
              </a:rPr>
              <a:t>reddedilecek</a:t>
            </a:r>
            <a:r>
              <a:rPr lang="tr-TR" sz="3200" dirty="0" smtClean="0">
                <a:ln w="0"/>
                <a:latin typeface="Times New Roman" panose="02020603050405020304" pitchFamily="18" charset="0"/>
                <a:cs typeface="Times New Roman" panose="02020603050405020304" pitchFamily="18" charset="0"/>
              </a:rPr>
              <a:t>,</a:t>
            </a:r>
          </a:p>
          <a:p>
            <a:pPr marL="457200" indent="-457200" algn="just">
              <a:lnSpc>
                <a:spcPct val="114000"/>
              </a:lnSpc>
              <a:buFont typeface="Arial" panose="020B0604020202020204" pitchFamily="34" charset="0"/>
              <a:buChar char="•"/>
            </a:pPr>
            <a:endParaRPr lang="tr-TR" sz="1500" dirty="0" smtClean="0">
              <a:ln w="0"/>
              <a:latin typeface="Times New Roman" panose="02020603050405020304" pitchFamily="18" charset="0"/>
              <a:cs typeface="Times New Roman" panose="02020603050405020304" pitchFamily="18" charset="0"/>
            </a:endParaRPr>
          </a:p>
          <a:p>
            <a:pPr marL="457200" indent="-457200" algn="just">
              <a:lnSpc>
                <a:spcPct val="114000"/>
              </a:lnSpc>
              <a:buFont typeface="Arial" panose="020B0604020202020204" pitchFamily="34" charset="0"/>
              <a:buChar char="•"/>
            </a:pPr>
            <a:r>
              <a:rPr lang="tr-TR" sz="3200" dirty="0" smtClean="0">
                <a:ln w="0"/>
                <a:latin typeface="Times New Roman" panose="02020603050405020304" pitchFamily="18" charset="0"/>
                <a:cs typeface="Times New Roman" panose="02020603050405020304" pitchFamily="18" charset="0"/>
              </a:rPr>
              <a:t>Uygun </a:t>
            </a:r>
            <a:r>
              <a:rPr lang="tr-TR" sz="3200" dirty="0">
                <a:ln w="0"/>
                <a:latin typeface="Times New Roman" panose="02020603050405020304" pitchFamily="18" charset="0"/>
                <a:cs typeface="Times New Roman" panose="02020603050405020304" pitchFamily="18" charset="0"/>
              </a:rPr>
              <a:t>görülen öğrenciler için oluşturulan liste bölge sınav yürütme komisyonu tarafından</a:t>
            </a:r>
            <a:r>
              <a:rPr lang="tr-TR" sz="3200" dirty="0">
                <a:ln w="0"/>
                <a:solidFill>
                  <a:srgbClr val="FF0000"/>
                </a:solidFill>
                <a:latin typeface="Times New Roman" panose="02020603050405020304" pitchFamily="18" charset="0"/>
                <a:cs typeface="Times New Roman" panose="02020603050405020304" pitchFamily="18" charset="0"/>
              </a:rPr>
              <a:t> </a:t>
            </a:r>
            <a:r>
              <a:rPr lang="tr-TR" sz="3200" dirty="0">
                <a:ln w="0"/>
                <a:latin typeface="Times New Roman" panose="02020603050405020304" pitchFamily="18" charset="0"/>
                <a:cs typeface="Times New Roman" panose="02020603050405020304" pitchFamily="18" charset="0"/>
              </a:rPr>
              <a:t>onaylanmış ve MEBBİS bina modülünden yedek işlemleri yapılmış aday </a:t>
            </a:r>
            <a:r>
              <a:rPr lang="tr-TR" sz="3200" dirty="0" smtClean="0">
                <a:ln w="0"/>
                <a:latin typeface="Times New Roman" panose="02020603050405020304" pitchFamily="18" charset="0"/>
                <a:cs typeface="Times New Roman" panose="02020603050405020304" pitchFamily="18" charset="0"/>
              </a:rPr>
              <a:t>bilgileri, </a:t>
            </a:r>
            <a:r>
              <a:rPr lang="tr-TR" sz="3200" dirty="0">
                <a:ln w="0"/>
                <a:latin typeface="Times New Roman" panose="02020603050405020304" pitchFamily="18" charset="0"/>
                <a:cs typeface="Times New Roman" panose="02020603050405020304" pitchFamily="18" charset="0"/>
              </a:rPr>
              <a:t>sınav saatinden </a:t>
            </a:r>
            <a:r>
              <a:rPr lang="tr-TR" sz="3200" dirty="0" smtClean="0">
                <a:ln w="0"/>
                <a:solidFill>
                  <a:srgbClr val="FF0000"/>
                </a:solidFill>
                <a:latin typeface="Times New Roman" panose="02020603050405020304" pitchFamily="18" charset="0"/>
                <a:cs typeface="Times New Roman" panose="02020603050405020304" pitchFamily="18" charset="0"/>
              </a:rPr>
              <a:t>en </a:t>
            </a:r>
            <a:r>
              <a:rPr lang="tr-TR" sz="3200" dirty="0">
                <a:ln w="0"/>
                <a:solidFill>
                  <a:srgbClr val="FF0000"/>
                </a:solidFill>
                <a:latin typeface="Times New Roman" panose="02020603050405020304" pitchFamily="18" charset="0"/>
                <a:cs typeface="Times New Roman" panose="02020603050405020304" pitchFamily="18" charset="0"/>
              </a:rPr>
              <a:t>geç 1 (bir) saat önce </a:t>
            </a:r>
            <a:r>
              <a:rPr lang="tr-TR" sz="3200" dirty="0">
                <a:ln w="0"/>
                <a:latin typeface="Times New Roman" panose="02020603050405020304" pitchFamily="18" charset="0"/>
                <a:cs typeface="Times New Roman" panose="02020603050405020304" pitchFamily="18" charset="0"/>
              </a:rPr>
              <a:t>ilgili bina sınav komisyonuna bildirilecektir</a:t>
            </a:r>
            <a:r>
              <a:rPr lang="tr-TR" sz="3200" dirty="0" smtClean="0">
                <a:ln w="0"/>
                <a:latin typeface="Times New Roman" panose="02020603050405020304" pitchFamily="18" charset="0"/>
                <a:cs typeface="Times New Roman" panose="02020603050405020304" pitchFamily="18" charset="0"/>
              </a:rPr>
              <a:t>.</a:t>
            </a:r>
            <a:endParaRPr lang="tr-TR" sz="320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870619"/>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2568973"/>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Bina sınav komisyonu, yedek salonda sınava alınacak öğrenci listesinin bir örneğini okulun giriş kısmına, bir örneğini de yedek salon girişine asarak ilan edecektir.</a:t>
            </a:r>
          </a:p>
        </p:txBody>
      </p:sp>
    </p:spTree>
    <p:extLst>
      <p:ext uri="{BB962C8B-B14F-4D97-AF65-F5344CB8AC3E}">
        <p14:creationId xmlns:p14="http://schemas.microsoft.com/office/powerpoint/2010/main" val="326235740"/>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250249"/>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Sınavlarda, yedek sınav evrakı ile sınava alınacak öğrencilerin hangi Açık Öğretim </a:t>
            </a:r>
            <a:r>
              <a:rPr lang="tr-TR" sz="3600" dirty="0" smtClean="0">
                <a:ln w="0"/>
                <a:latin typeface="Times New Roman" panose="02020603050405020304" pitchFamily="18" charset="0"/>
                <a:cs typeface="Times New Roman" panose="02020603050405020304" pitchFamily="18" charset="0"/>
              </a:rPr>
              <a:t>Kurumunun </a:t>
            </a:r>
            <a:r>
              <a:rPr lang="tr-TR" sz="3600" i="1" dirty="0" smtClean="0">
                <a:ln w="0"/>
                <a:latin typeface="Times New Roman" panose="02020603050405020304" pitchFamily="18" charset="0"/>
                <a:cs typeface="Times New Roman" panose="02020603050405020304" pitchFamily="18" charset="0"/>
              </a:rPr>
              <a:t>(Açık Lise veya Açık Ortaokul)</a:t>
            </a:r>
            <a:r>
              <a:rPr lang="tr-TR" sz="3600" dirty="0" smtClean="0">
                <a:ln w="0"/>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öğrencisi olduğuna dikkat edilip, yedek sınav güvenlik poşeti buna göre  açılarak kullanılmalıdır.</a:t>
            </a:r>
          </a:p>
        </p:txBody>
      </p:sp>
    </p:spTree>
    <p:extLst>
      <p:ext uri="{BB962C8B-B14F-4D97-AF65-F5344CB8AC3E}">
        <p14:creationId xmlns:p14="http://schemas.microsoft.com/office/powerpoint/2010/main" val="2551003439"/>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5095306"/>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Yedek </a:t>
            </a:r>
            <a:r>
              <a:rPr lang="tr-TR" sz="3600" dirty="0">
                <a:ln w="0"/>
                <a:latin typeface="Times New Roman" panose="02020603050405020304" pitchFamily="18" charset="0"/>
                <a:cs typeface="Times New Roman" panose="02020603050405020304" pitchFamily="18" charset="0"/>
              </a:rPr>
              <a:t>salonda sınava alınan </a:t>
            </a:r>
            <a:r>
              <a:rPr lang="tr-TR" sz="3600" dirty="0" smtClean="0">
                <a:ln w="0"/>
                <a:latin typeface="Times New Roman" panose="02020603050405020304" pitchFamily="18" charset="0"/>
                <a:cs typeface="Times New Roman" panose="02020603050405020304" pitchFamily="18" charset="0"/>
              </a:rPr>
              <a:t>öğrencilerin, </a:t>
            </a:r>
            <a:r>
              <a:rPr lang="tr-TR" sz="3600" dirty="0">
                <a:ln w="0"/>
                <a:latin typeface="Times New Roman" panose="02020603050405020304" pitchFamily="18" charset="0"/>
                <a:cs typeface="Times New Roman" panose="02020603050405020304" pitchFamily="18" charset="0"/>
              </a:rPr>
              <a:t>cevap kâğıdı üzerinde bulunan </a:t>
            </a:r>
            <a:r>
              <a:rPr lang="tr-TR" sz="3600" b="1" dirty="0">
                <a:ln w="0"/>
                <a:solidFill>
                  <a:srgbClr val="FF0000"/>
                </a:solidFill>
                <a:latin typeface="Times New Roman" panose="02020603050405020304" pitchFamily="18" charset="0"/>
                <a:cs typeface="Times New Roman" panose="02020603050405020304" pitchFamily="18" charset="0"/>
              </a:rPr>
              <a:t>ADAY BİLGİLERİ</a:t>
            </a:r>
            <a:r>
              <a:rPr lang="tr-TR" sz="3600" dirty="0">
                <a:ln w="0"/>
                <a:latin typeface="Times New Roman" panose="02020603050405020304" pitchFamily="18" charset="0"/>
                <a:cs typeface="Times New Roman" panose="02020603050405020304" pitchFamily="18" charset="0"/>
              </a:rPr>
              <a:t>, </a:t>
            </a:r>
            <a:r>
              <a:rPr lang="tr-TR" sz="3600" b="1" dirty="0">
                <a:ln w="0"/>
                <a:solidFill>
                  <a:srgbClr val="FF0000"/>
                </a:solidFill>
                <a:latin typeface="Times New Roman" panose="02020603050405020304" pitchFamily="18" charset="0"/>
                <a:cs typeface="Times New Roman" panose="02020603050405020304" pitchFamily="18" charset="0"/>
              </a:rPr>
              <a:t>T.C. KİMLİK NO </a:t>
            </a:r>
            <a:r>
              <a:rPr lang="tr-TR" sz="3600" dirty="0">
                <a:ln w="0"/>
                <a:latin typeface="Times New Roman" panose="02020603050405020304" pitchFamily="18" charset="0"/>
                <a:cs typeface="Times New Roman" panose="02020603050405020304" pitchFamily="18" charset="0"/>
              </a:rPr>
              <a:t>ve seçtiği derslerin </a:t>
            </a:r>
            <a:r>
              <a:rPr lang="tr-TR" sz="3600" b="1" dirty="0">
                <a:ln w="0"/>
                <a:solidFill>
                  <a:srgbClr val="FF0000"/>
                </a:solidFill>
                <a:latin typeface="Times New Roman" panose="02020603050405020304" pitchFamily="18" charset="0"/>
                <a:cs typeface="Times New Roman" panose="02020603050405020304" pitchFamily="18" charset="0"/>
              </a:rPr>
              <a:t>DERS KODLARI </a:t>
            </a:r>
            <a:r>
              <a:rPr lang="tr-TR" sz="3600" dirty="0">
                <a:ln w="0"/>
                <a:latin typeface="Times New Roman" panose="02020603050405020304" pitchFamily="18" charset="0"/>
                <a:cs typeface="Times New Roman" panose="02020603050405020304" pitchFamily="18" charset="0"/>
              </a:rPr>
              <a:t>bölümünün sınav giriş belgesindeki bilgilere göre tam olarak yazılıp kodlanması ve </a:t>
            </a:r>
            <a:r>
              <a:rPr lang="tr-TR" sz="3600" u="sng" dirty="0">
                <a:ln w="0"/>
                <a:latin typeface="Times New Roman" panose="02020603050405020304" pitchFamily="18" charset="0"/>
                <a:cs typeface="Times New Roman" panose="02020603050405020304" pitchFamily="18" charset="0"/>
              </a:rPr>
              <a:t>salon görevlileri tarafından kontrol edilmesi </a:t>
            </a:r>
            <a:r>
              <a:rPr lang="tr-TR" sz="3600" dirty="0">
                <a:ln w="0"/>
                <a:latin typeface="Times New Roman" panose="02020603050405020304" pitchFamily="18" charset="0"/>
                <a:cs typeface="Times New Roman" panose="02020603050405020304" pitchFamily="18" charset="0"/>
              </a:rPr>
              <a:t>gerekmektedir.</a:t>
            </a:r>
          </a:p>
          <a:p>
            <a:pPr algn="just">
              <a:lnSpc>
                <a:spcPct val="114000"/>
              </a:lnSpc>
            </a:pPr>
            <a:r>
              <a:rPr lang="tr-TR" sz="3600" dirty="0">
                <a:ln w="0"/>
                <a:solidFill>
                  <a:srgbClr val="FF0000"/>
                </a:solidFill>
                <a:latin typeface="Times New Roman" panose="02020603050405020304" pitchFamily="18" charset="0"/>
                <a:cs typeface="Times New Roman" panose="02020603050405020304" pitchFamily="18" charset="0"/>
              </a:rPr>
              <a:t>	Bu kodlamayı yapmayan öğrencilerin cevap kağıtları değerlendirmeye alınmayacaktır.</a:t>
            </a:r>
          </a:p>
        </p:txBody>
      </p:sp>
    </p:spTree>
    <p:extLst>
      <p:ext uri="{BB962C8B-B14F-4D97-AF65-F5344CB8AC3E}">
        <p14:creationId xmlns:p14="http://schemas.microsoft.com/office/powerpoint/2010/main" val="3012786978"/>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FF"/>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7493334" cy="578882"/>
          </a:xfrm>
          <a:prstGeom prst="roundRect">
            <a:avLst/>
          </a:prstGeom>
          <a:solidFill>
            <a:srgbClr val="FF00FF"/>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Salon ve Yedek Kitapçık Kullanımı</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3127395"/>
          </a:xfrm>
          <a:prstGeom prst="rect">
            <a:avLst/>
          </a:prstGeom>
          <a:noFill/>
        </p:spPr>
        <p:txBody>
          <a:bodyPr wrap="square" rtlCol="0">
            <a:spAutoFit/>
          </a:bodyPr>
          <a:lstStyle/>
          <a:p>
            <a:pPr algn="just">
              <a:lnSpc>
                <a:spcPct val="114000"/>
              </a:lnSpc>
            </a:pPr>
            <a:r>
              <a:rPr lang="tr-TR" sz="3600" dirty="0">
                <a:ln w="0"/>
                <a:latin typeface="Times New Roman" panose="02020603050405020304" pitchFamily="18" charset="0"/>
                <a:cs typeface="Times New Roman" panose="02020603050405020304" pitchFamily="18" charset="0"/>
              </a:rPr>
              <a:t>	Yedek salonda sınava alınan öğrencilerin geçerli kimlik belgesi </a:t>
            </a:r>
            <a:r>
              <a:rPr lang="tr-TR" sz="2800" i="1" dirty="0">
                <a:ln w="0"/>
                <a:latin typeface="Times New Roman" panose="02020603050405020304" pitchFamily="18" charset="0"/>
                <a:cs typeface="Times New Roman" panose="02020603050405020304" pitchFamily="18" charset="0"/>
              </a:rPr>
              <a:t>(T.C. kimlik numaralı kimlik kartı, nüfus cüzdanı, T.C. kimlik numaralı sürücü belgesi, geçerlik süresi devam eden pasaport)</a:t>
            </a:r>
            <a:r>
              <a:rPr lang="tr-TR" sz="3600" i="1" dirty="0" smtClean="0">
                <a:ln w="0"/>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fotokopileri salon öğrenci yoklama listesine eklenecektir</a:t>
            </a:r>
            <a:r>
              <a:rPr lang="tr-TR" sz="3600" dirty="0" smtClean="0">
                <a:ln w="0"/>
                <a:latin typeface="Times New Roman" panose="02020603050405020304" pitchFamily="18" charset="0"/>
                <a:cs typeface="Times New Roman" panose="02020603050405020304" pitchFamily="18" charset="0"/>
              </a:rPr>
              <a:t>.</a:t>
            </a:r>
            <a:endParaRPr lang="tr-TR" sz="3600" dirty="0">
              <a:ln w="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51238" y="4015295"/>
            <a:ext cx="364730" cy="20397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7850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61322"/>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Metin kutusu 7"/>
          <p:cNvSpPr txBox="1"/>
          <p:nvPr/>
        </p:nvSpPr>
        <p:spPr>
          <a:xfrm>
            <a:off x="1171674" y="2419400"/>
            <a:ext cx="10071342" cy="3200876"/>
          </a:xfrm>
          <a:prstGeom prst="rect">
            <a:avLst/>
          </a:prstGeom>
          <a:noFill/>
        </p:spPr>
        <p:txBody>
          <a:bodyPr wrap="square" rtlCol="0">
            <a:spAutoFit/>
          </a:bodyPr>
          <a:lstStyle/>
          <a:p>
            <a:pPr algn="ctr">
              <a:lnSpc>
                <a:spcPct val="150000"/>
              </a:lnSpc>
            </a:pPr>
            <a:r>
              <a:rPr lang="tr-TR" sz="2800" u="sng" dirty="0" smtClean="0">
                <a:ln w="0"/>
                <a:latin typeface="Times New Roman" panose="02020603050405020304" pitchFamily="18" charset="0"/>
                <a:cs typeface="Times New Roman" panose="02020603050405020304" pitchFamily="18" charset="0"/>
              </a:rPr>
              <a:t>22 Mart 2025 </a:t>
            </a:r>
            <a:r>
              <a:rPr lang="tr-TR" sz="2800" u="sng" dirty="0" smtClean="0">
                <a:ln w="0"/>
                <a:latin typeface="Times New Roman" panose="02020603050405020304" pitchFamily="18" charset="0"/>
                <a:cs typeface="Times New Roman" panose="02020603050405020304" pitchFamily="18" charset="0"/>
              </a:rPr>
              <a:t>(Cumartesi) günü </a:t>
            </a:r>
            <a:endParaRPr lang="tr-TR" sz="2800" u="sng" dirty="0">
              <a:ln w="0"/>
              <a:latin typeface="Times New Roman" panose="02020603050405020304" pitchFamily="18" charset="0"/>
              <a:cs typeface="Times New Roman" panose="02020603050405020304" pitchFamily="18" charset="0"/>
            </a:endParaRPr>
          </a:p>
          <a:p>
            <a:pPr algn="ctr"/>
            <a:endParaRPr lang="tr-TR" sz="1600" b="1" dirty="0" smtClean="0">
              <a:ln w="0"/>
              <a:solidFill>
                <a:srgbClr val="FF0000"/>
              </a:solidFill>
              <a:latin typeface="Times New Roman" panose="02020603050405020304" pitchFamily="18" charset="0"/>
              <a:cs typeface="Times New Roman" panose="02020603050405020304" pitchFamily="18" charset="0"/>
            </a:endParaRPr>
          </a:p>
          <a:p>
            <a:pPr algn="ctr"/>
            <a:r>
              <a:rPr lang="tr-TR" sz="2800" b="1" dirty="0" smtClean="0">
                <a:ln w="0"/>
                <a:solidFill>
                  <a:srgbClr val="FF0000"/>
                </a:solidFill>
                <a:latin typeface="Times New Roman" panose="02020603050405020304" pitchFamily="18" charset="0"/>
                <a:cs typeface="Times New Roman" panose="02020603050405020304" pitchFamily="18" charset="0"/>
              </a:rPr>
              <a:t>En </a:t>
            </a:r>
            <a:r>
              <a:rPr lang="tr-TR" sz="2800" b="1" dirty="0">
                <a:ln w="0"/>
                <a:solidFill>
                  <a:srgbClr val="FF0000"/>
                </a:solidFill>
                <a:latin typeface="Times New Roman" panose="02020603050405020304" pitchFamily="18" charset="0"/>
                <a:cs typeface="Times New Roman" panose="02020603050405020304" pitchFamily="18" charset="0"/>
              </a:rPr>
              <a:t>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endParaRPr lang="tr-TR" sz="2800" b="1" dirty="0">
              <a:ln w="0"/>
              <a:solidFill>
                <a:srgbClr val="FF0000"/>
              </a:solidFill>
              <a:latin typeface="Times New Roman" panose="02020603050405020304" pitchFamily="18" charset="0"/>
              <a:cs typeface="Times New Roman" panose="02020603050405020304" pitchFamily="18" charset="0"/>
            </a:endParaRPr>
          </a:p>
          <a:p>
            <a:pPr algn="ctr"/>
            <a:endParaRPr lang="tr-TR" b="1" dirty="0" smtClean="0">
              <a:ln w="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tr-TR" sz="2800" u="sng" dirty="0" smtClean="0">
                <a:ln w="0"/>
                <a:latin typeface="Times New Roman" panose="02020603050405020304" pitchFamily="18" charset="0"/>
                <a:cs typeface="Times New Roman" panose="02020603050405020304" pitchFamily="18" charset="0"/>
              </a:rPr>
              <a:t>23 Mart 2025 </a:t>
            </a:r>
            <a:r>
              <a:rPr lang="tr-TR" sz="2800" u="sng" dirty="0">
                <a:ln w="0"/>
                <a:latin typeface="Times New Roman" panose="02020603050405020304" pitchFamily="18" charset="0"/>
                <a:cs typeface="Times New Roman" panose="02020603050405020304" pitchFamily="18" charset="0"/>
              </a:rPr>
              <a:t>Pazar günü </a:t>
            </a:r>
          </a:p>
          <a:p>
            <a:pPr algn="ctr"/>
            <a:r>
              <a:rPr lang="tr-TR" sz="2800" b="1" dirty="0" smtClean="0">
                <a:ln w="0"/>
                <a:solidFill>
                  <a:srgbClr val="FF0000"/>
                </a:solidFill>
                <a:latin typeface="Times New Roman" panose="02020603050405020304" pitchFamily="18" charset="0"/>
                <a:cs typeface="Times New Roman" panose="02020603050405020304" pitchFamily="18" charset="0"/>
              </a:rPr>
              <a:t>En </a:t>
            </a:r>
            <a:r>
              <a:rPr lang="tr-TR" sz="2800" b="1" dirty="0">
                <a:ln w="0"/>
                <a:solidFill>
                  <a:srgbClr val="FF0000"/>
                </a:solidFill>
                <a:latin typeface="Times New Roman" panose="02020603050405020304" pitchFamily="18" charset="0"/>
                <a:cs typeface="Times New Roman" panose="02020603050405020304" pitchFamily="18" charset="0"/>
              </a:rPr>
              <a:t>geç </a:t>
            </a:r>
            <a:r>
              <a:rPr lang="tr-TR" sz="2800" b="1" dirty="0" smtClean="0">
                <a:ln w="0"/>
                <a:solidFill>
                  <a:srgbClr val="FF0000"/>
                </a:solidFill>
                <a:latin typeface="Times New Roman" panose="02020603050405020304" pitchFamily="18" charset="0"/>
                <a:cs typeface="Times New Roman" panose="02020603050405020304" pitchFamily="18" charset="0"/>
              </a:rPr>
              <a:t>08.00’de</a:t>
            </a:r>
          </a:p>
          <a:p>
            <a:pPr algn="ctr"/>
            <a:endParaRPr lang="tr-TR" sz="2800" b="1" dirty="0">
              <a:ln w="0"/>
              <a:solidFill>
                <a:srgbClr val="FF0000"/>
              </a:solidFill>
              <a:latin typeface="Times New Roman" panose="02020603050405020304" pitchFamily="18" charset="0"/>
              <a:cs typeface="Times New Roman" panose="02020603050405020304" pitchFamily="18" charset="0"/>
            </a:endParaRPr>
          </a:p>
        </p:txBody>
      </p:sp>
      <p:sp>
        <p:nvSpPr>
          <p:cNvPr id="5" name="Dikdörtgen 4"/>
          <p:cNvSpPr/>
          <p:nvPr/>
        </p:nvSpPr>
        <p:spPr>
          <a:xfrm>
            <a:off x="1171674" y="1124900"/>
            <a:ext cx="10106966" cy="584775"/>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2024-2025 Eğitim Öğretim Yılı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 </a:t>
            </a: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Dönem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endPar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929168" y="1630533"/>
            <a:ext cx="10554270" cy="661207"/>
          </a:xfrm>
          <a:prstGeom prst="rect">
            <a:avLst/>
          </a:prstGeom>
          <a:noFill/>
        </p:spPr>
        <p:txBody>
          <a:bodyPr wrap="square" rtlCol="0">
            <a:spAutoFit/>
          </a:bodyPr>
          <a:lstStyle/>
          <a:p>
            <a:pPr algn="ctr">
              <a:lnSpc>
                <a:spcPct val="150000"/>
              </a:lnSpc>
            </a:pPr>
            <a:r>
              <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Bina Sınav Komisyon Başkanı ve </a:t>
            </a:r>
            <a:r>
              <a:rPr lang="tr-TR" sz="2800" dirty="0" smtClean="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Üyeleri;</a:t>
            </a:r>
            <a:endParaRPr lang="tr-TR" sz="2800" dirty="0">
              <a:ln w="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p>
        </p:txBody>
      </p:sp>
      <p:sp>
        <p:nvSpPr>
          <p:cNvPr id="11" name="Metin kutusu 10"/>
          <p:cNvSpPr txBox="1"/>
          <p:nvPr/>
        </p:nvSpPr>
        <p:spPr>
          <a:xfrm>
            <a:off x="856469" y="5503636"/>
            <a:ext cx="10699668" cy="661207"/>
          </a:xfrm>
          <a:prstGeom prst="rect">
            <a:avLst/>
          </a:prstGeom>
          <a:noFill/>
        </p:spPr>
        <p:txBody>
          <a:bodyPr wrap="square" rtlCol="0">
            <a:spAutoFit/>
          </a:bodyPr>
          <a:lstStyle/>
          <a:p>
            <a:pPr algn="ctr">
              <a:lnSpc>
                <a:spcPct val="150000"/>
              </a:lnSpc>
            </a:pPr>
            <a:r>
              <a:rPr lang="tr-TR" sz="2800" dirty="0" smtClean="0">
                <a:ln w="0"/>
                <a:latin typeface="Times New Roman" panose="02020603050405020304" pitchFamily="18" charset="0"/>
                <a:cs typeface="Times New Roman" panose="02020603050405020304" pitchFamily="18" charset="0"/>
              </a:rPr>
              <a:t>Okullarında hazır bulunacaklardır.</a:t>
            </a:r>
            <a:endParaRPr lang="tr-TR" sz="28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707819"/>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4940139" cy="578882"/>
          </a:xfrm>
          <a:prstGeom prst="roundRect">
            <a:avLst/>
          </a:prstGeom>
          <a:solidFill>
            <a:srgbClr val="00FF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Tek Kişilik Salonda Sınav</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124206"/>
          </a:xfrm>
          <a:prstGeom prst="rect">
            <a:avLst/>
          </a:prstGeom>
          <a:noFill/>
        </p:spPr>
        <p:txBody>
          <a:bodyPr wrap="square" rtlCol="0">
            <a:spAutoFit/>
          </a:bodyPr>
          <a:lstStyle/>
          <a:p>
            <a:pPr algn="just">
              <a:spcAft>
                <a:spcPts val="1200"/>
              </a:spcAft>
            </a:pPr>
            <a:r>
              <a:rPr lang="tr-TR" sz="3600" dirty="0">
                <a:ln w="0"/>
                <a:latin typeface="Times New Roman" panose="02020603050405020304" pitchFamily="18" charset="0"/>
                <a:cs typeface="Times New Roman" panose="02020603050405020304" pitchFamily="18" charset="0"/>
              </a:rPr>
              <a:t>	</a:t>
            </a:r>
            <a:r>
              <a:rPr lang="tr-TR" sz="3600" u="sng" dirty="0">
                <a:ln w="0"/>
                <a:solidFill>
                  <a:srgbClr val="FF0000"/>
                </a:solidFill>
                <a:latin typeface="Times New Roman" panose="02020603050405020304" pitchFamily="18" charset="0"/>
                <a:cs typeface="Times New Roman" panose="02020603050405020304" pitchFamily="18" charset="0"/>
              </a:rPr>
              <a:t>Tek kişilik salonda öğrenci sınava gelmedi ise</a:t>
            </a:r>
            <a:r>
              <a:rPr lang="tr-TR" sz="3600" dirty="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sınav evrakının bulunduğu </a:t>
            </a:r>
            <a:r>
              <a:rPr lang="tr-TR" sz="3600" u="sng" dirty="0">
                <a:ln w="0"/>
                <a:solidFill>
                  <a:srgbClr val="FF0000"/>
                </a:solidFill>
                <a:latin typeface="Times New Roman" panose="02020603050405020304" pitchFamily="18" charset="0"/>
                <a:cs typeface="Times New Roman" panose="02020603050405020304" pitchFamily="18" charset="0"/>
              </a:rPr>
              <a:t>sınav güvenlik poşeti açılmaz</a:t>
            </a:r>
            <a:r>
              <a:rPr lang="tr-TR" sz="3600" dirty="0">
                <a:ln w="0"/>
                <a:latin typeface="Times New Roman" panose="02020603050405020304" pitchFamily="18" charset="0"/>
                <a:cs typeface="Times New Roman" panose="02020603050405020304" pitchFamily="18" charset="0"/>
              </a:rPr>
              <a:t>. Salon görevlilerince tutanak düzenlenecek ve bu tutanak bina sınav komisyonu tarafından da imzalanacaktır.</a:t>
            </a:r>
          </a:p>
          <a:p>
            <a:pPr algn="just">
              <a:spcAft>
                <a:spcPts val="1200"/>
              </a:spcAft>
            </a:pPr>
            <a:r>
              <a:rPr lang="tr-TR" sz="3600" dirty="0">
                <a:ln w="0"/>
                <a:latin typeface="Times New Roman" panose="02020603050405020304" pitchFamily="18" charset="0"/>
                <a:cs typeface="Times New Roman" panose="02020603050405020304" pitchFamily="18" charset="0"/>
              </a:rPr>
              <a:t>	Bu husus özellikle tek kişilik salonda görevli salon görevlilerine bildirilir.</a:t>
            </a:r>
          </a:p>
        </p:txBody>
      </p:sp>
    </p:spTree>
    <p:extLst>
      <p:ext uri="{BB962C8B-B14F-4D97-AF65-F5344CB8AC3E}">
        <p14:creationId xmlns:p14="http://schemas.microsoft.com/office/powerpoint/2010/main" val="8964138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771412" cy="578882"/>
          </a:xfrm>
          <a:prstGeom prst="roundRect">
            <a:avLst/>
          </a:prstGeom>
          <a:solidFill>
            <a:srgbClr val="FF0066"/>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Yedek Gözetmenlerin Görevleri</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073136"/>
            <a:ext cx="10236530" cy="4278094"/>
          </a:xfrm>
          <a:prstGeom prst="rect">
            <a:avLst/>
          </a:prstGeom>
          <a:noFill/>
        </p:spPr>
        <p:txBody>
          <a:bodyPr wrap="square" rtlCol="0">
            <a:spAutoFit/>
          </a:bodyPr>
          <a:lstStyle/>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Sınav salonlarında görevli öğretmenlerle bina sınav komisyonu arasındaki irtibatı sağlar.</a:t>
            </a:r>
          </a:p>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Sağlık durumu nedeniyle tuvalet ihtiyacı olan öğrencilere refakat eder (</a:t>
            </a:r>
            <a:r>
              <a:rPr lang="tr-TR" sz="3600" i="1" dirty="0">
                <a:ln w="0"/>
                <a:solidFill>
                  <a:srgbClr val="FF0000"/>
                </a:solidFill>
                <a:latin typeface="Times New Roman" panose="02020603050405020304" pitchFamily="18" charset="0"/>
                <a:cs typeface="Times New Roman" panose="02020603050405020304" pitchFamily="18" charset="0"/>
              </a:rPr>
              <a:t>sağlık kurulu raporu ibraz edilecektir</a:t>
            </a:r>
            <a:r>
              <a:rPr lang="tr-TR" sz="3600" dirty="0">
                <a:ln w="0"/>
                <a:latin typeface="Times New Roman" panose="02020603050405020304" pitchFamily="18" charset="0"/>
                <a:cs typeface="Times New Roman" panose="02020603050405020304" pitchFamily="18" charset="0"/>
              </a:rPr>
              <a:t>).</a:t>
            </a:r>
          </a:p>
          <a:p>
            <a:pPr marL="457200" indent="-457200" algn="just">
              <a:spcAft>
                <a:spcPts val="1200"/>
              </a:spcAft>
              <a:buFont typeface="Wingdings" panose="05000000000000000000" pitchFamily="2" charset="2"/>
              <a:buChar char="§"/>
            </a:pPr>
            <a:r>
              <a:rPr lang="tr-TR" sz="3600" dirty="0">
                <a:ln w="0"/>
                <a:latin typeface="Times New Roman" panose="02020603050405020304" pitchFamily="18" charset="0"/>
                <a:cs typeface="Times New Roman" panose="02020603050405020304" pitchFamily="18" charset="0"/>
              </a:rPr>
              <a:t>Görevli bulundukları katlarda sınav görevi bulunmayan kişilerin bina dışına çıkmalarını sağlar.</a:t>
            </a:r>
          </a:p>
        </p:txBody>
      </p:sp>
    </p:spTree>
    <p:extLst>
      <p:ext uri="{BB962C8B-B14F-4D97-AF65-F5344CB8AC3E}">
        <p14:creationId xmlns:p14="http://schemas.microsoft.com/office/powerpoint/2010/main" val="15026887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1" y="327438"/>
            <a:ext cx="9049001"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a:t>
            </a: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ve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Kapatılması </a:t>
            </a:r>
          </a:p>
        </p:txBody>
      </p:sp>
      <p:sp>
        <p:nvSpPr>
          <p:cNvPr id="2" name="Metin kutusu 1"/>
          <p:cNvSpPr txBox="1"/>
          <p:nvPr/>
        </p:nvSpPr>
        <p:spPr>
          <a:xfrm>
            <a:off x="783770" y="1073136"/>
            <a:ext cx="10580916" cy="2618666"/>
          </a:xfrm>
          <a:prstGeom prst="rect">
            <a:avLst/>
          </a:prstGeom>
          <a:noFill/>
        </p:spPr>
        <p:txBody>
          <a:bodyPr wrap="square" rtlCol="0">
            <a:spAutoFit/>
          </a:bodyPr>
          <a:lstStyle/>
          <a:p>
            <a:pPr algn="just">
              <a:lnSpc>
                <a:spcPct val="114000"/>
              </a:lnSpc>
              <a:spcAft>
                <a:spcPts val="1200"/>
              </a:spcAft>
            </a:pPr>
            <a:r>
              <a:rPr lang="tr-TR" sz="3600" dirty="0">
                <a:ln w="0"/>
                <a:latin typeface="Times New Roman" panose="02020603050405020304" pitchFamily="18" charset="0"/>
                <a:cs typeface="Times New Roman" panose="02020603050405020304" pitchFamily="18" charset="0"/>
              </a:rPr>
              <a:t>	</a:t>
            </a:r>
            <a:r>
              <a:rPr lang="tr-TR" sz="3600" dirty="0" smtClean="0">
                <a:ln w="0"/>
                <a:latin typeface="Times New Roman" panose="02020603050405020304" pitchFamily="18" charset="0"/>
                <a:cs typeface="Times New Roman" panose="02020603050405020304" pitchFamily="18" charset="0"/>
              </a:rPr>
              <a:t>Kullanılan veya kullanılmayan sınav evrakı, (cevap anahtarları) </a:t>
            </a:r>
            <a:r>
              <a:rPr lang="tr-TR" sz="3600" dirty="0">
                <a:ln w="0"/>
                <a:latin typeface="Times New Roman" panose="02020603050405020304" pitchFamily="18" charset="0"/>
                <a:cs typeface="Times New Roman" panose="02020603050405020304" pitchFamily="18" charset="0"/>
              </a:rPr>
              <a:t>bina sınav komisyonundan alınan </a:t>
            </a:r>
            <a:r>
              <a:rPr lang="tr-TR" sz="3600" b="1" dirty="0" smtClean="0">
                <a:ln w="0"/>
                <a:solidFill>
                  <a:srgbClr val="FF0000"/>
                </a:solidFill>
                <a:latin typeface="Times New Roman" panose="02020603050405020304" pitchFamily="18" charset="0"/>
                <a:cs typeface="Times New Roman" panose="02020603050405020304" pitchFamily="18" charset="0"/>
              </a:rPr>
              <a:t>sınav poşetinin içinden çıkan  sınav </a:t>
            </a:r>
            <a:r>
              <a:rPr lang="tr-TR" sz="3600" b="1" dirty="0">
                <a:ln w="0"/>
                <a:solidFill>
                  <a:srgbClr val="FF0000"/>
                </a:solidFill>
                <a:latin typeface="Times New Roman" panose="02020603050405020304" pitchFamily="18" charset="0"/>
                <a:cs typeface="Times New Roman" panose="02020603050405020304" pitchFamily="18" charset="0"/>
              </a:rPr>
              <a:t>evrakı dönüş zarfları ile</a:t>
            </a:r>
            <a:r>
              <a:rPr lang="tr-TR" sz="3600" dirty="0" smtClean="0">
                <a:ln w="0"/>
                <a:solidFill>
                  <a:srgbClr val="FF0000"/>
                </a:solidFill>
                <a:latin typeface="Times New Roman" panose="02020603050405020304" pitchFamily="18" charset="0"/>
                <a:cs typeface="Times New Roman" panose="02020603050405020304" pitchFamily="18" charset="0"/>
              </a:rPr>
              <a:t> </a:t>
            </a:r>
            <a:r>
              <a:rPr lang="tr-TR" sz="3600" dirty="0">
                <a:ln w="0"/>
                <a:latin typeface="Times New Roman" panose="02020603050405020304" pitchFamily="18" charset="0"/>
                <a:cs typeface="Times New Roman" panose="02020603050405020304" pitchFamily="18" charset="0"/>
              </a:rPr>
              <a:t>teslim </a:t>
            </a:r>
            <a:r>
              <a:rPr lang="tr-TR" sz="3600" dirty="0" smtClean="0">
                <a:ln w="0"/>
                <a:latin typeface="Times New Roman" panose="02020603050405020304" pitchFamily="18" charset="0"/>
                <a:cs typeface="Times New Roman" panose="02020603050405020304" pitchFamily="18" charset="0"/>
              </a:rPr>
              <a:t>edilecektir. </a:t>
            </a:r>
            <a:endParaRPr lang="tr-TR" sz="36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1054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843145" y="1417402"/>
            <a:ext cx="10580916" cy="3970318"/>
          </a:xfrm>
          <a:prstGeom prst="rect">
            <a:avLst/>
          </a:prstGeom>
          <a:noFill/>
        </p:spPr>
        <p:txBody>
          <a:bodyPr wrap="square" rtlCol="0">
            <a:spAutoFit/>
          </a:bodyPr>
          <a:lstStyle/>
          <a:p>
            <a:pPr algn="just"/>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Salon görevlileri;</a:t>
            </a: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başlamadan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en geç 1 (bir) saat önce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yerinde hazır bulunur. Bina sınav komisyon başkanının yapacağı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toplantıya muhakkak katılır</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smtClean="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başkanı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ise görevli olduğu salona ait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evrakını</a:t>
            </a:r>
            <a:r>
              <a:rPr lang="tr-TR" sz="36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imza karşılığı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teslim alır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876998"/>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756173" y="1381894"/>
            <a:ext cx="6608513" cy="2408095"/>
          </a:xfrm>
          <a:prstGeom prst="rect">
            <a:avLst/>
          </a:prstGeom>
          <a:noFill/>
        </p:spPr>
        <p:txBody>
          <a:bodyPr wrap="square" rtlCol="0">
            <a:spAutoFit/>
          </a:bodyPr>
          <a:lstStyle/>
          <a:p>
            <a:pPr algn="just">
              <a:lnSpc>
                <a:spcPct val="114000"/>
              </a:lnSpc>
              <a:spcAft>
                <a:spcPts val="1200"/>
              </a:spcAft>
            </a:pPr>
            <a:r>
              <a:rPr lang="tr-TR" sz="3300" dirty="0">
                <a:ln w="0"/>
                <a:latin typeface="Times New Roman" panose="02020603050405020304" pitchFamily="18" charset="0"/>
                <a:cs typeface="Times New Roman" panose="02020603050405020304" pitchFamily="18" charset="0"/>
              </a:rPr>
              <a:t>	Öğretmen kürsüsünün önünden başlamak üzere oturma planına göre «S» şeklinde adayların masalarına sıra numaraları yazılır.</a:t>
            </a:r>
          </a:p>
        </p:txBody>
      </p:sp>
      <p:pic>
        <p:nvPicPr>
          <p:cNvPr id="6" name="Resim 5"/>
          <p:cNvPicPr>
            <a:picLocks noChangeAspect="1"/>
          </p:cNvPicPr>
          <p:nvPr/>
        </p:nvPicPr>
        <p:blipFill rotWithShape="1">
          <a:blip r:embed="rId3">
            <a:extLst>
              <a:ext uri="{28A0092B-C50C-407E-A947-70E740481C1C}">
                <a14:useLocalDpi xmlns:a14="http://schemas.microsoft.com/office/drawing/2010/main" val="0"/>
              </a:ext>
            </a:extLst>
          </a:blip>
          <a:srcRect l="-1" r="57337"/>
          <a:stretch/>
        </p:blipFill>
        <p:spPr>
          <a:xfrm>
            <a:off x="1142335" y="1229813"/>
            <a:ext cx="1055187" cy="1220237"/>
          </a:xfrm>
          <a:prstGeom prst="rect">
            <a:avLst/>
          </a:prstGeom>
          <a:effectLst>
            <a:outerShdw blurRad="50800" dist="38100" algn="l" rotWithShape="0">
              <a:prstClr val="black">
                <a:alpha val="40000"/>
              </a:prstClr>
            </a:outerShdw>
          </a:effectLst>
        </p:spPr>
      </p:pic>
      <p:grpSp>
        <p:nvGrpSpPr>
          <p:cNvPr id="7" name="Grup 6"/>
          <p:cNvGrpSpPr/>
          <p:nvPr/>
        </p:nvGrpSpPr>
        <p:grpSpPr>
          <a:xfrm>
            <a:off x="1239406" y="2450050"/>
            <a:ext cx="861045" cy="646331"/>
            <a:chOff x="1120653" y="2919491"/>
            <a:chExt cx="861045" cy="646331"/>
          </a:xfrm>
        </p:grpSpPr>
        <p:pic>
          <p:nvPicPr>
            <p:cNvPr id="8" name="Resim 7"/>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9" name="Dikdörtgen 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0" name="Grup 9"/>
          <p:cNvGrpSpPr/>
          <p:nvPr/>
        </p:nvGrpSpPr>
        <p:grpSpPr>
          <a:xfrm>
            <a:off x="1239406" y="3107758"/>
            <a:ext cx="861045" cy="646331"/>
            <a:chOff x="1120653" y="2919491"/>
            <a:chExt cx="861045" cy="646331"/>
          </a:xfrm>
        </p:grpSpPr>
        <p:pic>
          <p:nvPicPr>
            <p:cNvPr id="11" name="Resim 10"/>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2" name="Dikdörtgen 1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3" name="Grup 12"/>
          <p:cNvGrpSpPr/>
          <p:nvPr/>
        </p:nvGrpSpPr>
        <p:grpSpPr>
          <a:xfrm>
            <a:off x="1239406" y="3799402"/>
            <a:ext cx="861045" cy="646331"/>
            <a:chOff x="1120653" y="2919491"/>
            <a:chExt cx="861045" cy="646331"/>
          </a:xfrm>
        </p:grpSpPr>
        <p:pic>
          <p:nvPicPr>
            <p:cNvPr id="14" name="Resim 13"/>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5" name="Dikdörtgen 1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6" name="Grup 15"/>
          <p:cNvGrpSpPr/>
          <p:nvPr/>
        </p:nvGrpSpPr>
        <p:grpSpPr>
          <a:xfrm>
            <a:off x="1239406" y="4480053"/>
            <a:ext cx="861045" cy="646331"/>
            <a:chOff x="1120653" y="2919491"/>
            <a:chExt cx="861045" cy="646331"/>
          </a:xfrm>
        </p:grpSpPr>
        <p:pic>
          <p:nvPicPr>
            <p:cNvPr id="17" name="Resim 16"/>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8" name="Dikdörtgen 1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9" name="Grup 18"/>
          <p:cNvGrpSpPr/>
          <p:nvPr/>
        </p:nvGrpSpPr>
        <p:grpSpPr>
          <a:xfrm>
            <a:off x="2264978" y="2450050"/>
            <a:ext cx="861045" cy="646331"/>
            <a:chOff x="1120653" y="2919491"/>
            <a:chExt cx="861045" cy="646331"/>
          </a:xfrm>
        </p:grpSpPr>
        <p:pic>
          <p:nvPicPr>
            <p:cNvPr id="20" name="Resim 19"/>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1" name="Dikdörtgen 20"/>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2" name="Grup 21"/>
          <p:cNvGrpSpPr/>
          <p:nvPr/>
        </p:nvGrpSpPr>
        <p:grpSpPr>
          <a:xfrm>
            <a:off x="2264978" y="3107758"/>
            <a:ext cx="861045" cy="646331"/>
            <a:chOff x="1120653" y="2919491"/>
            <a:chExt cx="861045" cy="646331"/>
          </a:xfrm>
        </p:grpSpPr>
        <p:pic>
          <p:nvPicPr>
            <p:cNvPr id="23" name="Resim 22"/>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4" name="Dikdörtgen 23"/>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5" name="Grup 24"/>
          <p:cNvGrpSpPr/>
          <p:nvPr/>
        </p:nvGrpSpPr>
        <p:grpSpPr>
          <a:xfrm>
            <a:off x="2264978" y="3799402"/>
            <a:ext cx="861045" cy="646331"/>
            <a:chOff x="1120653" y="2919491"/>
            <a:chExt cx="861045" cy="646331"/>
          </a:xfrm>
        </p:grpSpPr>
        <p:pic>
          <p:nvPicPr>
            <p:cNvPr id="26" name="Resim 25"/>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7" name="Dikdörtgen 26"/>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8" name="Grup 27"/>
          <p:cNvGrpSpPr/>
          <p:nvPr/>
        </p:nvGrpSpPr>
        <p:grpSpPr>
          <a:xfrm>
            <a:off x="2264978" y="4480053"/>
            <a:ext cx="861045" cy="646331"/>
            <a:chOff x="1120653" y="2919491"/>
            <a:chExt cx="861045" cy="646331"/>
          </a:xfrm>
        </p:grpSpPr>
        <p:pic>
          <p:nvPicPr>
            <p:cNvPr id="29" name="Resim 28"/>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0" name="Dikdörtgen 2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1" name="Grup 30"/>
          <p:cNvGrpSpPr/>
          <p:nvPr/>
        </p:nvGrpSpPr>
        <p:grpSpPr>
          <a:xfrm>
            <a:off x="3289405" y="2450050"/>
            <a:ext cx="861045" cy="646331"/>
            <a:chOff x="1120653" y="2919491"/>
            <a:chExt cx="861045" cy="646331"/>
          </a:xfrm>
        </p:grpSpPr>
        <p:pic>
          <p:nvPicPr>
            <p:cNvPr id="32" name="Resim 31"/>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3" name="Dikdörtgen 3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4" name="Grup 33"/>
          <p:cNvGrpSpPr/>
          <p:nvPr/>
        </p:nvGrpSpPr>
        <p:grpSpPr>
          <a:xfrm>
            <a:off x="3289405" y="3107758"/>
            <a:ext cx="861045" cy="646331"/>
            <a:chOff x="1120653" y="2919491"/>
            <a:chExt cx="861045" cy="646331"/>
          </a:xfrm>
        </p:grpSpPr>
        <p:pic>
          <p:nvPicPr>
            <p:cNvPr id="35" name="Resim 34"/>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6" name="Dikdörtgen 35"/>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7" name="Grup 36"/>
          <p:cNvGrpSpPr/>
          <p:nvPr/>
        </p:nvGrpSpPr>
        <p:grpSpPr>
          <a:xfrm>
            <a:off x="3289405" y="3799402"/>
            <a:ext cx="861045" cy="646331"/>
            <a:chOff x="1120653" y="2919491"/>
            <a:chExt cx="861045" cy="646331"/>
          </a:xfrm>
        </p:grpSpPr>
        <p:pic>
          <p:nvPicPr>
            <p:cNvPr id="38" name="Resim 37"/>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9" name="Dikdörtgen 38"/>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0" name="Grup 39"/>
          <p:cNvGrpSpPr/>
          <p:nvPr/>
        </p:nvGrpSpPr>
        <p:grpSpPr>
          <a:xfrm>
            <a:off x="3289405" y="4480053"/>
            <a:ext cx="861045" cy="646331"/>
            <a:chOff x="1120653" y="2919491"/>
            <a:chExt cx="861045" cy="646331"/>
          </a:xfrm>
        </p:grpSpPr>
        <p:pic>
          <p:nvPicPr>
            <p:cNvPr id="41" name="Resim 40"/>
            <p:cNvPicPr>
              <a:picLocks noChangeAspect="1"/>
            </p:cNvPicPr>
            <p:nvPr/>
          </p:nvPicPr>
          <p:blipFill rotWithShape="1">
            <a:blip r:embed="rId3">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2" name="Dikdörtgen 41"/>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3" name="Resim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440683" y="2539763"/>
            <a:ext cx="2450269" cy="2500011"/>
          </a:xfrm>
          <a:prstGeom prst="rect">
            <a:avLst/>
          </a:prstGeom>
        </p:spPr>
      </p:pic>
    </p:spTree>
    <p:extLst>
      <p:ext uri="{BB962C8B-B14F-4D97-AF65-F5344CB8AC3E}">
        <p14:creationId xmlns:p14="http://schemas.microsoft.com/office/powerpoint/2010/main" val="229113455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 fill="hold"/>
                                        <p:tgtEl>
                                          <p:spTgt spid="7"/>
                                        </p:tgtEl>
                                        <p:attrNameLst>
                                          <p:attrName>ppt_w</p:attrName>
                                        </p:attrNameLst>
                                      </p:cBhvr>
                                      <p:tavLst>
                                        <p:tav tm="0">
                                          <p:val>
                                            <p:fltVal val="0"/>
                                          </p:val>
                                        </p:tav>
                                        <p:tav tm="100000">
                                          <p:val>
                                            <p:strVal val="#ppt_w"/>
                                          </p:val>
                                        </p:tav>
                                      </p:tavLst>
                                    </p:anim>
                                    <p:anim calcmode="lin" valueType="num">
                                      <p:cBhvr>
                                        <p:cTn id="15" dur="250" fill="hold"/>
                                        <p:tgtEl>
                                          <p:spTgt spid="7"/>
                                        </p:tgtEl>
                                        <p:attrNameLst>
                                          <p:attrName>ppt_h</p:attrName>
                                        </p:attrNameLst>
                                      </p:cBhvr>
                                      <p:tavLst>
                                        <p:tav tm="0">
                                          <p:val>
                                            <p:fltVal val="0"/>
                                          </p:val>
                                        </p:tav>
                                        <p:tav tm="100000">
                                          <p:val>
                                            <p:strVal val="#ppt_h"/>
                                          </p:val>
                                        </p:tav>
                                      </p:tavLst>
                                    </p:anim>
                                    <p:animEffect transition="in" filter="fade">
                                      <p:cBhvr>
                                        <p:cTn id="16" dur="250"/>
                                        <p:tgtEl>
                                          <p:spTgt spid="7"/>
                                        </p:tgtEl>
                                      </p:cBhvr>
                                    </p:animEffect>
                                  </p:childTnLst>
                                </p:cTn>
                              </p:par>
                            </p:childTnLst>
                          </p:cTn>
                        </p:par>
                        <p:par>
                          <p:cTn id="17" fill="hold">
                            <p:stCondLst>
                              <p:cond delay="325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fltVal val="0"/>
                                          </p:val>
                                        </p:tav>
                                        <p:tav tm="100000">
                                          <p:val>
                                            <p:strVal val="#ppt_w"/>
                                          </p:val>
                                        </p:tav>
                                      </p:tavLst>
                                    </p:anim>
                                    <p:anim calcmode="lin" valueType="num">
                                      <p:cBhvr>
                                        <p:cTn id="21" dur="250" fill="hold"/>
                                        <p:tgtEl>
                                          <p:spTgt spid="10"/>
                                        </p:tgtEl>
                                        <p:attrNameLst>
                                          <p:attrName>ppt_h</p:attrName>
                                        </p:attrNameLst>
                                      </p:cBhvr>
                                      <p:tavLst>
                                        <p:tav tm="0">
                                          <p:val>
                                            <p:fltVal val="0"/>
                                          </p:val>
                                        </p:tav>
                                        <p:tav tm="100000">
                                          <p:val>
                                            <p:strVal val="#ppt_h"/>
                                          </p:val>
                                        </p:tav>
                                      </p:tavLst>
                                    </p:anim>
                                    <p:animEffect transition="in" filter="fade">
                                      <p:cBhvr>
                                        <p:cTn id="22" dur="250"/>
                                        <p:tgtEl>
                                          <p:spTgt spid="10"/>
                                        </p:tgtEl>
                                      </p:cBhvr>
                                    </p:animEffect>
                                  </p:childTnLst>
                                </p:cTn>
                              </p:par>
                            </p:childTnLst>
                          </p:cTn>
                        </p:par>
                        <p:par>
                          <p:cTn id="23" fill="hold">
                            <p:stCondLst>
                              <p:cond delay="35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50" fill="hold"/>
                                        <p:tgtEl>
                                          <p:spTgt spid="13"/>
                                        </p:tgtEl>
                                        <p:attrNameLst>
                                          <p:attrName>ppt_w</p:attrName>
                                        </p:attrNameLst>
                                      </p:cBhvr>
                                      <p:tavLst>
                                        <p:tav tm="0">
                                          <p:val>
                                            <p:fltVal val="0"/>
                                          </p:val>
                                        </p:tav>
                                        <p:tav tm="100000">
                                          <p:val>
                                            <p:strVal val="#ppt_w"/>
                                          </p:val>
                                        </p:tav>
                                      </p:tavLst>
                                    </p:anim>
                                    <p:anim calcmode="lin" valueType="num">
                                      <p:cBhvr>
                                        <p:cTn id="27" dur="250" fill="hold"/>
                                        <p:tgtEl>
                                          <p:spTgt spid="13"/>
                                        </p:tgtEl>
                                        <p:attrNameLst>
                                          <p:attrName>ppt_h</p:attrName>
                                        </p:attrNameLst>
                                      </p:cBhvr>
                                      <p:tavLst>
                                        <p:tav tm="0">
                                          <p:val>
                                            <p:fltVal val="0"/>
                                          </p:val>
                                        </p:tav>
                                        <p:tav tm="100000">
                                          <p:val>
                                            <p:strVal val="#ppt_h"/>
                                          </p:val>
                                        </p:tav>
                                      </p:tavLst>
                                    </p:anim>
                                    <p:animEffect transition="in" filter="fade">
                                      <p:cBhvr>
                                        <p:cTn id="28" dur="250"/>
                                        <p:tgtEl>
                                          <p:spTgt spid="13"/>
                                        </p:tgtEl>
                                      </p:cBhvr>
                                    </p:animEffect>
                                  </p:childTnLst>
                                </p:cTn>
                              </p:par>
                            </p:childTnLst>
                          </p:cTn>
                        </p:par>
                        <p:par>
                          <p:cTn id="29" fill="hold">
                            <p:stCondLst>
                              <p:cond delay="375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250" fill="hold"/>
                                        <p:tgtEl>
                                          <p:spTgt spid="16"/>
                                        </p:tgtEl>
                                        <p:attrNameLst>
                                          <p:attrName>ppt_w</p:attrName>
                                        </p:attrNameLst>
                                      </p:cBhvr>
                                      <p:tavLst>
                                        <p:tav tm="0">
                                          <p:val>
                                            <p:fltVal val="0"/>
                                          </p:val>
                                        </p:tav>
                                        <p:tav tm="100000">
                                          <p:val>
                                            <p:strVal val="#ppt_w"/>
                                          </p:val>
                                        </p:tav>
                                      </p:tavLst>
                                    </p:anim>
                                    <p:anim calcmode="lin" valueType="num">
                                      <p:cBhvr>
                                        <p:cTn id="33" dur="250" fill="hold"/>
                                        <p:tgtEl>
                                          <p:spTgt spid="16"/>
                                        </p:tgtEl>
                                        <p:attrNameLst>
                                          <p:attrName>ppt_h</p:attrName>
                                        </p:attrNameLst>
                                      </p:cBhvr>
                                      <p:tavLst>
                                        <p:tav tm="0">
                                          <p:val>
                                            <p:fltVal val="0"/>
                                          </p:val>
                                        </p:tav>
                                        <p:tav tm="100000">
                                          <p:val>
                                            <p:strVal val="#ppt_h"/>
                                          </p:val>
                                        </p:tav>
                                      </p:tavLst>
                                    </p:anim>
                                    <p:animEffect transition="in" filter="fade">
                                      <p:cBhvr>
                                        <p:cTn id="34" dur="250"/>
                                        <p:tgtEl>
                                          <p:spTgt spid="16"/>
                                        </p:tgtEl>
                                      </p:cBhvr>
                                    </p:animEffect>
                                  </p:childTnLst>
                                </p:cTn>
                              </p:par>
                            </p:childTnLst>
                          </p:cTn>
                        </p:par>
                        <p:par>
                          <p:cTn id="35" fill="hold">
                            <p:stCondLst>
                              <p:cond delay="4000"/>
                            </p:stCondLst>
                            <p:childTnLst>
                              <p:par>
                                <p:cTn id="36" presetID="53" presetClass="entr" presetSubtype="16"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250" fill="hold"/>
                                        <p:tgtEl>
                                          <p:spTgt spid="28"/>
                                        </p:tgtEl>
                                        <p:attrNameLst>
                                          <p:attrName>ppt_w</p:attrName>
                                        </p:attrNameLst>
                                      </p:cBhvr>
                                      <p:tavLst>
                                        <p:tav tm="0">
                                          <p:val>
                                            <p:fltVal val="0"/>
                                          </p:val>
                                        </p:tav>
                                        <p:tav tm="100000">
                                          <p:val>
                                            <p:strVal val="#ppt_w"/>
                                          </p:val>
                                        </p:tav>
                                      </p:tavLst>
                                    </p:anim>
                                    <p:anim calcmode="lin" valueType="num">
                                      <p:cBhvr>
                                        <p:cTn id="39" dur="250" fill="hold"/>
                                        <p:tgtEl>
                                          <p:spTgt spid="28"/>
                                        </p:tgtEl>
                                        <p:attrNameLst>
                                          <p:attrName>ppt_h</p:attrName>
                                        </p:attrNameLst>
                                      </p:cBhvr>
                                      <p:tavLst>
                                        <p:tav tm="0">
                                          <p:val>
                                            <p:fltVal val="0"/>
                                          </p:val>
                                        </p:tav>
                                        <p:tav tm="100000">
                                          <p:val>
                                            <p:strVal val="#ppt_h"/>
                                          </p:val>
                                        </p:tav>
                                      </p:tavLst>
                                    </p:anim>
                                    <p:animEffect transition="in" filter="fade">
                                      <p:cBhvr>
                                        <p:cTn id="40" dur="250"/>
                                        <p:tgtEl>
                                          <p:spTgt spid="28"/>
                                        </p:tgtEl>
                                      </p:cBhvr>
                                    </p:animEffect>
                                  </p:childTnLst>
                                </p:cTn>
                              </p:par>
                            </p:childTnLst>
                          </p:cTn>
                        </p:par>
                        <p:par>
                          <p:cTn id="41" fill="hold">
                            <p:stCondLst>
                              <p:cond delay="4250"/>
                            </p:stCondLst>
                            <p:childTnLst>
                              <p:par>
                                <p:cTn id="42" presetID="53" presetClass="entr" presetSubtype="16"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250" fill="hold"/>
                                        <p:tgtEl>
                                          <p:spTgt spid="25"/>
                                        </p:tgtEl>
                                        <p:attrNameLst>
                                          <p:attrName>ppt_w</p:attrName>
                                        </p:attrNameLst>
                                      </p:cBhvr>
                                      <p:tavLst>
                                        <p:tav tm="0">
                                          <p:val>
                                            <p:fltVal val="0"/>
                                          </p:val>
                                        </p:tav>
                                        <p:tav tm="100000">
                                          <p:val>
                                            <p:strVal val="#ppt_w"/>
                                          </p:val>
                                        </p:tav>
                                      </p:tavLst>
                                    </p:anim>
                                    <p:anim calcmode="lin" valueType="num">
                                      <p:cBhvr>
                                        <p:cTn id="45" dur="250" fill="hold"/>
                                        <p:tgtEl>
                                          <p:spTgt spid="25"/>
                                        </p:tgtEl>
                                        <p:attrNameLst>
                                          <p:attrName>ppt_h</p:attrName>
                                        </p:attrNameLst>
                                      </p:cBhvr>
                                      <p:tavLst>
                                        <p:tav tm="0">
                                          <p:val>
                                            <p:fltVal val="0"/>
                                          </p:val>
                                        </p:tav>
                                        <p:tav tm="100000">
                                          <p:val>
                                            <p:strVal val="#ppt_h"/>
                                          </p:val>
                                        </p:tav>
                                      </p:tavLst>
                                    </p:anim>
                                    <p:animEffect transition="in" filter="fade">
                                      <p:cBhvr>
                                        <p:cTn id="46" dur="250"/>
                                        <p:tgtEl>
                                          <p:spTgt spid="25"/>
                                        </p:tgtEl>
                                      </p:cBhvr>
                                    </p:animEffect>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250" fill="hold"/>
                                        <p:tgtEl>
                                          <p:spTgt spid="22"/>
                                        </p:tgtEl>
                                        <p:attrNameLst>
                                          <p:attrName>ppt_w</p:attrName>
                                        </p:attrNameLst>
                                      </p:cBhvr>
                                      <p:tavLst>
                                        <p:tav tm="0">
                                          <p:val>
                                            <p:fltVal val="0"/>
                                          </p:val>
                                        </p:tav>
                                        <p:tav tm="100000">
                                          <p:val>
                                            <p:strVal val="#ppt_w"/>
                                          </p:val>
                                        </p:tav>
                                      </p:tavLst>
                                    </p:anim>
                                    <p:anim calcmode="lin" valueType="num">
                                      <p:cBhvr>
                                        <p:cTn id="51" dur="250" fill="hold"/>
                                        <p:tgtEl>
                                          <p:spTgt spid="22"/>
                                        </p:tgtEl>
                                        <p:attrNameLst>
                                          <p:attrName>ppt_h</p:attrName>
                                        </p:attrNameLst>
                                      </p:cBhvr>
                                      <p:tavLst>
                                        <p:tav tm="0">
                                          <p:val>
                                            <p:fltVal val="0"/>
                                          </p:val>
                                        </p:tav>
                                        <p:tav tm="100000">
                                          <p:val>
                                            <p:strVal val="#ppt_h"/>
                                          </p:val>
                                        </p:tav>
                                      </p:tavLst>
                                    </p:anim>
                                    <p:animEffect transition="in" filter="fade">
                                      <p:cBhvr>
                                        <p:cTn id="52" dur="250"/>
                                        <p:tgtEl>
                                          <p:spTgt spid="22"/>
                                        </p:tgtEl>
                                      </p:cBhvr>
                                    </p:animEffect>
                                  </p:childTnLst>
                                </p:cTn>
                              </p:par>
                            </p:childTnLst>
                          </p:cTn>
                        </p:par>
                        <p:par>
                          <p:cTn id="53" fill="hold">
                            <p:stCondLst>
                              <p:cond delay="4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250" fill="hold"/>
                                        <p:tgtEl>
                                          <p:spTgt spid="19"/>
                                        </p:tgtEl>
                                        <p:attrNameLst>
                                          <p:attrName>ppt_w</p:attrName>
                                        </p:attrNameLst>
                                      </p:cBhvr>
                                      <p:tavLst>
                                        <p:tav tm="0">
                                          <p:val>
                                            <p:fltVal val="0"/>
                                          </p:val>
                                        </p:tav>
                                        <p:tav tm="100000">
                                          <p:val>
                                            <p:strVal val="#ppt_w"/>
                                          </p:val>
                                        </p:tav>
                                      </p:tavLst>
                                    </p:anim>
                                    <p:anim calcmode="lin" valueType="num">
                                      <p:cBhvr>
                                        <p:cTn id="57" dur="250" fill="hold"/>
                                        <p:tgtEl>
                                          <p:spTgt spid="19"/>
                                        </p:tgtEl>
                                        <p:attrNameLst>
                                          <p:attrName>ppt_h</p:attrName>
                                        </p:attrNameLst>
                                      </p:cBhvr>
                                      <p:tavLst>
                                        <p:tav tm="0">
                                          <p:val>
                                            <p:fltVal val="0"/>
                                          </p:val>
                                        </p:tav>
                                        <p:tav tm="100000">
                                          <p:val>
                                            <p:strVal val="#ppt_h"/>
                                          </p:val>
                                        </p:tav>
                                      </p:tavLst>
                                    </p:anim>
                                    <p:animEffect transition="in" filter="fade">
                                      <p:cBhvr>
                                        <p:cTn id="58" dur="250"/>
                                        <p:tgtEl>
                                          <p:spTgt spid="19"/>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250" fill="hold"/>
                                        <p:tgtEl>
                                          <p:spTgt spid="31"/>
                                        </p:tgtEl>
                                        <p:attrNameLst>
                                          <p:attrName>ppt_w</p:attrName>
                                        </p:attrNameLst>
                                      </p:cBhvr>
                                      <p:tavLst>
                                        <p:tav tm="0">
                                          <p:val>
                                            <p:fltVal val="0"/>
                                          </p:val>
                                        </p:tav>
                                        <p:tav tm="100000">
                                          <p:val>
                                            <p:strVal val="#ppt_w"/>
                                          </p:val>
                                        </p:tav>
                                      </p:tavLst>
                                    </p:anim>
                                    <p:anim calcmode="lin" valueType="num">
                                      <p:cBhvr>
                                        <p:cTn id="63" dur="250" fill="hold"/>
                                        <p:tgtEl>
                                          <p:spTgt spid="31"/>
                                        </p:tgtEl>
                                        <p:attrNameLst>
                                          <p:attrName>ppt_h</p:attrName>
                                        </p:attrNameLst>
                                      </p:cBhvr>
                                      <p:tavLst>
                                        <p:tav tm="0">
                                          <p:val>
                                            <p:fltVal val="0"/>
                                          </p:val>
                                        </p:tav>
                                        <p:tav tm="100000">
                                          <p:val>
                                            <p:strVal val="#ppt_h"/>
                                          </p:val>
                                        </p:tav>
                                      </p:tavLst>
                                    </p:anim>
                                    <p:animEffect transition="in" filter="fade">
                                      <p:cBhvr>
                                        <p:cTn id="64" dur="250"/>
                                        <p:tgtEl>
                                          <p:spTgt spid="31"/>
                                        </p:tgtEl>
                                      </p:cBhvr>
                                    </p:animEffect>
                                  </p:childTnLst>
                                </p:cTn>
                              </p:par>
                            </p:childTnLst>
                          </p:cTn>
                        </p:par>
                        <p:par>
                          <p:cTn id="65" fill="hold">
                            <p:stCondLst>
                              <p:cond delay="5250"/>
                            </p:stCondLst>
                            <p:childTnLst>
                              <p:par>
                                <p:cTn id="66" presetID="53" presetClass="entr" presetSubtype="16"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250" fill="hold"/>
                                        <p:tgtEl>
                                          <p:spTgt spid="34"/>
                                        </p:tgtEl>
                                        <p:attrNameLst>
                                          <p:attrName>ppt_w</p:attrName>
                                        </p:attrNameLst>
                                      </p:cBhvr>
                                      <p:tavLst>
                                        <p:tav tm="0">
                                          <p:val>
                                            <p:fltVal val="0"/>
                                          </p:val>
                                        </p:tav>
                                        <p:tav tm="100000">
                                          <p:val>
                                            <p:strVal val="#ppt_w"/>
                                          </p:val>
                                        </p:tav>
                                      </p:tavLst>
                                    </p:anim>
                                    <p:anim calcmode="lin" valueType="num">
                                      <p:cBhvr>
                                        <p:cTn id="69" dur="250" fill="hold"/>
                                        <p:tgtEl>
                                          <p:spTgt spid="34"/>
                                        </p:tgtEl>
                                        <p:attrNameLst>
                                          <p:attrName>ppt_h</p:attrName>
                                        </p:attrNameLst>
                                      </p:cBhvr>
                                      <p:tavLst>
                                        <p:tav tm="0">
                                          <p:val>
                                            <p:fltVal val="0"/>
                                          </p:val>
                                        </p:tav>
                                        <p:tav tm="100000">
                                          <p:val>
                                            <p:strVal val="#ppt_h"/>
                                          </p:val>
                                        </p:tav>
                                      </p:tavLst>
                                    </p:anim>
                                    <p:animEffect transition="in" filter="fade">
                                      <p:cBhvr>
                                        <p:cTn id="70" dur="250"/>
                                        <p:tgtEl>
                                          <p:spTgt spid="34"/>
                                        </p:tgtEl>
                                      </p:cBhvr>
                                    </p:animEffect>
                                  </p:childTnLst>
                                </p:cTn>
                              </p:par>
                            </p:childTnLst>
                          </p:cTn>
                        </p:par>
                        <p:par>
                          <p:cTn id="71" fill="hold">
                            <p:stCondLst>
                              <p:cond delay="5500"/>
                            </p:stCondLst>
                            <p:childTnLst>
                              <p:par>
                                <p:cTn id="72" presetID="53" presetClass="entr" presetSubtype="16"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250" fill="hold"/>
                                        <p:tgtEl>
                                          <p:spTgt spid="37"/>
                                        </p:tgtEl>
                                        <p:attrNameLst>
                                          <p:attrName>ppt_w</p:attrName>
                                        </p:attrNameLst>
                                      </p:cBhvr>
                                      <p:tavLst>
                                        <p:tav tm="0">
                                          <p:val>
                                            <p:fltVal val="0"/>
                                          </p:val>
                                        </p:tav>
                                        <p:tav tm="100000">
                                          <p:val>
                                            <p:strVal val="#ppt_w"/>
                                          </p:val>
                                        </p:tav>
                                      </p:tavLst>
                                    </p:anim>
                                    <p:anim calcmode="lin" valueType="num">
                                      <p:cBhvr>
                                        <p:cTn id="75" dur="250" fill="hold"/>
                                        <p:tgtEl>
                                          <p:spTgt spid="37"/>
                                        </p:tgtEl>
                                        <p:attrNameLst>
                                          <p:attrName>ppt_h</p:attrName>
                                        </p:attrNameLst>
                                      </p:cBhvr>
                                      <p:tavLst>
                                        <p:tav tm="0">
                                          <p:val>
                                            <p:fltVal val="0"/>
                                          </p:val>
                                        </p:tav>
                                        <p:tav tm="100000">
                                          <p:val>
                                            <p:strVal val="#ppt_h"/>
                                          </p:val>
                                        </p:tav>
                                      </p:tavLst>
                                    </p:anim>
                                    <p:animEffect transition="in" filter="fade">
                                      <p:cBhvr>
                                        <p:cTn id="76" dur="250"/>
                                        <p:tgtEl>
                                          <p:spTgt spid="37"/>
                                        </p:tgtEl>
                                      </p:cBhvr>
                                    </p:animEffect>
                                  </p:childTnLst>
                                </p:cTn>
                              </p:par>
                            </p:childTnLst>
                          </p:cTn>
                        </p:par>
                        <p:par>
                          <p:cTn id="77" fill="hold">
                            <p:stCondLst>
                              <p:cond delay="5750"/>
                            </p:stCondLst>
                            <p:childTnLst>
                              <p:par>
                                <p:cTn id="78" presetID="53" presetClass="entr" presetSubtype="16" fill="hold" nodeType="after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p:cTn id="80" dur="250" fill="hold"/>
                                        <p:tgtEl>
                                          <p:spTgt spid="40"/>
                                        </p:tgtEl>
                                        <p:attrNameLst>
                                          <p:attrName>ppt_w</p:attrName>
                                        </p:attrNameLst>
                                      </p:cBhvr>
                                      <p:tavLst>
                                        <p:tav tm="0">
                                          <p:val>
                                            <p:fltVal val="0"/>
                                          </p:val>
                                        </p:tav>
                                        <p:tav tm="100000">
                                          <p:val>
                                            <p:strVal val="#ppt_w"/>
                                          </p:val>
                                        </p:tav>
                                      </p:tavLst>
                                    </p:anim>
                                    <p:anim calcmode="lin" valueType="num">
                                      <p:cBhvr>
                                        <p:cTn id="81" dur="250" fill="hold"/>
                                        <p:tgtEl>
                                          <p:spTgt spid="40"/>
                                        </p:tgtEl>
                                        <p:attrNameLst>
                                          <p:attrName>ppt_h</p:attrName>
                                        </p:attrNameLst>
                                      </p:cBhvr>
                                      <p:tavLst>
                                        <p:tav tm="0">
                                          <p:val>
                                            <p:fltVal val="0"/>
                                          </p:val>
                                        </p:tav>
                                        <p:tav tm="100000">
                                          <p:val>
                                            <p:strVal val="#ppt_h"/>
                                          </p:val>
                                        </p:tav>
                                      </p:tavLst>
                                    </p:anim>
                                    <p:animEffect transition="in" filter="fade">
                                      <p:cBhvr>
                                        <p:cTn id="82" dur="250"/>
                                        <p:tgtEl>
                                          <p:spTgt spid="40"/>
                                        </p:tgtEl>
                                      </p:cBhvr>
                                    </p:animEffect>
                                  </p:childTnLst>
                                </p:cTn>
                              </p:par>
                            </p:childTnLst>
                          </p:cTn>
                        </p:par>
                        <p:par>
                          <p:cTn id="83" fill="hold">
                            <p:stCondLst>
                              <p:cond delay="6000"/>
                            </p:stCondLst>
                            <p:childTnLst>
                              <p:par>
                                <p:cTn id="84" presetID="22" presetClass="entr" presetSubtype="8"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985653" y="1381894"/>
            <a:ext cx="10379034" cy="4955203"/>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Sınavın başlama ve bitiş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saatleri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tahtaya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yazılır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öğrencilere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ilk 30 dakika ve son 15 dakika</a:t>
            </a:r>
            <a:r>
              <a:rPr lang="tr-TR" sz="36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içinde kimsenin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dışarı </a:t>
            </a:r>
            <a:r>
              <a:rPr lang="tr-TR" sz="3600" u="sng"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çıkamayacağı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duyurulur.</a:t>
            </a:r>
          </a:p>
          <a:p>
            <a:pPr algn="just"/>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Öğrenciler salona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kimlikleri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kontrol edilerek alınır. Kendi yerlerine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oturmaları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sağlanır.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Kimlik kartı </a:t>
            </a:r>
            <a:r>
              <a:rPr lang="tr-TR" sz="2800" i="1"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r>
              <a:rPr lang="tr-TR" sz="2800" i="1"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T.C. kimlik numaralı kimlik kartı, nüfus cüzdanı, T.C. kimlik numaralı sürücü belgesi, geçerlik süresi devam eden pasaport)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olmayan öğrenci sınava </a:t>
            </a:r>
            <a:r>
              <a:rPr lang="tr-TR" sz="3600" u="sng"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kesinlikle alınmaz</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1669806"/>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985653" y="1381894"/>
            <a:ext cx="10379034" cy="3724096"/>
          </a:xfrm>
          <a:prstGeom prst="rect">
            <a:avLst/>
          </a:prstGeom>
          <a:noFill/>
        </p:spPr>
        <p:txBody>
          <a:bodyPr wrap="square" rtlCol="0">
            <a:spAutoFit/>
          </a:bodyPr>
          <a:lstStyle/>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evrak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poşeti öğrencilerin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önünde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açılarak</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eksik olup olmadığını kontrol edilir.</a:t>
            </a:r>
          </a:p>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başlamadan önce soru kitapçıklarının açılmayacağını duyurulur.</a:t>
            </a:r>
          </a:p>
          <a:p>
            <a:pPr algn="just">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Soru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kitapçıklarının ön yüzüne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ad, </a:t>
            </a:r>
            <a:r>
              <a:rPr lang="tr-TR" sz="3600" dirty="0" err="1">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soyad</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TC. Kimlik numaralarını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yazmaları söylenir.</a:t>
            </a:r>
          </a:p>
        </p:txBody>
      </p:sp>
    </p:spTree>
    <p:extLst>
      <p:ext uri="{BB962C8B-B14F-4D97-AF65-F5344CB8AC3E}">
        <p14:creationId xmlns:p14="http://schemas.microsoft.com/office/powerpoint/2010/main" val="1430252459"/>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29" y="1825625"/>
            <a:ext cx="11059885" cy="4351338"/>
          </a:xfrm>
        </p:spPr>
        <p:txBody>
          <a:bodyPr/>
          <a:lstStyle/>
          <a:p>
            <a:pPr algn="just">
              <a:lnSpc>
                <a:spcPct val="150000"/>
              </a:lnSpc>
              <a:spcBef>
                <a:spcPts val="1200"/>
              </a:spcBef>
              <a:spcAft>
                <a:spcPts val="12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Öğrencinin kendine ait cevap kâğıdında yer alan bilgilerini kontrol ettirir ve cevap kâğıdında yer alan imza bölümünü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öğrenciye kurşun kalem ile imzalatır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07BA4387-5B25-43A8-BC95-FD417D7D2F56}" type="slidenum">
              <a:rPr lang="tr-TR" smtClean="0"/>
              <a:t>57</a:t>
            </a:fld>
            <a:endParaRPr lang="tr-TR"/>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857248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4432516" y="1381894"/>
            <a:ext cx="6932172" cy="4031873"/>
          </a:xfrm>
          <a:prstGeom prst="rect">
            <a:avLst/>
          </a:prstGeom>
          <a:noFill/>
        </p:spPr>
        <p:txBody>
          <a:bodyPr wrap="square" rtlCol="0">
            <a:spAutoFit/>
          </a:bodyPr>
          <a:lstStyle/>
          <a:p>
            <a:pPr algn="just"/>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Sözlük, hesap makinesi, çağrı cihazı cep telefonu, telsiz, radyo gibi elektronik iletişim araçları ile sınav giriş belgelerinde yazılı olan salona getirilmesi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yasaklanmış eşyası olanlar varsa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sınavlarının iptali için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tutanak düzenlenir </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cevap kâğıdına </a:t>
            </a:r>
            <a:r>
              <a:rPr lang="tr-TR" sz="32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sınavın iptali ile ilgili kutucuk kodlanır.</a:t>
            </a:r>
          </a:p>
        </p:txBody>
      </p:sp>
      <p:pic>
        <p:nvPicPr>
          <p:cNvPr id="6" name="Picture 6" descr="tabanca p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9745" y="2381583"/>
            <a:ext cx="2332349" cy="1527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esap+makinesi+png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17676" r="17075"/>
          <a:stretch/>
        </p:blipFill>
        <p:spPr bwMode="auto">
          <a:xfrm rot="2518121">
            <a:off x="1744096" y="3071572"/>
            <a:ext cx="1584669" cy="1681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yüzük filetype:png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22553" t="15320" r="20069" b="12560"/>
          <a:stretch/>
        </p:blipFill>
        <p:spPr bwMode="auto">
          <a:xfrm>
            <a:off x="3008764" y="2717801"/>
            <a:ext cx="1571342" cy="19750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özlük ile ilgili gö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46" y="2837003"/>
            <a:ext cx="2009509" cy="200950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6098" y="2009201"/>
            <a:ext cx="2862770" cy="2862770"/>
          </a:xfrm>
          <a:prstGeom prst="rect">
            <a:avLst/>
          </a:prstGeom>
        </p:spPr>
      </p:pic>
    </p:spTree>
    <p:extLst>
      <p:ext uri="{BB962C8B-B14F-4D97-AF65-F5344CB8AC3E}">
        <p14:creationId xmlns:p14="http://schemas.microsoft.com/office/powerpoint/2010/main" val="3816845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35" presetClass="emph" presetSubtype="0" repeatCount="indefinite" fill="hold" nodeType="withEffect">
                                  <p:stCondLst>
                                    <p:cond delay="0"/>
                                  </p:stCondLst>
                                  <p:childTnLst>
                                    <p:anim calcmode="discrete" valueType="str">
                                      <p:cBhvr>
                                        <p:cTn id="32" dur="2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00B0F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Başlamadan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502229" y="2201182"/>
            <a:ext cx="9559638" cy="1569660"/>
          </a:xfrm>
          <a:prstGeom prst="rect">
            <a:avLst/>
          </a:prstGeom>
          <a:noFill/>
        </p:spPr>
        <p:txBody>
          <a:bodyPr wrap="square" rtlCol="0">
            <a:spAutoFit/>
          </a:bodyPr>
          <a:lstStyle/>
          <a:p>
            <a:pPr algn="just"/>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Öğrencilerin sınavda verdikleri </a:t>
            </a:r>
            <a:r>
              <a:rPr lang="tr-TR" sz="32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cevapları almaları yasaktır.</a:t>
            </a:r>
            <a:r>
              <a:rPr lang="tr-TR" sz="32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Bu kurala uymayanların sınavlarının geçersiz olacağı duyurulur.</a:t>
            </a:r>
          </a:p>
        </p:txBody>
      </p: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655" y="3643147"/>
            <a:ext cx="483895" cy="27061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88164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33153" y="1297917"/>
            <a:ext cx="10236530" cy="6894195"/>
          </a:xfrm>
          <a:prstGeom prst="rect">
            <a:avLst/>
          </a:prstGeom>
          <a:noFill/>
        </p:spPr>
        <p:txBody>
          <a:bodyPr wrap="square" rtlCol="0">
            <a:spAutoFit/>
          </a:bodyPr>
          <a:lstStyle/>
          <a:p>
            <a:pPr indent="534988" algn="just">
              <a:spcAft>
                <a:spcPts val="600"/>
              </a:spcAft>
            </a:pPr>
            <a:r>
              <a:rPr lang="tr-TR" sz="3600" dirty="0">
                <a:latin typeface="Times New Roman" panose="02020603050405020304" pitchFamily="18" charset="0"/>
                <a:cs typeface="Times New Roman" panose="02020603050405020304" pitchFamily="18" charset="0"/>
              </a:rPr>
              <a:t>Sınav </a:t>
            </a:r>
            <a:r>
              <a:rPr lang="tr-TR" sz="3600" dirty="0" smtClean="0">
                <a:latin typeface="Times New Roman" panose="02020603050405020304" pitchFamily="18" charset="0"/>
                <a:cs typeface="Times New Roman" panose="02020603050405020304" pitchFamily="18" charset="0"/>
              </a:rPr>
              <a:t>yapılacak </a:t>
            </a:r>
            <a:r>
              <a:rPr lang="tr-TR" sz="3600" dirty="0">
                <a:latin typeface="Times New Roman" panose="02020603050405020304" pitchFamily="18" charset="0"/>
                <a:cs typeface="Times New Roman" panose="02020603050405020304" pitchFamily="18" charset="0"/>
              </a:rPr>
              <a:t>okul müdürünün başkanlığında müdür baş yardımcısı ve müdür yardımcısından </a:t>
            </a:r>
            <a:r>
              <a:rPr lang="tr-TR" sz="3600" dirty="0" smtClean="0">
                <a:latin typeface="Times New Roman" panose="02020603050405020304" pitchFamily="18" charset="0"/>
                <a:cs typeface="Times New Roman" panose="02020603050405020304" pitchFamily="18" charset="0"/>
              </a:rPr>
              <a:t>oluşan </a:t>
            </a:r>
            <a:r>
              <a:rPr lang="tr-TR" sz="3600" b="1" dirty="0" smtClean="0">
                <a:solidFill>
                  <a:srgbClr val="FF0000"/>
                </a:solidFill>
                <a:latin typeface="Times New Roman" panose="02020603050405020304" pitchFamily="18" charset="0"/>
                <a:cs typeface="Times New Roman" panose="02020603050405020304" pitchFamily="18" charset="0"/>
              </a:rPr>
              <a:t>3 </a:t>
            </a:r>
            <a:r>
              <a:rPr lang="tr-TR" sz="3600" b="1" dirty="0">
                <a:solidFill>
                  <a:srgbClr val="FF0000"/>
                </a:solidFill>
                <a:latin typeface="Times New Roman" panose="02020603050405020304" pitchFamily="18" charset="0"/>
                <a:cs typeface="Times New Roman" panose="02020603050405020304" pitchFamily="18" charset="0"/>
              </a:rPr>
              <a:t>kişilik "Bina Sınav Komisyonu"</a:t>
            </a:r>
            <a:r>
              <a:rPr lang="tr-TR" sz="3600" dirty="0">
                <a:latin typeface="Times New Roman" panose="02020603050405020304" pitchFamily="18" charset="0"/>
                <a:cs typeface="Times New Roman" panose="02020603050405020304" pitchFamily="18" charset="0"/>
              </a:rPr>
              <a:t> oluşturulacaktır. </a:t>
            </a:r>
            <a:endParaRPr lang="tr-TR" sz="3600" dirty="0" smtClean="0">
              <a:latin typeface="Times New Roman" panose="02020603050405020304" pitchFamily="18" charset="0"/>
              <a:cs typeface="Times New Roman" panose="02020603050405020304" pitchFamily="18" charset="0"/>
            </a:endParaRPr>
          </a:p>
          <a:p>
            <a:pPr indent="534988" algn="just">
              <a:spcAft>
                <a:spcPts val="600"/>
              </a:spcAft>
            </a:pPr>
            <a:r>
              <a:rPr lang="tr-TR" sz="3600" dirty="0" smtClean="0">
                <a:latin typeface="Times New Roman" panose="02020603050405020304" pitchFamily="18" charset="0"/>
                <a:cs typeface="Times New Roman" panose="02020603050405020304" pitchFamily="18" charset="0"/>
              </a:rPr>
              <a:t>Sınav yapılacak Ceza ve infaz kurumlarında İl Milli Eğitim Müdürlüğünden şube müdürlerinden bina komisyon başkanı, Ceza evlerinde görevli personellerden bir kişi, Milli Eğitim personellerinden de bir kişi olmak üzere iki bina komisyon yardımcısı olarak görevlendirildi.</a:t>
            </a:r>
            <a:endParaRPr lang="tr-TR" sz="3600" dirty="0">
              <a:latin typeface="Times New Roman" panose="02020603050405020304" pitchFamily="18" charset="0"/>
              <a:cs typeface="Times New Roman" panose="02020603050405020304" pitchFamily="18" charset="0"/>
            </a:endParaRPr>
          </a:p>
          <a:p>
            <a:pPr indent="534988" algn="just">
              <a:spcAft>
                <a:spcPts val="600"/>
              </a:spcAft>
            </a:pPr>
            <a:r>
              <a:rPr lang="tr-TR" sz="3600" dirty="0">
                <a:latin typeface="Times New Roman" panose="02020603050405020304" pitchFamily="18" charset="0"/>
                <a:cs typeface="Times New Roman" panose="02020603050405020304" pitchFamily="18" charset="0"/>
              </a:rPr>
              <a:t>Yeterli sayıda müdür yardımcısı yoksa okulda bulunan öğretmenlerden de komisyon oluşturulabilir.</a:t>
            </a:r>
          </a:p>
        </p:txBody>
      </p:sp>
    </p:spTree>
    <p:extLst>
      <p:ext uri="{BB962C8B-B14F-4D97-AF65-F5344CB8AC3E}">
        <p14:creationId xmlns:p14="http://schemas.microsoft.com/office/powerpoint/2010/main" val="8233279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80655" y="1488663"/>
            <a:ext cx="10117775" cy="2708434"/>
          </a:xfrm>
          <a:prstGeom prst="rect">
            <a:avLst/>
          </a:prstGeom>
          <a:noFill/>
        </p:spPr>
        <p:txBody>
          <a:bodyPr wrap="square" rtlCol="0">
            <a:spAutoFit/>
          </a:bodyPr>
          <a:lstStyle/>
          <a:p>
            <a:pPr algn="just"/>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Sağlık sebepleri dışında öğrencinin </a:t>
            </a:r>
            <a:r>
              <a:rPr lang="tr-TR" sz="3400"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dışarı çıkmasına izin verilmez,</a:t>
            </a: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zorunlu durumda koridorlarda görevli yedek gözetmen nezaretinde çıkmasına müsaade edilir. Geri dönünce </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ek </a:t>
            </a: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süre verilmez. </a:t>
            </a:r>
            <a:r>
              <a:rPr lang="tr-TR" sz="3400" u="sng" dirty="0">
                <a:ln w="0"/>
                <a:solidFill>
                  <a:srgbClr val="FF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dışına hiçbir evrakın çıkmasına izin verilmez.</a:t>
            </a:r>
          </a:p>
        </p:txBody>
      </p:sp>
    </p:spTree>
    <p:extLst>
      <p:ext uri="{BB962C8B-B14F-4D97-AF65-F5344CB8AC3E}">
        <p14:creationId xmlns:p14="http://schemas.microsoft.com/office/powerpoint/2010/main" val="24892040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760788"/>
            <a:ext cx="10117775" cy="1567993"/>
          </a:xfrm>
          <a:prstGeom prst="rect">
            <a:avLst/>
          </a:prstGeom>
          <a:noFill/>
        </p:spPr>
        <p:txBody>
          <a:bodyPr wrap="square" rtlCol="0">
            <a:spAutoFit/>
          </a:bodyPr>
          <a:lstStyle/>
          <a:p>
            <a:pPr algn="just">
              <a:lnSpc>
                <a:spcPct val="150000"/>
              </a:lnSpc>
            </a:pP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Cevap kâğıdında öğrencinin imzasının olup olmadığı ve cevapları kodladığını kontrol edilir</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0578339"/>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048268"/>
            <a:ext cx="10117775" cy="4016484"/>
          </a:xfrm>
          <a:prstGeom prst="rect">
            <a:avLst/>
          </a:prstGeom>
          <a:noFill/>
        </p:spPr>
        <p:txBody>
          <a:bodyPr wrap="square" rtlCol="0">
            <a:spAutoFit/>
          </a:bodyPr>
          <a:lstStyle/>
          <a:p>
            <a:pPr algn="just">
              <a:lnSpc>
                <a:spcPct val="150000"/>
              </a:lnSpc>
            </a:pPr>
            <a:r>
              <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Kopya çekmeye teşebbüs eden öğrenci uyarılır, kopya çektiği belirlenen öğrenciyle ilgili tutanak düzenlenir, cevap kâğıdında kopya ile ilgili kutucuk işaretlenir ve bütün evraklarla birlikte dönüşüm poşetine yerleştirir</a:t>
            </a:r>
            <a:r>
              <a:rPr lang="tr-TR" sz="34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4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501164"/>
      </p:ext>
    </p:extLst>
  </p:cSld>
  <p:clrMapOvr>
    <a:masterClrMapping/>
  </p:clrMapOvr>
  <p:transition spd="slow">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117775" cy="2539157"/>
          </a:xfrm>
          <a:prstGeom prst="rect">
            <a:avLst/>
          </a:prstGeom>
          <a:noFill/>
        </p:spPr>
        <p:txBody>
          <a:bodyPr wrap="square" rtlCol="0">
            <a:spAutoFit/>
          </a:bodyPr>
          <a:lstStyle/>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bitimine</a:t>
            </a:r>
          </a:p>
          <a:p>
            <a:pPr algn="just">
              <a:spcAft>
                <a:spcPts val="600"/>
              </a:spcAft>
            </a:pP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15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dakika kala “15 DAKİKANIZ KALDI” ve </a:t>
            </a:r>
          </a:p>
          <a:p>
            <a:pPr algn="just">
              <a:spcAft>
                <a:spcPts val="600"/>
              </a:spcAft>
            </a:pP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5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dakika kala “5 DAKİKANIZ KALDI”</a:t>
            </a:r>
          </a:p>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şekline öğrenciler uyarılır.</a:t>
            </a:r>
          </a:p>
        </p:txBody>
      </p:sp>
    </p:spTree>
    <p:extLst>
      <p:ext uri="{BB962C8B-B14F-4D97-AF65-F5344CB8AC3E}">
        <p14:creationId xmlns:p14="http://schemas.microsoft.com/office/powerpoint/2010/main" val="1789288455"/>
      </p:ext>
    </p:extLst>
  </p:cSld>
  <p:clrMapOvr>
    <a:masterClrMapping/>
  </p:clrMapOvr>
  <p:transition spd="slow">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117775" cy="3970318"/>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Öğrenciye ait cevap kâğıdının salon başkanı ve gözetmen tarafından kontrol edildiğine dair bölümü evraklar teslim alınırken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silinmez kalemle görevliler tarafından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imzalanır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marL="903288" algn="just"/>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devam ederken bu işlemler kesinlikle yapılmaz</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619" y="4341207"/>
            <a:ext cx="363100"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83243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2385268"/>
          </a:xfrm>
          <a:prstGeom prst="rect">
            <a:avLst/>
          </a:prstGeom>
          <a:noFill/>
        </p:spPr>
        <p:txBody>
          <a:bodyPr wrap="square" rtlCol="0">
            <a:spAutoFit/>
          </a:bodyPr>
          <a:lstStyle/>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süresi bittiğinde sınav durdurulur.</a:t>
            </a:r>
          </a:p>
          <a:p>
            <a:pPr algn="just">
              <a:spcAft>
                <a:spcPts val="600"/>
              </a:spcAft>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Cevap kâğıtları ve soru kitapçıkları öğrencilerin önünden toplanır.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yoklama listesinden karşılaştırılarak eksik olup olmadığı kontrol edilir</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69387"/>
      </p:ext>
    </p:extLst>
  </p:cSld>
  <p:clrMapOvr>
    <a:masterClrMapping/>
  </p:clrMapOvr>
  <p:transition spd="slow">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chemeClr val="accent4">
              <a:lumMod val="60000"/>
              <a:lumOff val="40000"/>
            </a:schemeClr>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Süresince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200329"/>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yoklama öğrenci listesi, sınav evrakını teslim eden öğrenciye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silinmeyen kalemle </a:t>
            </a:r>
            <a:r>
              <a:rPr lang="tr-TR" sz="3600" dirty="0" smtClean="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imzalatılır</a:t>
            </a:r>
            <a:r>
              <a:rPr lang="tr-TR" sz="3600" dirty="0">
                <a:ln w="0"/>
                <a:solidFill>
                  <a:srgbClr val="0000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p:txBody>
      </p:sp>
      <p:sp>
        <p:nvSpPr>
          <p:cNvPr id="6" name="Metin kutusu 5"/>
          <p:cNvSpPr txBox="1"/>
          <p:nvPr/>
        </p:nvSpPr>
        <p:spPr>
          <a:xfrm>
            <a:off x="1888177" y="4393836"/>
            <a:ext cx="9405257" cy="1200329"/>
          </a:xfrm>
          <a:prstGeom prst="rect">
            <a:avLst/>
          </a:prstGeom>
          <a:noFill/>
        </p:spPr>
        <p:txBody>
          <a:bodyPr wrap="square" rtlCol="0">
            <a:spAutoFit/>
          </a:bodyPr>
          <a:lstStyle/>
          <a:p>
            <a:pPr marL="712788" indent="-84138"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devam ederken bu işlemler kesinlikle yapılmaz.</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627" y="3978694"/>
            <a:ext cx="363100"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8039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07570" y="672703"/>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2485745"/>
          </a:xfrm>
          <a:prstGeom prst="rect">
            <a:avLst/>
          </a:prstGeom>
          <a:noFill/>
        </p:spPr>
        <p:txBody>
          <a:bodyPr wrap="square" rtlCol="0">
            <a:spAutoFit/>
          </a:bodyPr>
          <a:lstStyle/>
          <a:p>
            <a:pPr algn="just">
              <a:lnSpc>
                <a:spcPct val="150000"/>
              </a:lnSpc>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esnasında hazırlanan tüm tutanaklar, cevap kâğıtları ve salon öğrenci yoklama listesi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 dönüş zarfları</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içine yerleştirilir.</a:t>
            </a:r>
          </a:p>
        </p:txBody>
      </p:sp>
    </p:spTree>
    <p:extLst>
      <p:ext uri="{BB962C8B-B14F-4D97-AF65-F5344CB8AC3E}">
        <p14:creationId xmlns:p14="http://schemas.microsoft.com/office/powerpoint/2010/main" val="28334058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4524315"/>
          </a:xfrm>
          <a:prstGeom prst="rect">
            <a:avLst/>
          </a:prstGeom>
          <a:noFill/>
        </p:spPr>
        <p:txBody>
          <a:bodyPr wrap="square" rtlCol="0">
            <a:spAutoFit/>
          </a:bodyPr>
          <a:lstStyle/>
          <a:p>
            <a:pPr algn="just">
              <a:lnSpc>
                <a:spcPct val="200000"/>
              </a:lnSpc>
            </a:pP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Sınavında; Sınav giriş </a:t>
            </a:r>
            <a:r>
              <a:rPr lang="tr-TR" sz="360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belgeleri </a:t>
            </a:r>
            <a:r>
              <a:rPr lang="tr-TR" sz="3600" u="sng"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toplanmayacaktır</a:t>
            </a:r>
            <a:r>
              <a:rPr lang="tr-TR" sz="360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lnSpc>
                <a:spcPct val="200000"/>
              </a:lnSpc>
            </a:pP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Soru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kitapçıkları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toplanacak ancak; </a:t>
            </a:r>
            <a:r>
              <a:rPr lang="tr-TR" sz="3600" b="1" dirty="0" smtClean="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evrakı dönüş </a:t>
            </a:r>
            <a:r>
              <a:rPr lang="tr-TR" sz="3600" b="1" dirty="0" smtClean="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zarflarına</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u="sng"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konulmayacaktır</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667879"/>
      </p:ext>
    </p:extLst>
  </p:cSld>
  <p:clrMapOvr>
    <a:masterClrMapping/>
  </p:clrMapOvr>
  <p:transition spd="slow">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74715" y="1653910"/>
            <a:ext cx="10218719"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Ağzı kapalı </a:t>
            </a:r>
            <a:r>
              <a:rPr lang="tr-TR" sz="3600" b="1" dirty="0">
                <a:ln w="0"/>
                <a:solidFill>
                  <a:srgbClr val="FF0066"/>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evrakı dönüş zarfları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ve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soru kitapçıkları imza karşılığı bina sınav komisyon başkanına teslim edilir.</a:t>
            </a:r>
          </a:p>
        </p:txBody>
      </p:sp>
    </p:spTree>
    <p:extLst>
      <p:ext uri="{BB962C8B-B14F-4D97-AF65-F5344CB8AC3E}">
        <p14:creationId xmlns:p14="http://schemas.microsoft.com/office/powerpoint/2010/main" val="218111709"/>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ikdörtgen 35"/>
          <p:cNvSpPr/>
          <p:nvPr/>
        </p:nvSpPr>
        <p:spPr>
          <a:xfrm>
            <a:off x="0" y="102402"/>
            <a:ext cx="12192000" cy="584775"/>
          </a:xfrm>
          <a:prstGeom prst="rect">
            <a:avLst/>
          </a:prstGeom>
        </p:spPr>
        <p:txBody>
          <a:bodyPr wrap="square">
            <a:spAutoFit/>
          </a:bodyPr>
          <a:lstStyle/>
          <a:p>
            <a:pPr algn="ct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2024-2025 Eğitim Öğretim Yılı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2. </a:t>
            </a:r>
            <a:r>
              <a:rPr lang="tr-TR" sz="3200" dirty="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Dönem </a:t>
            </a:r>
            <a:r>
              <a:rPr lang="tr-TR" sz="3200" dirty="0" smtClean="0">
                <a:ln w="0"/>
                <a:solidFill>
                  <a:srgbClr val="00FF00"/>
                </a:solidFill>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Sınavı</a:t>
            </a:r>
          </a:p>
        </p:txBody>
      </p:sp>
      <p:sp>
        <p:nvSpPr>
          <p:cNvPr id="4" name="Metin kutusu 3"/>
          <p:cNvSpPr txBox="1"/>
          <p:nvPr/>
        </p:nvSpPr>
        <p:spPr>
          <a:xfrm>
            <a:off x="1090505" y="2125447"/>
            <a:ext cx="10010990" cy="1815882"/>
          </a:xfrm>
          <a:prstGeom prst="rect">
            <a:avLst/>
          </a:prstGeom>
          <a:noFill/>
        </p:spPr>
        <p:txBody>
          <a:bodyPr wrap="square" rtlCol="0">
            <a:spAutoFit/>
          </a:bodyPr>
          <a:lstStyle/>
          <a:p>
            <a:pPr algn="just"/>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Sınav;</a:t>
            </a:r>
          </a:p>
          <a:p>
            <a:pPr indent="804863" algn="just">
              <a:tabLst>
                <a:tab pos="719138" algn="l"/>
              </a:tabLst>
            </a:pP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Sınav uygulaması her bir ders için ayrı olmak üzere </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tr-T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sorudan oluşacak </a:t>
            </a:r>
            <a:r>
              <a:rPr lang="tr-T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testler hâlinde gerçekleştirilecektir. Her bir soru çoktan seçmeli 4 (dört) seçenekli olacaktır.</a:t>
            </a:r>
          </a:p>
        </p:txBody>
      </p:sp>
      <p:sp>
        <p:nvSpPr>
          <p:cNvPr id="5" name="Yuvarlatılmış Dikdörtgen 4"/>
          <p:cNvSpPr/>
          <p:nvPr/>
        </p:nvSpPr>
        <p:spPr>
          <a:xfrm>
            <a:off x="457197" y="884511"/>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6717178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5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Scale>
                                      <p:cBhvr>
                                        <p:cTn id="10"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5"/>
                                        </p:tgtEl>
                                        <p:attrNameLst>
                                          <p:attrName>ppt_x</p:attrName>
                                          <p:attrName>ppt_y</p:attrName>
                                        </p:attrNameLst>
                                      </p:cBhvr>
                                    </p:animMotion>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2" y="327438"/>
            <a:ext cx="5890166" cy="578882"/>
          </a:xfrm>
          <a:prstGeom prst="roundRect">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Bitiminde Yapılacaklar</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2351314" y="1653910"/>
            <a:ext cx="8942120" cy="2862322"/>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Sınav salonunda unutulan, sınav evrak kutusuna konulmayan cevap kâğıtları Genel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Müdürlük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tarafından işleme alınmayacak ve yasal sorumluluk </a:t>
            </a:r>
            <a:r>
              <a:rPr lang="tr-TR" sz="3600"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Salon Başkanı ve Gözetmene</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ait olacaktır.</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049" y="1962763"/>
            <a:ext cx="456987" cy="2030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2437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500"/>
                                  </p:stCondLst>
                                  <p:childTnLst>
                                    <p:anim calcmode="discrete" valueType="str">
                                      <p:cBhvr>
                                        <p:cTn id="6" dur="3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468084" y="646986"/>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solidFill>
                <a:prstClr val="black"/>
              </a:solidFill>
            </a:endParaRPr>
          </a:p>
        </p:txBody>
      </p:sp>
      <p:sp>
        <p:nvSpPr>
          <p:cNvPr id="2" name="Metin kutusu 1"/>
          <p:cNvSpPr txBox="1"/>
          <p:nvPr/>
        </p:nvSpPr>
        <p:spPr>
          <a:xfrm>
            <a:off x="468084" y="1077118"/>
            <a:ext cx="10699667" cy="5262979"/>
          </a:xfrm>
          <a:prstGeom prst="rect">
            <a:avLst/>
          </a:prstGeom>
          <a:noFill/>
        </p:spPr>
        <p:txBody>
          <a:bodyPr wrap="square" rtlCol="0">
            <a:spAutoFit/>
          </a:bodyPr>
          <a:lstStyle/>
          <a:p>
            <a:pPr algn="just"/>
            <a:r>
              <a:rPr lang="tr-TR" sz="2800" b="1" dirty="0">
                <a:solidFill>
                  <a:srgbClr val="FF0000"/>
                </a:solidFill>
                <a:latin typeface="Times New Roman" panose="02020603050405020304" pitchFamily="18" charset="0"/>
                <a:cs typeface="Times New Roman" panose="02020603050405020304" pitchFamily="18" charset="0"/>
              </a:rPr>
              <a:t>Engelli </a:t>
            </a:r>
            <a:r>
              <a:rPr lang="tr-TR" sz="2800" b="1" dirty="0" smtClean="0">
                <a:solidFill>
                  <a:srgbClr val="FF0000"/>
                </a:solidFill>
                <a:latin typeface="Times New Roman" panose="02020603050405020304" pitchFamily="18" charset="0"/>
                <a:cs typeface="Times New Roman" panose="02020603050405020304" pitchFamily="18" charset="0"/>
              </a:rPr>
              <a:t>Adaylara</a:t>
            </a:r>
            <a:r>
              <a:rPr lang="tr-TR" sz="2800" b="1" dirty="0">
                <a:solidFill>
                  <a:srgbClr val="FF0000"/>
                </a:solidFill>
                <a:latin typeface="Times New Roman" panose="02020603050405020304" pitchFamily="18" charset="0"/>
                <a:cs typeface="Times New Roman" panose="02020603050405020304" pitchFamily="18" charset="0"/>
              </a:rPr>
              <a:t>;</a:t>
            </a:r>
            <a:r>
              <a:rPr lang="tr-TR" sz="2800" b="1" dirty="0" smtClean="0">
                <a:solidFill>
                  <a:srgbClr val="FF0000"/>
                </a:solidFill>
                <a:latin typeface="Times New Roman" panose="02020603050405020304" pitchFamily="18" charset="0"/>
                <a:cs typeface="Times New Roman" panose="02020603050405020304" pitchFamily="18" charset="0"/>
              </a:rPr>
              <a:t> </a:t>
            </a:r>
          </a:p>
          <a:p>
            <a:pPr defTabSz="631825">
              <a:tabLst>
                <a:tab pos="719138" algn="l"/>
              </a:tabLst>
            </a:pPr>
            <a:r>
              <a:rPr lang="tr-TR" sz="2000" dirty="0" smtClean="0">
                <a:solidFill>
                  <a:prstClr val="black"/>
                </a:solidFill>
              </a:rPr>
              <a:t>	</a:t>
            </a:r>
            <a:r>
              <a:rPr lang="tr-TR" sz="2200" dirty="0" err="1" smtClean="0">
                <a:solidFill>
                  <a:prstClr val="black"/>
                </a:solidFill>
              </a:rPr>
              <a:t>Açıköğretim</a:t>
            </a:r>
            <a:r>
              <a:rPr lang="tr-TR" sz="2200" dirty="0" smtClean="0">
                <a:solidFill>
                  <a:prstClr val="black"/>
                </a:solidFill>
              </a:rPr>
              <a:t> </a:t>
            </a:r>
            <a:r>
              <a:rPr lang="tr-TR" sz="2200" dirty="0">
                <a:solidFill>
                  <a:prstClr val="black"/>
                </a:solidFill>
              </a:rPr>
              <a:t>Kurumları, İlköğretim ve Ortaöğretim Kurumları Bursluluk Sınavı (İOKBS), Sınavla Öğrenci Alacak Ortaöğretim Kurumlarına İlişkin Merkezi Sınavı (LGS</a:t>
            </a:r>
            <a:r>
              <a:rPr lang="tr-TR" sz="2200" dirty="0" smtClean="0">
                <a:solidFill>
                  <a:prstClr val="black"/>
                </a:solidFill>
              </a:rPr>
              <a:t>), MEB </a:t>
            </a:r>
            <a:r>
              <a:rPr lang="tr-TR" sz="2200" dirty="0">
                <a:solidFill>
                  <a:prstClr val="black"/>
                </a:solidFill>
              </a:rPr>
              <a:t>Adaylık Kaldırma </a:t>
            </a:r>
            <a:r>
              <a:rPr lang="tr-TR" sz="2200" dirty="0" smtClean="0">
                <a:solidFill>
                  <a:prstClr val="black"/>
                </a:solidFill>
              </a:rPr>
              <a:t>Sınavı ile MEB Görevde Yükselme ve Unvan değişikliği sınavlarında</a:t>
            </a:r>
            <a:r>
              <a:rPr lang="tr-TR" sz="2200" dirty="0">
                <a:solidFill>
                  <a:prstClr val="black"/>
                </a:solidFill>
              </a:rPr>
              <a:t>; </a:t>
            </a:r>
            <a:r>
              <a:rPr lang="tr-TR" sz="2200" dirty="0">
                <a:solidFill>
                  <a:srgbClr val="FF0000"/>
                </a:solidFill>
              </a:rPr>
              <a:t>Yardımcı Engelli Gözetmenlere ücret ödemesi </a:t>
            </a:r>
            <a:r>
              <a:rPr lang="tr-TR" sz="2200" dirty="0">
                <a:solidFill>
                  <a:prstClr val="black"/>
                </a:solidFill>
              </a:rPr>
              <a:t>ile ilgili </a:t>
            </a:r>
            <a:r>
              <a:rPr lang="tr-TR" sz="2200" dirty="0" smtClean="0">
                <a:solidFill>
                  <a:prstClr val="black"/>
                </a:solidFill>
              </a:rPr>
              <a:t>Bakanlığımıza </a:t>
            </a:r>
            <a:r>
              <a:rPr lang="tr-TR" sz="2200" dirty="0">
                <a:solidFill>
                  <a:prstClr val="black"/>
                </a:solidFill>
              </a:rPr>
              <a:t>gelen sorular ile ilgili olarak;</a:t>
            </a:r>
          </a:p>
          <a:p>
            <a:pPr marL="342900" indent="-342900" algn="just">
              <a:buFont typeface="Wingdings" panose="05000000000000000000" pitchFamily="2" charset="2"/>
              <a:buChar char="Ø"/>
            </a:pPr>
            <a:r>
              <a:rPr lang="tr-TR" sz="2200" dirty="0" smtClean="0">
                <a:solidFill>
                  <a:prstClr val="black"/>
                </a:solidFill>
              </a:rPr>
              <a:t>YARDIMCI </a:t>
            </a:r>
            <a:r>
              <a:rPr lang="tr-TR" sz="2200" dirty="0">
                <a:solidFill>
                  <a:prstClr val="black"/>
                </a:solidFill>
              </a:rPr>
              <a:t>ENGELLİ GÖZETMEN ücret ödemesi “Soruların okunması ve/veya adayların kodlama </a:t>
            </a:r>
            <a:r>
              <a:rPr lang="tr-TR" sz="2200" dirty="0" smtClean="0">
                <a:solidFill>
                  <a:prstClr val="black"/>
                </a:solidFill>
              </a:rPr>
              <a:t>  işlemleri </a:t>
            </a:r>
            <a:r>
              <a:rPr lang="tr-TR" sz="2200" dirty="0">
                <a:solidFill>
                  <a:prstClr val="black"/>
                </a:solidFill>
              </a:rPr>
              <a:t>için” </a:t>
            </a:r>
            <a:r>
              <a:rPr lang="tr-TR" sz="2200" b="1" u="sng" dirty="0">
                <a:solidFill>
                  <a:srgbClr val="FF0000"/>
                </a:solidFill>
              </a:rPr>
              <a:t>birebir </a:t>
            </a:r>
            <a:r>
              <a:rPr lang="tr-TR" sz="2200" dirty="0">
                <a:solidFill>
                  <a:prstClr val="black"/>
                </a:solidFill>
              </a:rPr>
              <a:t>görevlendirilen öğretmenlere yapılacaktır.</a:t>
            </a:r>
          </a:p>
          <a:p>
            <a:pPr marL="342900" indent="-342900" algn="just">
              <a:buFont typeface="Wingdings" panose="05000000000000000000" pitchFamily="2" charset="2"/>
              <a:buChar char="Ø"/>
            </a:pPr>
            <a:r>
              <a:rPr lang="tr-TR" sz="2200" dirty="0" smtClean="0">
                <a:solidFill>
                  <a:prstClr val="black"/>
                </a:solidFill>
              </a:rPr>
              <a:t>Bazı </a:t>
            </a:r>
            <a:r>
              <a:rPr lang="tr-TR" sz="2200" dirty="0">
                <a:solidFill>
                  <a:prstClr val="black"/>
                </a:solidFill>
              </a:rPr>
              <a:t>okullarda Engelli Sınav </a:t>
            </a:r>
            <a:r>
              <a:rPr lang="tr-TR" sz="2200" dirty="0" smtClean="0">
                <a:solidFill>
                  <a:prstClr val="black"/>
                </a:solidFill>
              </a:rPr>
              <a:t>Salonları </a:t>
            </a:r>
            <a:r>
              <a:rPr lang="tr-TR" sz="2200" dirty="0">
                <a:solidFill>
                  <a:prstClr val="black"/>
                </a:solidFill>
              </a:rPr>
              <a:t>olup, öğrenciler kendi kodlama işlemlerini kendileri gerçekleştiriyor ise bu öğretmenlere normal Salon Başkanı ve Gözetmen ücreti ödenecektir.</a:t>
            </a:r>
          </a:p>
          <a:p>
            <a:pPr marL="342900" indent="-342900">
              <a:buFont typeface="Wingdings" panose="05000000000000000000" pitchFamily="2" charset="2"/>
              <a:buChar char="Ø"/>
            </a:pPr>
            <a:r>
              <a:rPr lang="tr-TR" sz="2200" dirty="0" smtClean="0">
                <a:solidFill>
                  <a:prstClr val="black"/>
                </a:solidFill>
              </a:rPr>
              <a:t>Öğrencilerin </a:t>
            </a:r>
            <a:r>
              <a:rPr lang="tr-TR" sz="2200" dirty="0">
                <a:solidFill>
                  <a:prstClr val="black"/>
                </a:solidFill>
              </a:rPr>
              <a:t>evde sınava alınması durumunda ise aynı şekilde “Soruların okunması ve/veya adayların kodlama işlemi</a:t>
            </a:r>
            <a:r>
              <a:rPr lang="tr-TR" sz="2200" b="1" dirty="0">
                <a:solidFill>
                  <a:srgbClr val="FF0000"/>
                </a:solidFill>
              </a:rPr>
              <a:t>” </a:t>
            </a:r>
            <a:r>
              <a:rPr lang="tr-TR" sz="2200" b="1" u="sng" dirty="0">
                <a:solidFill>
                  <a:srgbClr val="FF0000"/>
                </a:solidFill>
              </a:rPr>
              <a:t>birebir</a:t>
            </a:r>
            <a:r>
              <a:rPr lang="tr-TR" sz="2200" b="1" dirty="0">
                <a:solidFill>
                  <a:srgbClr val="FF0000"/>
                </a:solidFill>
              </a:rPr>
              <a:t> </a:t>
            </a:r>
            <a:r>
              <a:rPr lang="tr-TR" sz="2200" dirty="0">
                <a:solidFill>
                  <a:prstClr val="black"/>
                </a:solidFill>
              </a:rPr>
              <a:t>yapılıyorsa </a:t>
            </a:r>
            <a:r>
              <a:rPr lang="tr-TR" sz="2200" dirty="0" smtClean="0">
                <a:solidFill>
                  <a:srgbClr val="FF0000"/>
                </a:solidFill>
              </a:rPr>
              <a:t>Yardımcı </a:t>
            </a:r>
            <a:r>
              <a:rPr lang="tr-TR" sz="2200" dirty="0">
                <a:solidFill>
                  <a:srgbClr val="FF0000"/>
                </a:solidFill>
              </a:rPr>
              <a:t>Engelli Gözetmen ücreti ödenebilir.</a:t>
            </a:r>
          </a:p>
          <a:p>
            <a:r>
              <a:rPr lang="tr-TR" sz="2200" dirty="0">
                <a:solidFill>
                  <a:prstClr val="black"/>
                </a:solidFill>
              </a:rPr>
              <a:t> </a:t>
            </a:r>
          </a:p>
          <a:p>
            <a:r>
              <a:rPr lang="tr-TR" sz="2200" dirty="0" smtClean="0">
                <a:solidFill>
                  <a:prstClr val="black"/>
                </a:solidFill>
              </a:rPr>
              <a:t>MEB-DÖSE</a:t>
            </a:r>
            <a:endParaRPr lang="tr-TR" sz="2200" dirty="0">
              <a:solidFill>
                <a:prstClr val="black"/>
              </a:solidFill>
            </a:endParaRPr>
          </a:p>
        </p:txBody>
      </p:sp>
      <p:sp>
        <p:nvSpPr>
          <p:cNvPr id="5" name="Yuvarlatılmış Dikdörtgen 4"/>
          <p:cNvSpPr/>
          <p:nvPr/>
        </p:nvSpPr>
        <p:spPr>
          <a:xfrm>
            <a:off x="478976" y="327438"/>
            <a:ext cx="5127167"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DİKKAT ! Çok Önemli !</a:t>
            </a:r>
            <a:endParaRPr lang="tr-TR" sz="2800" dirty="0">
              <a:ln w="0"/>
              <a:solidFill>
                <a:prstClr val="white"/>
              </a:solidFill>
              <a:effectLst>
                <a:glow rad="101600">
                  <a:prstClr val="black">
                    <a:alpha val="60000"/>
                  </a:prstClr>
                </a:glow>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4081378999"/>
      </p:ext>
    </p:extLst>
  </p:cSld>
  <p:clrMapOvr>
    <a:masterClrMapping/>
  </p:clrMapOvr>
  <p:transition spd="slow">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Açıklamalar</a:t>
            </a:r>
          </a:p>
        </p:txBody>
      </p:sp>
      <p:sp>
        <p:nvSpPr>
          <p:cNvPr id="2" name="Metin kutusu 1"/>
          <p:cNvSpPr txBox="1"/>
          <p:nvPr/>
        </p:nvSpPr>
        <p:spPr>
          <a:xfrm>
            <a:off x="866899" y="1462518"/>
            <a:ext cx="10616538" cy="5078313"/>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Sınavında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görev yapan salon başkanı ve gözetmenle ilgili bilgiler her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oturum sonunda </a:t>
            </a:r>
            <a:r>
              <a:rPr lang="tr-TR" sz="36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İşlemleri Modülü/ Sınav Binası Görevli Bilgi Girişi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ekranından girilecek ve onaylanacaktır</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t>
            </a: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Ceza evlerinde görev yapan personellerin </a:t>
            </a:r>
            <a:r>
              <a:rPr lang="tr-TR" sz="3600" i="1" dirty="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 Sınav İşlemleri Modülü/ Sınav Binası Görevli Bilgi </a:t>
            </a:r>
            <a:r>
              <a:rPr lang="tr-TR" sz="3600" i="1"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Girişi işlemleri Milli Eğitim Müdürlüğü tarafından yapılacaktır.</a:t>
            </a:r>
            <a:endPar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9726888"/>
      </p:ext>
    </p:extLst>
  </p:cSld>
  <p:clrMapOvr>
    <a:masterClrMapping/>
  </p:clrMapOvr>
  <p:transition spd="slow">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Açıklamalar</a:t>
            </a:r>
          </a:p>
        </p:txBody>
      </p:sp>
      <p:sp>
        <p:nvSpPr>
          <p:cNvPr id="2" name="Metin kutusu 1"/>
          <p:cNvSpPr txBox="1"/>
          <p:nvPr/>
        </p:nvSpPr>
        <p:spPr>
          <a:xfrm>
            <a:off x="1902346" y="2016516"/>
            <a:ext cx="8462514" cy="1754326"/>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Açıköğretim Kurumları Sınavında görev yapan bina komisyonu ve salon görevlileri ücretlerini </a:t>
            </a:r>
            <a:r>
              <a:rPr lang="tr-TR" sz="3600" dirty="0" err="1">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KBS’den</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alacaktır.</a:t>
            </a:r>
          </a:p>
        </p:txBody>
      </p:sp>
    </p:spTree>
    <p:extLst>
      <p:ext uri="{BB962C8B-B14F-4D97-AF65-F5344CB8AC3E}">
        <p14:creationId xmlns:p14="http://schemas.microsoft.com/office/powerpoint/2010/main" val="15913454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a:ln>
            <a:solidFill>
              <a:srgbClr val="00FF00"/>
            </a:solidFill>
          </a:ln>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2351314" y="327438"/>
            <a:ext cx="7576461" cy="578882"/>
          </a:xfrm>
          <a:prstGeom prst="roundRect">
            <a:avLst/>
          </a:prstGeom>
          <a:gradFill flip="none" rotWithShape="1">
            <a:gsLst>
              <a:gs pos="0">
                <a:srgbClr val="00FF00">
                  <a:shade val="30000"/>
                  <a:satMod val="115000"/>
                </a:srgbClr>
              </a:gs>
              <a:gs pos="50000">
                <a:srgbClr val="00FF00">
                  <a:shade val="67500"/>
                  <a:satMod val="115000"/>
                </a:srgbClr>
              </a:gs>
              <a:gs pos="100000">
                <a:srgbClr val="00FF00">
                  <a:shade val="100000"/>
                  <a:satMod val="115000"/>
                </a:srgbClr>
              </a:gs>
            </a:gsLst>
            <a:lin ang="16200000" scaled="1"/>
            <a:tileRect/>
          </a:gra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Açıklamalar</a:t>
            </a:r>
          </a:p>
        </p:txBody>
      </p:sp>
      <p:sp>
        <p:nvSpPr>
          <p:cNvPr id="2" name="Metin kutusu 1"/>
          <p:cNvSpPr txBox="1"/>
          <p:nvPr/>
        </p:nvSpPr>
        <p:spPr>
          <a:xfrm>
            <a:off x="866899" y="1462518"/>
            <a:ext cx="10616538" cy="5078313"/>
          </a:xfrm>
          <a:prstGeom prst="rect">
            <a:avLst/>
          </a:prstGeom>
          <a:noFill/>
        </p:spPr>
        <p:txBody>
          <a:bodyPr wrap="square" rtlCol="0">
            <a:spAutoFit/>
          </a:bodyPr>
          <a:lstStyle/>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Açıköğretim Kurumları Sınavında Bina </a:t>
            </a:r>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sınav sorumluları (il temsilcisi), emniyet personeli ve hizmetlilerin ücretleri </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MEBBİS-Merkezi Sınav Ücret</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err="1"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Modül’ü</a:t>
            </a:r>
            <a:r>
              <a:rPr lang="tr-TR" sz="3600" dirty="0" smtClean="0">
                <a:ln w="0"/>
                <a:solidFill>
                  <a:srgbClr val="FF0000"/>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üzerinden yapılacaktır.</a:t>
            </a:r>
          </a:p>
          <a:p>
            <a:pPr algn="just"/>
            <a:endParaRPr lang="tr-TR" sz="3600" dirty="0" smtClean="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p>
            <a:pPr algn="just"/>
            <a:r>
              <a:rPr lang="tr-TR" sz="3600" dirty="0">
                <a:ln w="0"/>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	</a:t>
            </a:r>
            <a:r>
              <a:rPr lang="tr-TR" sz="3600" i="1" dirty="0" smtClean="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Birden </a:t>
            </a:r>
            <a:r>
              <a:rPr lang="tr-TR" sz="3600" i="1" dirty="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fazla okula görevlendirilen bina sınav sorumlularının ücretleri toplantıya katıldığı okul müdürlüğünce sisteme işlenecek, </a:t>
            </a:r>
            <a:r>
              <a:rPr lang="tr-TR" sz="3600" i="1" dirty="0" smtClean="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diğer okullar </a:t>
            </a:r>
            <a:r>
              <a:rPr lang="tr-TR" sz="3600" i="1" dirty="0">
                <a:ln w="0"/>
                <a:solidFill>
                  <a:srgbClr val="0066FF"/>
                </a:solidFill>
                <a:effectLst>
                  <a:glow rad="101600">
                    <a:schemeClr val="bg1">
                      <a:alpha val="6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rPr>
              <a:t>tarafından bu konuda işlem yapılmayacaktır.</a:t>
            </a:r>
          </a:p>
        </p:txBody>
      </p:sp>
    </p:spTree>
    <p:extLst>
      <p:ext uri="{BB962C8B-B14F-4D97-AF65-F5344CB8AC3E}">
        <p14:creationId xmlns:p14="http://schemas.microsoft.com/office/powerpoint/2010/main" val="3456440009"/>
      </p:ext>
    </p:extLst>
  </p:cSld>
  <p:clrMapOvr>
    <a:masterClrMapping/>
  </p:clrMapOvr>
  <p:transition spd="slow">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6151418" y="1462518"/>
            <a:ext cx="5890161" cy="1569660"/>
          </a:xfrm>
          <a:prstGeom prst="rect">
            <a:avLst/>
          </a:prstGeom>
          <a:solidFill>
            <a:schemeClr val="bg1"/>
          </a:solidFill>
        </p:spPr>
        <p:txBody>
          <a:bodyPr wrap="square" rtlCol="0">
            <a:spAutoFit/>
          </a:bodyPr>
          <a:lstStyle/>
          <a:p>
            <a:pPr algn="just"/>
            <a:r>
              <a:rPr lang="tr-TR"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sınav paketini Resim-1’deki gibi kapalı olarak teslim alınız.</a:t>
            </a:r>
          </a:p>
        </p:txBody>
      </p:sp>
      <p:pic>
        <p:nvPicPr>
          <p:cNvPr id="8" name="Resim 7"/>
          <p:cNvPicPr>
            <a:picLocks noChangeAspect="1"/>
          </p:cNvPicPr>
          <p:nvPr/>
        </p:nvPicPr>
        <p:blipFill>
          <a:blip r:embed="rId3"/>
          <a:stretch>
            <a:fillRect/>
          </a:stretch>
        </p:blipFill>
        <p:spPr>
          <a:xfrm>
            <a:off x="337457" y="1465156"/>
            <a:ext cx="5268686" cy="4438733"/>
          </a:xfrm>
          <a:prstGeom prst="rect">
            <a:avLst/>
          </a:prstGeom>
        </p:spPr>
      </p:pic>
    </p:spTree>
    <p:extLst>
      <p:ext uri="{BB962C8B-B14F-4D97-AF65-F5344CB8AC3E}">
        <p14:creationId xmlns:p14="http://schemas.microsoft.com/office/powerpoint/2010/main" val="1510242548"/>
      </p:ext>
    </p:extLst>
  </p:cSld>
  <p:clrMapOvr>
    <a:masterClrMapping/>
  </p:clrMapOvr>
  <p:transition spd="slow">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784962" y="4795897"/>
            <a:ext cx="9545581" cy="1815882"/>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paketleri üzerindeki poşetler tek kullanımlıktır.</a:t>
            </a:r>
          </a:p>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paketi poşetlerini Resim-2 ve Resim-3’teki gibi herhangi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bir bölgesinden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içerisindeki sınav evrakına zarar vermeden yırtarak açınız.</a:t>
            </a:r>
          </a:p>
        </p:txBody>
      </p:sp>
      <p:pic>
        <p:nvPicPr>
          <p:cNvPr id="7" name="Resim 6"/>
          <p:cNvPicPr>
            <a:picLocks noChangeAspect="1"/>
          </p:cNvPicPr>
          <p:nvPr/>
        </p:nvPicPr>
        <p:blipFill rotWithShape="1">
          <a:blip r:embed="rId3"/>
          <a:srcRect r="60712"/>
          <a:stretch/>
        </p:blipFill>
        <p:spPr>
          <a:xfrm>
            <a:off x="1122416" y="927191"/>
            <a:ext cx="4174283" cy="3753666"/>
          </a:xfrm>
          <a:prstGeom prst="rect">
            <a:avLst/>
          </a:prstGeom>
        </p:spPr>
      </p:pic>
      <p:pic>
        <p:nvPicPr>
          <p:cNvPr id="9" name="Resim 8"/>
          <p:cNvPicPr>
            <a:picLocks noChangeAspect="1"/>
          </p:cNvPicPr>
          <p:nvPr/>
        </p:nvPicPr>
        <p:blipFill rotWithShape="1">
          <a:blip r:embed="rId3"/>
          <a:srcRect l="59176"/>
          <a:stretch/>
        </p:blipFill>
        <p:spPr>
          <a:xfrm>
            <a:off x="6030684" y="927191"/>
            <a:ext cx="4219200" cy="3753666"/>
          </a:xfrm>
          <a:prstGeom prst="rect">
            <a:avLst/>
          </a:prstGeom>
        </p:spPr>
      </p:pic>
    </p:spTree>
    <p:extLst>
      <p:ext uri="{BB962C8B-B14F-4D97-AF65-F5344CB8AC3E}">
        <p14:creationId xmlns:p14="http://schemas.microsoft.com/office/powerpoint/2010/main" val="2149661475"/>
      </p:ext>
    </p:extLst>
  </p:cSld>
  <p:clrMapOvr>
    <a:masterClrMapping/>
  </p:clrMapOvr>
  <p:transition spd="slow">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332509" y="5174843"/>
            <a:ext cx="11578441" cy="1526893"/>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Açılan sınav paketlerinde Resim-4 ve Resim-5’teki gibi sırasıyla, sınav evrakı dönüş zarfı, salon aday yoklama listesi, sıralı aday cevap kâğıtları ve soru kitapçıkları yer almaktadır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200" dirty="0">
              <a:ln w="0"/>
              <a:latin typeface="Times New Roman" panose="02020603050405020304" pitchFamily="18" charset="0"/>
              <a:cs typeface="Times New Roman" panose="02020603050405020304" pitchFamily="18" charset="0"/>
            </a:endParaRPr>
          </a:p>
        </p:txBody>
      </p:sp>
      <p:pic>
        <p:nvPicPr>
          <p:cNvPr id="10" name="Resim 9"/>
          <p:cNvPicPr>
            <a:picLocks noChangeAspect="1"/>
          </p:cNvPicPr>
          <p:nvPr/>
        </p:nvPicPr>
        <p:blipFill>
          <a:blip r:embed="rId3"/>
          <a:stretch>
            <a:fillRect/>
          </a:stretch>
        </p:blipFill>
        <p:spPr>
          <a:xfrm>
            <a:off x="663388" y="819154"/>
            <a:ext cx="10668000" cy="4229100"/>
          </a:xfrm>
          <a:prstGeom prst="rect">
            <a:avLst/>
          </a:prstGeom>
        </p:spPr>
      </p:pic>
    </p:spTree>
    <p:extLst>
      <p:ext uri="{BB962C8B-B14F-4D97-AF65-F5344CB8AC3E}">
        <p14:creationId xmlns:p14="http://schemas.microsoft.com/office/powerpoint/2010/main" val="256973880"/>
      </p:ext>
    </p:extLst>
  </p:cSld>
  <p:clrMapOvr>
    <a:masterClrMapping/>
  </p:clrMapOvr>
  <p:transition spd="slow">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581889" y="5305378"/>
            <a:ext cx="11020425" cy="1384995"/>
          </a:xfrm>
          <a:prstGeom prst="rect">
            <a:avLst/>
          </a:prstGeom>
          <a:solidFill>
            <a:schemeClr val="bg1"/>
          </a:solidFill>
        </p:spPr>
        <p:txBody>
          <a:bodyPr wrap="square" rtlCol="0">
            <a:spAutoFit/>
          </a:bodyPr>
          <a:lstStyle/>
          <a:p>
            <a:pPr algn="just"/>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aday yoklama listesi üstte olacak şekilde </a:t>
            </a:r>
            <a:r>
              <a:rPr lang="tr-TR"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aday cevap kâğıtlarını tam ve sıralı olarak</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Resim-6 ve Resim-7’deki gibi sınav evrakı dönüş zarfına koyunuz.</a:t>
            </a:r>
          </a:p>
        </p:txBody>
      </p:sp>
      <p:pic>
        <p:nvPicPr>
          <p:cNvPr id="7" name="Resim 6"/>
          <p:cNvPicPr>
            <a:picLocks noChangeAspect="1"/>
          </p:cNvPicPr>
          <p:nvPr/>
        </p:nvPicPr>
        <p:blipFill>
          <a:blip r:embed="rId3"/>
          <a:stretch>
            <a:fillRect/>
          </a:stretch>
        </p:blipFill>
        <p:spPr>
          <a:xfrm>
            <a:off x="581890" y="774884"/>
            <a:ext cx="11020425" cy="4448175"/>
          </a:xfrm>
          <a:prstGeom prst="rect">
            <a:avLst/>
          </a:prstGeom>
        </p:spPr>
      </p:pic>
    </p:spTree>
    <p:extLst>
      <p:ext uri="{BB962C8B-B14F-4D97-AF65-F5344CB8AC3E}">
        <p14:creationId xmlns:p14="http://schemas.microsoft.com/office/powerpoint/2010/main" val="1405710880"/>
      </p:ext>
    </p:extLst>
  </p:cSld>
  <p:clrMapOvr>
    <a:masterClrMapping/>
  </p:clrMapOvr>
  <p:transition spd="slow">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6" name="Metin kutusu 5"/>
          <p:cNvSpPr txBox="1"/>
          <p:nvPr/>
        </p:nvSpPr>
        <p:spPr>
          <a:xfrm>
            <a:off x="435425" y="5030066"/>
            <a:ext cx="10943422" cy="1566006"/>
          </a:xfrm>
          <a:prstGeom prst="rect">
            <a:avLst/>
          </a:prstGeom>
          <a:solidFill>
            <a:schemeClr val="bg1"/>
          </a:solidFill>
        </p:spPr>
        <p:txBody>
          <a:bodyPr wrap="square" rtlCol="0">
            <a:spAutoFit/>
          </a:bodyPr>
          <a:lstStyle/>
          <a:p>
            <a:pPr algn="just">
              <a:lnSpc>
                <a:spcPct val="114000"/>
              </a:lnSpc>
              <a:spcAft>
                <a:spcPts val="1200"/>
              </a:spcAft>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 dönüş zarfını Resim-8 ve Resim-9’daki gibi, zarf kapağının üzerinde bulunan </a:t>
            </a:r>
            <a:r>
              <a:rPr lang="tr-TR" sz="2800"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beyaz koruyucu bandı kapağın sağ tarafından kaldırarak kapatınız</a:t>
            </a:r>
            <a:r>
              <a:rPr lang="tr-TR" sz="2800" b="1" dirty="0" smtClean="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3800" dirty="0">
              <a:ln w="0"/>
              <a:latin typeface="Times New Roman" panose="02020603050405020304"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435425" y="725223"/>
            <a:ext cx="10943422" cy="4184234"/>
          </a:xfrm>
          <a:prstGeom prst="rect">
            <a:avLst/>
          </a:prstGeom>
        </p:spPr>
      </p:pic>
    </p:spTree>
    <p:extLst>
      <p:ext uri="{BB962C8B-B14F-4D97-AF65-F5344CB8AC3E}">
        <p14:creationId xmlns:p14="http://schemas.microsoft.com/office/powerpoint/2010/main" val="256871896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103990"/>
            <a:ext cx="10236530" cy="507831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tr-T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Yedek salon işlemleri MEB </a:t>
            </a:r>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Ölçme, Değerlendirme ve Sınav Hizmetleri Genel Müdürlüğünün Açık Öğretim Kurumları </a:t>
            </a:r>
            <a:r>
              <a:rPr lang="tr-T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2024-2025 Eğitim Öğretim Yılı 1. </a:t>
            </a:r>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Dönem </a:t>
            </a:r>
            <a:r>
              <a:rPr lang="tr-T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Yazılı Sınavı konulu </a:t>
            </a:r>
            <a:r>
              <a:rPr lang="tr-TR"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28.02.2025 </a:t>
            </a:r>
            <a:r>
              <a:rPr lang="tr-TR"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tarih ve </a:t>
            </a:r>
            <a:r>
              <a:rPr lang="tr-TR" sz="36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E-39339088-480.03-127699038 </a:t>
            </a:r>
            <a:r>
              <a:rPr lang="tr-T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sayılı </a:t>
            </a:r>
            <a:r>
              <a:rPr lang="tr-TR"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yazıya göre işlem yapılması.</a:t>
            </a:r>
          </a:p>
        </p:txBody>
      </p:sp>
    </p:spTree>
    <p:extLst>
      <p:ext uri="{BB962C8B-B14F-4D97-AF65-F5344CB8AC3E}">
        <p14:creationId xmlns:p14="http://schemas.microsoft.com/office/powerpoint/2010/main" val="1244200299"/>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7" name="Metin kutusu 6"/>
          <p:cNvSpPr txBox="1"/>
          <p:nvPr/>
        </p:nvSpPr>
        <p:spPr>
          <a:xfrm>
            <a:off x="544286" y="742929"/>
            <a:ext cx="10555941" cy="1692771"/>
          </a:xfrm>
          <a:prstGeom prst="rect">
            <a:avLst/>
          </a:prstGeom>
          <a:noFill/>
        </p:spPr>
        <p:txBody>
          <a:bodyPr wrap="square" rtlCol="0">
            <a:spAutoFit/>
          </a:bodyPr>
          <a:lstStyle/>
          <a:p>
            <a:pPr algn="just"/>
            <a:r>
              <a:rPr lang="tr-T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Bina </a:t>
            </a:r>
            <a:r>
              <a:rPr lang="tr-T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Sınav Komisyon Odası kontrol edilir. Sınav güvenlik dönüş kutusuna konulacak sınav evrakı kalmadığına emin olunduktan sonra kutu kapatılıp seri numaralı güvenlik kilitleriyle kilitlenir, sınav evrakı nakil koruma görevlilerine tutanakla teslim edilir.</a:t>
            </a:r>
          </a:p>
        </p:txBody>
      </p:sp>
      <p:pic>
        <p:nvPicPr>
          <p:cNvPr id="9" name="Resim 8"/>
          <p:cNvPicPr>
            <a:picLocks noChangeAspect="1"/>
          </p:cNvPicPr>
          <p:nvPr/>
        </p:nvPicPr>
        <p:blipFill rotWithShape="1">
          <a:blip r:embed="rId3">
            <a:extLst>
              <a:ext uri="{28A0092B-C50C-407E-A947-70E740481C1C}">
                <a14:useLocalDpi xmlns:a14="http://schemas.microsoft.com/office/drawing/2010/main" val="0"/>
              </a:ext>
            </a:extLst>
          </a:blip>
          <a:srcRect l="21218" t="22820" r="20802" b="20897"/>
          <a:stretch/>
        </p:blipFill>
        <p:spPr>
          <a:xfrm>
            <a:off x="772496" y="3221692"/>
            <a:ext cx="4544119" cy="33745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tin kutusu 9"/>
          <p:cNvSpPr txBox="1"/>
          <p:nvPr/>
        </p:nvSpPr>
        <p:spPr>
          <a:xfrm>
            <a:off x="852422" y="2483028"/>
            <a:ext cx="4785426" cy="738664"/>
          </a:xfrm>
          <a:prstGeom prst="rect">
            <a:avLst/>
          </a:prstGeom>
          <a:noFill/>
        </p:spPr>
        <p:txBody>
          <a:bodyPr wrap="square" rtlCol="0">
            <a:spAutoFit/>
          </a:bodyPr>
          <a:lstStyle/>
          <a:p>
            <a:pPr algn="just"/>
            <a:r>
              <a:rPr lang="tr-TR" sz="1400" dirty="0">
                <a:solidFill>
                  <a:srgbClr val="FFFF00"/>
                </a:solidFill>
                <a:effectLst>
                  <a:glow rad="101600">
                    <a:schemeClr val="tx1">
                      <a:alpha val="60000"/>
                    </a:schemeClr>
                  </a:glow>
                  <a:outerShdw blurRad="38100" dist="38100" dir="2700000" algn="tl">
                    <a:srgbClr val="000000">
                      <a:alpha val="43137"/>
                    </a:srgbClr>
                  </a:outerShdw>
                </a:effectLst>
              </a:rPr>
              <a:t>Güvenlik kilitleri, kapağın tam olarak kapandığından emin olduktan sonra </a:t>
            </a:r>
            <a:r>
              <a:rPr lang="tr-TR" sz="1400" u="sng" dirty="0">
                <a:solidFill>
                  <a:srgbClr val="FFFF00"/>
                </a:solidFill>
                <a:effectLst>
                  <a:glow rad="101600">
                    <a:schemeClr val="tx1">
                      <a:alpha val="60000"/>
                    </a:schemeClr>
                  </a:glow>
                  <a:outerShdw blurRad="38100" dist="38100" dir="2700000" algn="tl">
                    <a:srgbClr val="000000">
                      <a:alpha val="43137"/>
                    </a:srgbClr>
                  </a:outerShdw>
                </a:effectLst>
              </a:rPr>
              <a:t>seri numara etiketleri içeride kalacak</a:t>
            </a:r>
            <a:r>
              <a:rPr lang="tr-TR" sz="1400" dirty="0">
                <a:solidFill>
                  <a:srgbClr val="FFFF00"/>
                </a:solidFill>
                <a:effectLst>
                  <a:glow rad="101600">
                    <a:schemeClr val="tx1">
                      <a:alpha val="60000"/>
                    </a:schemeClr>
                  </a:glow>
                  <a:outerShdw blurRad="38100" dist="38100" dir="2700000" algn="tl">
                    <a:srgbClr val="000000">
                      <a:alpha val="43137"/>
                    </a:srgbClr>
                  </a:outerShdw>
                </a:effectLst>
              </a:rPr>
              <a:t> şekilde </a:t>
            </a:r>
            <a:r>
              <a:rPr lang="tr-TR" sz="1400" dirty="0" smtClean="0">
                <a:solidFill>
                  <a:srgbClr val="FFFF00"/>
                </a:solidFill>
                <a:effectLst>
                  <a:glow rad="101600">
                    <a:schemeClr val="tx1">
                      <a:alpha val="60000"/>
                    </a:schemeClr>
                  </a:glow>
                  <a:outerShdw blurRad="38100" dist="38100" dir="2700000" algn="tl">
                    <a:srgbClr val="000000">
                      <a:alpha val="43137"/>
                    </a:srgbClr>
                  </a:outerShdw>
                </a:effectLst>
              </a:rPr>
              <a:t>takılır.</a:t>
            </a:r>
            <a:endParaRPr lang="tr-TR" sz="14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1" name="Picture 2" descr="C:\Users\TEMEL\Desktop\Yeni klasör\20150324_100501.jpg"/>
          <p:cNvPicPr>
            <a:picLocks noChangeAspect="1" noChangeArrowheads="1"/>
          </p:cNvPicPr>
          <p:nvPr/>
        </p:nvPicPr>
        <p:blipFill>
          <a:blip r:embed="rId4" cstate="print"/>
          <a:srcRect/>
          <a:stretch>
            <a:fillRect/>
          </a:stretch>
        </p:blipFill>
        <p:spPr bwMode="auto">
          <a:xfrm>
            <a:off x="5925789" y="2920628"/>
            <a:ext cx="5424946" cy="338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Metin kutusu 11"/>
          <p:cNvSpPr txBox="1"/>
          <p:nvPr/>
        </p:nvSpPr>
        <p:spPr>
          <a:xfrm>
            <a:off x="7350965" y="2435700"/>
            <a:ext cx="2800395" cy="523220"/>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 Kırık Kilit »</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788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4" presetClass="entr" presetSubtype="10" fill="hold" nodeType="withEffect">
                                  <p:stCondLst>
                                    <p:cond delay="150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9" presetClass="entr" presetSubtype="0" fill="hold" grpId="0" nodeType="withEffect">
                                  <p:stCondLst>
                                    <p:cond delay="225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14" presetClass="entr" presetSubtype="10" fill="hold" nodeType="withEffect">
                                  <p:stCondLst>
                                    <p:cond delay="225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26" presetClass="entr" presetSubtype="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pic>
        <p:nvPicPr>
          <p:cNvPr id="8" name="Picture 2" descr="C:\Users\TEMEL\Desktop\Yeni klasör\20150324_142841.jpg"/>
          <p:cNvPicPr>
            <a:picLocks noChangeAspect="1" noChangeArrowheads="1"/>
          </p:cNvPicPr>
          <p:nvPr/>
        </p:nvPicPr>
        <p:blipFill>
          <a:blip r:embed="rId3" cstate="print"/>
          <a:srcRect/>
          <a:stretch>
            <a:fillRect/>
          </a:stretch>
        </p:blipFill>
        <p:spPr bwMode="auto">
          <a:xfrm>
            <a:off x="130969" y="1863628"/>
            <a:ext cx="5063151" cy="3384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TEMEL\Desktop\Yeni klasör\20150324_122340.jpg"/>
          <p:cNvPicPr>
            <a:picLocks noChangeAspect="1" noChangeArrowheads="1"/>
          </p:cNvPicPr>
          <p:nvPr/>
        </p:nvPicPr>
        <p:blipFill>
          <a:blip r:embed="rId4" cstate="print"/>
          <a:srcRect/>
          <a:stretch>
            <a:fillRect/>
          </a:stretch>
        </p:blipFill>
        <p:spPr bwMode="auto">
          <a:xfrm>
            <a:off x="6028647" y="1863628"/>
            <a:ext cx="5392168" cy="3405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Metin kutusu 12"/>
          <p:cNvSpPr txBox="1"/>
          <p:nvPr/>
        </p:nvSpPr>
        <p:spPr>
          <a:xfrm>
            <a:off x="3146310" y="968448"/>
            <a:ext cx="4593431" cy="523220"/>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4" name="Metin kutusu 13"/>
          <p:cNvSpPr txBox="1"/>
          <p:nvPr/>
        </p:nvSpPr>
        <p:spPr>
          <a:xfrm>
            <a:off x="7459821" y="1767551"/>
            <a:ext cx="2800395" cy="523220"/>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 Kırık Kilit »</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15" name="Metin kutusu 14"/>
          <p:cNvSpPr txBox="1"/>
          <p:nvPr/>
        </p:nvSpPr>
        <p:spPr>
          <a:xfrm>
            <a:off x="965496" y="1998101"/>
            <a:ext cx="3105195" cy="954107"/>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 Ters Yönde Takılmış Kilit »</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26770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150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2" presetClass="entr" presetSubtype="8" fill="hold" grpId="0" nodeType="withEffect">
                                  <p:stCondLst>
                                    <p:cond delay="25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2000" fill="hold"/>
                                        <p:tgtEl>
                                          <p:spTgt spid="13"/>
                                        </p:tgtEl>
                                        <p:attrNameLst>
                                          <p:attrName>ppt_x</p:attrName>
                                        </p:attrNameLst>
                                      </p:cBhvr>
                                      <p:tavLst>
                                        <p:tav tm="0">
                                          <p:val>
                                            <p:strVal val="0-#ppt_w/2"/>
                                          </p:val>
                                        </p:tav>
                                        <p:tav tm="100000">
                                          <p:val>
                                            <p:strVal val="#ppt_x"/>
                                          </p:val>
                                        </p:tav>
                                      </p:tavLst>
                                    </p:anim>
                                    <p:anim calcmode="lin" valueType="num">
                                      <p:cBhvr additive="base">
                                        <p:cTn id="14" dur="2000" fill="hold"/>
                                        <p:tgtEl>
                                          <p:spTgt spid="13"/>
                                        </p:tgtEl>
                                        <p:attrNameLst>
                                          <p:attrName>ppt_y</p:attrName>
                                        </p:attrNameLst>
                                      </p:cBhvr>
                                      <p:tavLst>
                                        <p:tav tm="0">
                                          <p:val>
                                            <p:strVal val="#ppt_y"/>
                                          </p:val>
                                        </p:tav>
                                        <p:tav tm="100000">
                                          <p:val>
                                            <p:strVal val="#ppt_y"/>
                                          </p:val>
                                        </p:tav>
                                      </p:tavLst>
                                    </p:anim>
                                  </p:childTnLst>
                                </p:cTn>
                              </p:par>
                              <p:par>
                                <p:cTn id="15" presetID="26" presetClass="entr" presetSubtype="0" fill="hold" grpId="0"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grpId="0"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401289" y="113683"/>
            <a:ext cx="9049001" cy="578882"/>
          </a:xfrm>
          <a:prstGeom prst="roundRect">
            <a:avLst/>
          </a:prstGeom>
          <a:solidFill>
            <a:srgbClr val="A50021"/>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28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Sınav Güvenlik Poşetinin Açılması ve Kapatılması </a:t>
            </a:r>
            <a:endParaRPr lang="tr-TR" sz="28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13" name="Metin kutusu 12"/>
          <p:cNvSpPr txBox="1"/>
          <p:nvPr/>
        </p:nvSpPr>
        <p:spPr>
          <a:xfrm>
            <a:off x="3146310" y="968448"/>
            <a:ext cx="4593431" cy="523220"/>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Hatalı Kapatma Örneği</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9" name="Picture 2" descr="C:\Users\TEMEL\Desktop\Yeni klasör\20150324_142746.jpg"/>
          <p:cNvPicPr>
            <a:picLocks noChangeAspect="1" noChangeArrowheads="1"/>
          </p:cNvPicPr>
          <p:nvPr/>
        </p:nvPicPr>
        <p:blipFill>
          <a:blip r:embed="rId3" cstate="print"/>
          <a:srcRect/>
          <a:stretch>
            <a:fillRect/>
          </a:stretch>
        </p:blipFill>
        <p:spPr bwMode="auto">
          <a:xfrm>
            <a:off x="251368" y="2029161"/>
            <a:ext cx="5425650" cy="349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Metin kutusu 9"/>
          <p:cNvSpPr txBox="1"/>
          <p:nvPr/>
        </p:nvSpPr>
        <p:spPr>
          <a:xfrm>
            <a:off x="1014902" y="3516311"/>
            <a:ext cx="4240132" cy="523220"/>
          </a:xfrm>
          <a:prstGeom prst="rect">
            <a:avLst/>
          </a:prstGeom>
          <a:noFill/>
        </p:spPr>
        <p:txBody>
          <a:bodyPr wrap="square" rtlCol="0">
            <a:spAutoFit/>
          </a:bodyPr>
          <a:lstStyle/>
          <a:p>
            <a:pPr algn="ctr"/>
            <a:r>
              <a:rPr lang="tr-TR" sz="2800" dirty="0" smtClean="0">
                <a:solidFill>
                  <a:srgbClr val="FFFF00"/>
                </a:solidFill>
                <a:effectLst>
                  <a:glow rad="101600">
                    <a:schemeClr val="tx1">
                      <a:alpha val="60000"/>
                    </a:schemeClr>
                  </a:glow>
                  <a:outerShdw blurRad="38100" dist="38100" dir="2700000" algn="tl">
                    <a:srgbClr val="000000">
                      <a:alpha val="43137"/>
                    </a:srgbClr>
                  </a:outerShdw>
                </a:effectLst>
              </a:rPr>
              <a:t>« Farklı Renkte Kilit »</a:t>
            </a: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pic>
        <p:nvPicPr>
          <p:cNvPr id="11" name="Picture 2" descr="C:\Users\TEMEL\Desktop\Yeni klasör\20150325_101130.jpg"/>
          <p:cNvPicPr>
            <a:picLocks noChangeAspect="1" noChangeArrowheads="1"/>
          </p:cNvPicPr>
          <p:nvPr/>
        </p:nvPicPr>
        <p:blipFill>
          <a:blip r:embed="rId4" cstate="print"/>
          <a:srcRect/>
          <a:stretch>
            <a:fillRect/>
          </a:stretch>
        </p:blipFill>
        <p:spPr bwMode="auto">
          <a:xfrm>
            <a:off x="6511910" y="2029161"/>
            <a:ext cx="5092262" cy="349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Metin kutusu 15"/>
          <p:cNvSpPr txBox="1"/>
          <p:nvPr/>
        </p:nvSpPr>
        <p:spPr>
          <a:xfrm>
            <a:off x="5255034" y="735359"/>
            <a:ext cx="6726408" cy="523220"/>
          </a:xfrm>
          <a:prstGeom prst="rect">
            <a:avLst/>
          </a:prstGeom>
          <a:noFill/>
        </p:spPr>
        <p:txBody>
          <a:bodyPr wrap="square" rtlCol="0">
            <a:spAutoFit/>
          </a:bodyPr>
          <a:lstStyle/>
          <a:p>
            <a:pPr algn="ctr"/>
            <a:endParaRPr lang="tr-TR" sz="2800" dirty="0">
              <a:solidFill>
                <a:srgbClr val="FFFF00"/>
              </a:solidFill>
              <a:effectLst>
                <a:glow rad="101600">
                  <a:schemeClr val="tx1">
                    <a:alpha val="60000"/>
                  </a:schemeClr>
                </a:glow>
                <a:outerShdw blurRad="38100" dist="38100" dir="2700000" algn="tl">
                  <a:srgbClr val="000000">
                    <a:alpha val="43137"/>
                  </a:srgbClr>
                </a:outerShdw>
              </a:effectLst>
            </a:endParaRPr>
          </a:p>
        </p:txBody>
      </p:sp>
      <p:sp>
        <p:nvSpPr>
          <p:cNvPr id="2" name="Dikdörtgen 1"/>
          <p:cNvSpPr/>
          <p:nvPr/>
        </p:nvSpPr>
        <p:spPr>
          <a:xfrm>
            <a:off x="6440552" y="3777921"/>
            <a:ext cx="5265032" cy="523220"/>
          </a:xfrm>
          <a:prstGeom prst="rect">
            <a:avLst/>
          </a:prstGeom>
        </p:spPr>
        <p:txBody>
          <a:bodyPr wrap="none">
            <a:spAutoFit/>
          </a:bodyPr>
          <a:lstStyle/>
          <a:p>
            <a:pPr algn="ctr"/>
            <a:r>
              <a:rPr lang="tr-TR" sz="2800" dirty="0">
                <a:solidFill>
                  <a:srgbClr val="FFFF00"/>
                </a:solidFill>
                <a:effectLst>
                  <a:glow rad="101600">
                    <a:schemeClr val="tx1">
                      <a:alpha val="60000"/>
                    </a:schemeClr>
                  </a:glow>
                  <a:outerShdw blurRad="38100" dist="38100" dir="2700000" algn="tl">
                    <a:srgbClr val="000000">
                      <a:alpha val="43137"/>
                    </a:srgbClr>
                  </a:outerShdw>
                </a:effectLst>
              </a:rPr>
              <a:t>« İple Bağlanmış Güvenlik Kutusu »</a:t>
            </a:r>
          </a:p>
        </p:txBody>
      </p:sp>
    </p:spTree>
    <p:extLst>
      <p:ext uri="{BB962C8B-B14F-4D97-AF65-F5344CB8AC3E}">
        <p14:creationId xmlns:p14="http://schemas.microsoft.com/office/powerpoint/2010/main" val="408919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14" presetClass="entr" presetSubtype="10" fill="hold" nodeType="with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9" presetClass="entr" presetSubtype="0" fill="hold" grpId="0" nodeType="withEffect">
                                  <p:stCondLst>
                                    <p:cond delay="75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14" presetClass="entr" presetSubtype="10" fill="hold"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9" presetClass="entr" presetSubtype="0" fill="hold" grpId="0" nodeType="withEffect" nodePh="1">
                                  <p:stCondLst>
                                    <p:cond delay="750"/>
                                  </p:stCondLst>
                                  <p:endCondLst>
                                    <p:cond evt="begin" delay="0">
                                      <p:tn val="18"/>
                                    </p:cond>
                                  </p:end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Resim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131"/>
            <a:ext cx="12192000" cy="6858000"/>
          </a:xfrm>
          <a:prstGeom prst="rect">
            <a:avLst/>
          </a:prstGeom>
        </p:spPr>
      </p:pic>
      <p:grpSp>
        <p:nvGrpSpPr>
          <p:cNvPr id="8" name="Grup 7"/>
          <p:cNvGrpSpPr/>
          <p:nvPr/>
        </p:nvGrpSpPr>
        <p:grpSpPr>
          <a:xfrm>
            <a:off x="4639853" y="317677"/>
            <a:ext cx="2912294" cy="2504837"/>
            <a:chOff x="-151361" y="96005"/>
            <a:chExt cx="1637731" cy="1408597"/>
          </a:xfrm>
        </p:grpSpPr>
        <p:sp>
          <p:nvSpPr>
            <p:cNvPr id="10" name="Dikdörtgen 9"/>
            <p:cNvSpPr/>
            <p:nvPr/>
          </p:nvSpPr>
          <p:spPr>
            <a:xfrm>
              <a:off x="-151361" y="1037290"/>
              <a:ext cx="1637731" cy="467312"/>
            </a:xfrm>
            <a:prstGeom prst="rect">
              <a:avLst/>
            </a:prstGeom>
            <a:noFill/>
          </p:spPr>
          <p:txBody>
            <a:bodyPr wrap="square" lIns="91440" tIns="45720" rIns="91440" bIns="45720">
              <a:spAutoFit/>
            </a:bodyPr>
            <a:lstStyle/>
            <a:p>
              <a:pPr algn="ctr"/>
              <a:r>
                <a:rPr lang="tr-TR" sz="2400" dirty="0" smtClean="0">
                  <a:ln w="0"/>
                  <a:solidFill>
                    <a:schemeClr val="bg1"/>
                  </a:solidFill>
                  <a:effectLst>
                    <a:glow rad="101600">
                      <a:schemeClr val="tx1">
                        <a:alpha val="60000"/>
                      </a:schemeClr>
                    </a:glow>
                  </a:effectLst>
                </a:rPr>
                <a:t>Erzincan</a:t>
              </a:r>
              <a:r>
                <a:rPr lang="tr-TR" sz="2400" b="0" cap="none" spc="0" dirty="0" smtClean="0">
                  <a:ln w="0"/>
                  <a:solidFill>
                    <a:schemeClr val="bg1"/>
                  </a:solidFill>
                  <a:effectLst>
                    <a:glow rad="101600">
                      <a:schemeClr val="tx1">
                        <a:alpha val="60000"/>
                      </a:schemeClr>
                    </a:glow>
                  </a:effectLst>
                </a:rPr>
                <a:t> İl Milli Eğitim Müdürlüğü</a:t>
              </a:r>
              <a:endParaRPr lang="tr-TR" sz="2400" b="0" cap="none" spc="0" dirty="0">
                <a:ln w="0"/>
                <a:solidFill>
                  <a:schemeClr val="bg1"/>
                </a:solidFill>
                <a:effectLst>
                  <a:glow rad="101600">
                    <a:schemeClr val="tx1">
                      <a:alpha val="60000"/>
                    </a:schemeClr>
                  </a:glow>
                </a:effectLst>
              </a:endParaRPr>
            </a:p>
          </p:txBody>
        </p:sp>
        <p:pic>
          <p:nvPicPr>
            <p:cNvPr id="12" name="Resim 11"/>
            <p:cNvPicPr>
              <a:picLocks noChangeAspect="1"/>
            </p:cNvPicPr>
            <p:nvPr/>
          </p:nvPicPr>
          <p:blipFill rotWithShape="1">
            <a:blip r:embed="rId4" cstate="print">
              <a:extLst>
                <a:ext uri="{28A0092B-C50C-407E-A947-70E740481C1C}">
                  <a14:useLocalDpi xmlns:a14="http://schemas.microsoft.com/office/drawing/2010/main" val="0"/>
                </a:ext>
              </a:extLst>
            </a:blip>
            <a:srcRect l="8606" t="8887" r="8011" b="32323"/>
            <a:stretch/>
          </p:blipFill>
          <p:spPr>
            <a:xfrm>
              <a:off x="-1" y="96005"/>
              <a:ext cx="1335012" cy="941285"/>
            </a:xfrm>
            <a:prstGeom prst="rect">
              <a:avLst/>
            </a:prstGeom>
            <a:ln>
              <a:noFill/>
            </a:ln>
            <a:effectLst>
              <a:glow rad="101600">
                <a:schemeClr val="tx1">
                  <a:alpha val="60000"/>
                </a:schemeClr>
              </a:glow>
              <a:outerShdw blurRad="139700" dist="165100" dir="5400000" algn="ctr">
                <a:srgbClr val="000000">
                  <a:alpha val="52000"/>
                </a:srgbClr>
              </a:outerShdw>
            </a:effectLst>
            <a:scene3d>
              <a:camera prst="orthographicFront">
                <a:rot lat="0" lon="0" rev="0"/>
              </a:camera>
              <a:lightRig rig="glow" dir="t">
                <a:rot lat="0" lon="0" rev="4800000"/>
              </a:lightRig>
            </a:scene3d>
            <a:sp3d prstMaterial="matte">
              <a:bevelT w="127000" h="63500"/>
            </a:sp3d>
          </p:spPr>
        </p:pic>
      </p:grpSp>
      <p:sp>
        <p:nvSpPr>
          <p:cNvPr id="42" name="Dikdörtgen 41"/>
          <p:cNvSpPr/>
          <p:nvPr/>
        </p:nvSpPr>
        <p:spPr>
          <a:xfrm>
            <a:off x="-1" y="5066574"/>
            <a:ext cx="12192000" cy="707886"/>
          </a:xfrm>
          <a:prstGeom prst="rect">
            <a:avLst/>
          </a:prstGeom>
          <a:noFill/>
        </p:spPr>
        <p:txBody>
          <a:bodyPr wrap="square" lIns="91440" tIns="45720" rIns="91440" bIns="45720">
            <a:spAutoFit/>
          </a:bodyPr>
          <a:lstStyle/>
          <a:p>
            <a:pPr algn="ctr"/>
            <a:r>
              <a:rPr lang="tr-TR" sz="4000" b="0" cap="none" spc="0" dirty="0" smtClean="0">
                <a:ln w="0"/>
                <a:solidFill>
                  <a:schemeClr val="bg1"/>
                </a:solidFill>
                <a:effectLst>
                  <a:glow rad="101600">
                    <a:schemeClr val="tx1">
                      <a:alpha val="6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Teşekkür Ederim.</a:t>
            </a:r>
            <a:endParaRPr lang="tr-TR" sz="4000" b="0" cap="none" spc="0" dirty="0">
              <a:ln w="0"/>
              <a:solidFill>
                <a:schemeClr val="bg1"/>
              </a:solidFill>
              <a:effectLst>
                <a:glow rad="101600">
                  <a:schemeClr val="tx1">
                    <a:alpha val="60000"/>
                  </a:schemeClr>
                </a:glow>
                <a:reflection blurRad="6350" stA="50000" endA="300" endPos="50000" dist="29997" dir="5400000" sy="-100000" algn="bl" rotWithShape="0"/>
              </a:effectLst>
              <a:latin typeface="Times New Roman" panose="02020603050405020304" pitchFamily="18" charset="0"/>
              <a:cs typeface="Times New Roman" panose="02020603050405020304" pitchFamily="18" charset="0"/>
            </a:endParaRPr>
          </a:p>
        </p:txBody>
      </p:sp>
      <p:sp>
        <p:nvSpPr>
          <p:cNvPr id="9" name="Dikdörtgen 8"/>
          <p:cNvSpPr/>
          <p:nvPr/>
        </p:nvSpPr>
        <p:spPr>
          <a:xfrm>
            <a:off x="0" y="3382869"/>
            <a:ext cx="12192000" cy="1200329"/>
          </a:xfrm>
          <a:prstGeom prst="rect">
            <a:avLst/>
          </a:prstGeom>
          <a:noFill/>
          <a:effectLst/>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Murat KARAKUURT</a:t>
            </a:r>
          </a:p>
          <a:p>
            <a:pPr algn="ctr"/>
            <a:r>
              <a:rPr lang="tr-TR" sz="3600" b="0" cap="none" spc="0" dirty="0" smtClean="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rPr>
              <a:t>Şube Müdürü</a:t>
            </a:r>
            <a:endParaRPr lang="tr-TR" sz="3600" b="0" cap="none" spc="0" dirty="0">
              <a:ln w="0"/>
              <a:solidFill>
                <a:schemeClr val="bg1"/>
              </a:solidFill>
              <a:effectLst>
                <a:glow rad="101600">
                  <a:schemeClr val="tx1">
                    <a:alpha val="6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3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Yuvarlatılmış Dikdörtgen 3"/>
          <p:cNvSpPr/>
          <p:nvPr/>
        </p:nvSpPr>
        <p:spPr>
          <a:xfrm>
            <a:off x="783770" y="650931"/>
            <a:ext cx="10699667" cy="5984433"/>
          </a:xfrm>
          <a:prstGeom prst="roundRect">
            <a:avLst>
              <a:gd name="adj" fmla="val 3372"/>
            </a:avLst>
          </a:prstGeom>
        </p:spPr>
        <p:style>
          <a:lnRef idx="2">
            <a:schemeClr val="accent6"/>
          </a:lnRef>
          <a:fillRef idx="1">
            <a:schemeClr val="lt1"/>
          </a:fillRef>
          <a:effectRef idx="0">
            <a:schemeClr val="accent6"/>
          </a:effectRef>
          <a:fontRef idx="minor">
            <a:schemeClr val="dk1"/>
          </a:fontRef>
        </p:style>
        <p:txBody>
          <a:bodyPr rtlCol="0" anchor="ctr"/>
          <a:lstStyle/>
          <a:p>
            <a:pPr marL="82550" indent="630238" algn="just"/>
            <a:endParaRPr lang="tr-TR" sz="3200" dirty="0"/>
          </a:p>
        </p:txBody>
      </p:sp>
      <p:sp>
        <p:nvSpPr>
          <p:cNvPr id="5" name="Yuvarlatılmış Dikdörtgen 4"/>
          <p:cNvSpPr/>
          <p:nvPr/>
        </p:nvSpPr>
        <p:spPr>
          <a:xfrm>
            <a:off x="391883" y="327438"/>
            <a:ext cx="3372595" cy="646986"/>
          </a:xfrm>
          <a:prstGeom prst="roundRect">
            <a:avLst/>
          </a:prstGeom>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Genel </a:t>
            </a:r>
            <a:r>
              <a:rPr lang="tr-TR" sz="3200" dirty="0" smtClean="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rPr>
              <a:t>Hususlar</a:t>
            </a:r>
            <a:endParaRPr lang="tr-TR" sz="3200" dirty="0">
              <a:ln w="0"/>
              <a:effectLst>
                <a:glow rad="101600">
                  <a:schemeClr val="tx1">
                    <a:alpha val="60000"/>
                  </a:schemeClr>
                </a:glow>
                <a:outerShdw blurRad="38100" dist="38100" dir="2700000" algn="tl">
                  <a:srgbClr val="000000">
                    <a:alpha val="43137"/>
                  </a:srgbClr>
                </a:outerShdw>
              </a:effectLst>
              <a:latin typeface="Bookman Old Style" panose="02050604050505020204" pitchFamily="18" charset="0"/>
            </a:endParaRPr>
          </a:p>
        </p:txBody>
      </p:sp>
      <p:sp>
        <p:nvSpPr>
          <p:cNvPr id="2" name="Metin kutusu 1"/>
          <p:cNvSpPr txBox="1"/>
          <p:nvPr/>
        </p:nvSpPr>
        <p:spPr>
          <a:xfrm>
            <a:off x="1015338" y="1103990"/>
            <a:ext cx="10236530" cy="4524315"/>
          </a:xfrm>
          <a:prstGeom prst="rect">
            <a:avLst/>
          </a:prstGeom>
          <a:noFill/>
        </p:spPr>
        <p:txBody>
          <a:bodyPr wrap="square" rtlCol="0">
            <a:spAutoFit/>
          </a:bodyPr>
          <a:lstStyle/>
          <a:p>
            <a:pPr algn="just"/>
            <a:r>
              <a:rPr lang="tr-TR" sz="3600" dirty="0" smtClean="0">
                <a:latin typeface="Times New Roman" panose="02020603050405020304" pitchFamily="18" charset="0"/>
                <a:cs typeface="Times New Roman" panose="02020603050405020304" pitchFamily="18" charset="0"/>
              </a:rPr>
              <a:t>	</a:t>
            </a:r>
          </a:p>
          <a:p>
            <a:pPr marL="571500" indent="-571500" algn="just">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Yedek </a:t>
            </a:r>
            <a:r>
              <a:rPr lang="tr-TR" sz="3600" dirty="0">
                <a:latin typeface="Times New Roman" panose="02020603050405020304" pitchFamily="18" charset="0"/>
                <a:cs typeface="Times New Roman" panose="02020603050405020304" pitchFamily="18" charset="0"/>
              </a:rPr>
              <a:t>işlemleri yapılırken bir binadaki yedek kontenjan dolmadan diğer binanın yedek salonuna geçilmemelidir. </a:t>
            </a:r>
            <a:endParaRPr lang="tr-TR" sz="3600" dirty="0" smtClean="0">
              <a:latin typeface="Times New Roman" panose="02020603050405020304" pitchFamily="18" charset="0"/>
              <a:cs typeface="Times New Roman" panose="02020603050405020304" pitchFamily="18" charset="0"/>
            </a:endParaRPr>
          </a:p>
          <a:p>
            <a:pPr algn="just"/>
            <a:r>
              <a:rPr lang="tr-TR" sz="3600" dirty="0">
                <a:latin typeface="Times New Roman" panose="02020603050405020304" pitchFamily="18" charset="0"/>
                <a:cs typeface="Times New Roman" panose="02020603050405020304" pitchFamily="18" charset="0"/>
              </a:rPr>
              <a:t>	</a:t>
            </a:r>
            <a:endParaRPr lang="tr-TR" sz="3600" dirty="0" smtClean="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Kontenjan </a:t>
            </a:r>
            <a:r>
              <a:rPr lang="tr-TR" sz="3600" dirty="0">
                <a:latin typeface="Times New Roman" panose="02020603050405020304" pitchFamily="18" charset="0"/>
                <a:cs typeface="Times New Roman" panose="02020603050405020304" pitchFamily="18" charset="0"/>
              </a:rPr>
              <a:t>yeterli olmadığı takdirde adaylar, kontenjanı olan diğer </a:t>
            </a:r>
            <a:r>
              <a:rPr lang="tr-TR" sz="3600" dirty="0" smtClean="0">
                <a:latin typeface="Times New Roman" panose="02020603050405020304" pitchFamily="18" charset="0"/>
                <a:cs typeface="Times New Roman" panose="02020603050405020304" pitchFamily="18" charset="0"/>
              </a:rPr>
              <a:t>okul veya ilçelere </a:t>
            </a:r>
            <a:r>
              <a:rPr lang="tr-TR" sz="3600" dirty="0">
                <a:latin typeface="Times New Roman" panose="02020603050405020304" pitchFamily="18" charset="0"/>
                <a:cs typeface="Times New Roman" panose="02020603050405020304" pitchFamily="18" charset="0"/>
              </a:rPr>
              <a:t>yönlendirilecektir. </a:t>
            </a:r>
            <a:endParaRPr lang="tr-TR" sz="3600" dirty="0">
              <a:ln w="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373167"/>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6765</TotalTime>
  <Words>3581</Words>
  <Application>Microsoft Office PowerPoint</Application>
  <PresentationFormat>Geniş ekran</PresentationFormat>
  <Paragraphs>329</Paragraphs>
  <Slides>83</Slides>
  <Notes>82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83</vt:i4>
      </vt:variant>
    </vt:vector>
  </HeadingPairs>
  <TitlesOfParts>
    <vt:vector size="91" baseType="lpstr">
      <vt:lpstr>Arial</vt:lpstr>
      <vt:lpstr>Arial Rounded MT Bold</vt:lpstr>
      <vt:lpstr>Bookman Old Style</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YHN</dc:creator>
  <cp:lastModifiedBy>Cemalettin CAN</cp:lastModifiedBy>
  <cp:revision>619</cp:revision>
  <cp:lastPrinted>2017-03-17T07:24:27Z</cp:lastPrinted>
  <dcterms:created xsi:type="dcterms:W3CDTF">2016-12-07T08:57:39Z</dcterms:created>
  <dcterms:modified xsi:type="dcterms:W3CDTF">2025-03-21T07:04:05Z</dcterms:modified>
</cp:coreProperties>
</file>