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257" r:id="rId3"/>
    <p:sldId id="259" r:id="rId4"/>
    <p:sldId id="320" r:id="rId5"/>
    <p:sldId id="260" r:id="rId6"/>
    <p:sldId id="261" r:id="rId7"/>
    <p:sldId id="264" r:id="rId8"/>
    <p:sldId id="265" r:id="rId9"/>
    <p:sldId id="26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267" r:id="rId36"/>
    <p:sldId id="268" r:id="rId37"/>
    <p:sldId id="269" r:id="rId38"/>
    <p:sldId id="270" r:id="rId39"/>
    <p:sldId id="271" r:id="rId40"/>
    <p:sldId id="272" r:id="rId41"/>
    <p:sldId id="273" r:id="rId42"/>
    <p:sldId id="275" r:id="rId43"/>
    <p:sldId id="277" r:id="rId44"/>
    <p:sldId id="278" r:id="rId45"/>
    <p:sldId id="274" r:id="rId46"/>
    <p:sldId id="279" r:id="rId47"/>
    <p:sldId id="280" r:id="rId48"/>
    <p:sldId id="281" r:id="rId49"/>
    <p:sldId id="282" r:id="rId50"/>
    <p:sldId id="283" r:id="rId51"/>
    <p:sldId id="322" r:id="rId52"/>
    <p:sldId id="323" r:id="rId53"/>
    <p:sldId id="324" r:id="rId54"/>
    <p:sldId id="325" r:id="rId55"/>
    <p:sldId id="326" r:id="rId56"/>
    <p:sldId id="284" r:id="rId57"/>
    <p:sldId id="285" r:id="rId58"/>
    <p:sldId id="286" r:id="rId59"/>
    <p:sldId id="287" r:id="rId60"/>
    <p:sldId id="288" r:id="rId61"/>
    <p:sldId id="290" r:id="rId62"/>
    <p:sldId id="291" r:id="rId63"/>
    <p:sldId id="292" r:id="rId64"/>
    <p:sldId id="289"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9" autoAdjust="0"/>
    <p:restoredTop sz="94660"/>
  </p:normalViewPr>
  <p:slideViewPr>
    <p:cSldViewPr snapToGrid="0">
      <p:cViewPr varScale="1">
        <p:scale>
          <a:sx n="90" d="100"/>
          <a:sy n="90"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2E6E8-3D97-438C-ADBA-83001AD533DE}" type="datetimeFigureOut">
              <a:rPr lang="tr-TR" smtClean="0"/>
              <a:t>21.04.2025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3F85F-F586-4D09-9A84-CF797611BE03}" type="slidenum">
              <a:rPr lang="tr-TR" smtClean="0"/>
              <a:t>‹#›</a:t>
            </a:fld>
            <a:endParaRPr lang="tr-TR"/>
          </a:p>
        </p:txBody>
      </p:sp>
    </p:spTree>
    <p:extLst>
      <p:ext uri="{BB962C8B-B14F-4D97-AF65-F5344CB8AC3E}">
        <p14:creationId xmlns:p14="http://schemas.microsoft.com/office/powerpoint/2010/main" val="316380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11765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87713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36294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2228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571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656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4311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00311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77899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9280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12694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05273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00643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305601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091709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25323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23355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35268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530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84925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46132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3023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7213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17849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86674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1092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325563"/>
          </a:xfrm>
          <a:prstGeom prst="rect">
            <a:avLst/>
          </a:prstGeom>
        </p:spPr>
        <p:txBody>
          <a:bodyPr/>
          <a:lstStyle/>
          <a:p>
            <a:r>
              <a:rPr lang="tr-TR" smtClean="0"/>
              <a:t>Asıl başlık stili için tıklatın</a:t>
            </a:r>
            <a:endParaRPr lang="tr-TR"/>
          </a:p>
        </p:txBody>
      </p:sp>
      <p:sp>
        <p:nvSpPr>
          <p:cNvPr id="3" name="İçerik Yer Tutucusu 2"/>
          <p:cNvSpPr>
            <a:spLocks noGrp="1"/>
          </p:cNvSpPr>
          <p:nvPr>
            <p:ph idx="1"/>
          </p:nvPr>
        </p:nvSpPr>
        <p:spPr>
          <a:xfrm>
            <a:off x="838200" y="1825625"/>
            <a:ext cx="10515600" cy="4351338"/>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443A32EE-53AE-431C-95F8-8F603AEDB796}" type="datetime1">
              <a:rPr lang="tr-TR" smtClean="0"/>
              <a:t>21.04.2025</a:t>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fld id="{07BA4387-5B25-43A8-BC95-FD417D7D2F56}" type="slidenum">
              <a:rPr lang="tr-TR" smtClean="0"/>
              <a:t>‹#›</a:t>
            </a:fld>
            <a:endParaRPr lang="tr-TR"/>
          </a:p>
        </p:txBody>
      </p:sp>
    </p:spTree>
    <p:extLst>
      <p:ext uri="{BB962C8B-B14F-4D97-AF65-F5344CB8AC3E}">
        <p14:creationId xmlns:p14="http://schemas.microsoft.com/office/powerpoint/2010/main" val="4225465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631030"/>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jp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 action="ppaction://media"/>
          </p:cNvPr>
          <p:cNvPicPr>
            <a:picLocks noChangeAspect="1"/>
          </p:cNvPicPr>
          <p:nvPr>
            <a:videoFile r:link="rId1"/>
            <p:extLst>
              <p:ext uri="{DAA4B4D4-6D71-4841-9C94-3DE7FCFB9230}">
                <p14:media xmlns:p14="http://schemas.microsoft.com/office/powerpoint/2010/main" r:embed="rId2">
                  <p14:trim st="1617" end="219"/>
                </p14:media>
              </p:ext>
            </p:extLst>
          </p:nvPr>
        </p:nvPicPr>
        <p:blipFill>
          <a:blip r:embed="rId4"/>
          <a:stretch>
            <a:fillRect/>
          </a:stretch>
        </p:blipFill>
        <p:spPr>
          <a:xfrm>
            <a:off x="0" y="0"/>
            <a:ext cx="12192000" cy="6858000"/>
          </a:xfrm>
          <a:prstGeom prst="rect">
            <a:avLst/>
          </a:prstGeom>
        </p:spPr>
      </p:pic>
      <p:sp>
        <p:nvSpPr>
          <p:cNvPr id="8" name="Dikdörtgen 7"/>
          <p:cNvSpPr/>
          <p:nvPr/>
        </p:nvSpPr>
        <p:spPr>
          <a:xfrm>
            <a:off x="0" y="0"/>
            <a:ext cx="12191999" cy="6858000"/>
          </a:xfrm>
          <a:prstGeom prst="rect">
            <a:avLst/>
          </a:prstGeom>
          <a:solidFill>
            <a:srgbClr val="FFFFFF">
              <a:alpha val="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5" name="Dikdörtgen 4"/>
          <p:cNvSpPr/>
          <p:nvPr/>
        </p:nvSpPr>
        <p:spPr>
          <a:xfrm>
            <a:off x="0" y="2495847"/>
            <a:ext cx="12192000" cy="144655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tr-TR" sz="4400" b="1" dirty="0" smtClean="0">
                <a:ln w="0"/>
                <a:solidFill>
                  <a:srgbClr val="FF0000"/>
                </a:solidFill>
                <a:effectLst>
                  <a:outerShdw blurRad="50800" dist="139700" dir="5400000" algn="t" rotWithShape="0">
                    <a:prstClr val="black">
                      <a:alpha val="40000"/>
                    </a:prstClr>
                  </a:outerShdw>
                </a:effectLst>
                <a:latin typeface="ITC Bookman Light" panose="02050504040505020204" pitchFamily="18" charset="0"/>
              </a:rPr>
              <a:t>ERZİNCAN</a:t>
            </a:r>
            <a:r>
              <a:rPr lang="tr-TR" sz="4400" b="1" cap="none" spc="0" dirty="0" smtClean="0">
                <a:ln w="0"/>
                <a:solidFill>
                  <a:srgbClr val="FF0000"/>
                </a:solidFill>
                <a:effectLst>
                  <a:outerShdw blurRad="50800" dist="139700" dir="5400000" algn="t" rotWithShape="0">
                    <a:prstClr val="black">
                      <a:alpha val="40000"/>
                    </a:prstClr>
                  </a:outerShdw>
                </a:effectLst>
                <a:latin typeface="ITC Bookman Light" panose="02050504040505020204" pitchFamily="18" charset="0"/>
              </a:rPr>
              <a:t> İL MİLLİ EĞİTİM MÜDÜRLÜĞÜ</a:t>
            </a:r>
            <a:endParaRPr lang="tr-TR" sz="4400" b="1" cap="none" spc="0" dirty="0">
              <a:ln w="0"/>
              <a:solidFill>
                <a:srgbClr val="FF0000"/>
              </a:solidFill>
              <a:effectLst>
                <a:outerShdw blurRad="50800" dist="139700" dir="5400000" algn="t" rotWithShape="0">
                  <a:prstClr val="black">
                    <a:alpha val="40000"/>
                  </a:prstClr>
                </a:outerShdw>
              </a:effectLst>
              <a:latin typeface="ITC Bookman Light" panose="02050504040505020204" pitchFamily="18" charset="0"/>
            </a:endParaRPr>
          </a:p>
        </p:txBody>
      </p:sp>
      <p:sp>
        <p:nvSpPr>
          <p:cNvPr id="7" name="Dikdörtgen 6"/>
          <p:cNvSpPr/>
          <p:nvPr/>
        </p:nvSpPr>
        <p:spPr>
          <a:xfrm>
            <a:off x="0" y="4435614"/>
            <a:ext cx="12191999" cy="206210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tr-TR" sz="3200" b="1"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rPr>
              <a:t>İlköğretim ve Ortaöğretim Kurumları Bursluluk Sınavı </a:t>
            </a:r>
            <a:r>
              <a:rPr lang="tr-TR" sz="2800" b="1"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rPr>
              <a:t>(İOKBS)</a:t>
            </a:r>
            <a:endParaRPr lang="tr-TR" sz="3200" b="1"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endParaRPr>
          </a:p>
          <a:p>
            <a:pPr algn="ctr"/>
            <a:r>
              <a:rPr lang="tr-TR" sz="3200" b="1"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rPr>
              <a:t>Bilgilendirme </a:t>
            </a:r>
            <a:r>
              <a:rPr lang="tr-TR" sz="3200" b="1" dirty="0" smtClean="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rPr>
              <a:t>Toplantısı</a:t>
            </a:r>
          </a:p>
          <a:p>
            <a:pPr algn="ctr"/>
            <a:endParaRPr lang="tr-TR" sz="3200" b="1"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endParaRPr>
          </a:p>
          <a:p>
            <a:pPr algn="ctr"/>
            <a:r>
              <a:rPr lang="tr-TR" sz="3200" b="1" dirty="0" smtClean="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rPr>
              <a:t>25 Nisan 2025</a:t>
            </a:r>
            <a:endParaRPr lang="tr-TR" sz="3200" b="1" cap="none" spc="0" dirty="0">
              <a:ln w="0"/>
              <a:solidFill>
                <a:srgbClr val="FF0000"/>
              </a:solidFill>
              <a:effectLst>
                <a:outerShdw blurRad="50800" dist="38100" dir="5400000" algn="t" rotWithShape="0">
                  <a:prstClr val="black">
                    <a:alpha val="40000"/>
                  </a:prstClr>
                </a:outerShdw>
                <a:reflection blurRad="6350" stA="26000" endPos="41000" dist="12700" dir="5400000" sy="-90000" algn="bl" rotWithShape="0"/>
              </a:effectLst>
              <a:latin typeface="ITC Bookman Light" panose="02050504040505020204" pitchFamily="18" charset="0"/>
            </a:endParaRPr>
          </a:p>
        </p:txBody>
      </p:sp>
      <p:sp>
        <p:nvSpPr>
          <p:cNvPr id="9" name="Dikdörtgen 8"/>
          <p:cNvSpPr/>
          <p:nvPr/>
        </p:nvSpPr>
        <p:spPr>
          <a:xfrm>
            <a:off x="0" y="3429000"/>
            <a:ext cx="12192000" cy="646331"/>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tr-TR" sz="3600" b="1" dirty="0">
                <a:ln w="0"/>
                <a:solidFill>
                  <a:srgbClr val="FF0000"/>
                </a:solidFill>
                <a:effectLst>
                  <a:outerShdw blurRad="50800" dist="139700" dir="5400000" algn="t" rotWithShape="0">
                    <a:prstClr val="black">
                      <a:alpha val="40000"/>
                    </a:prstClr>
                  </a:outerShdw>
                </a:effectLst>
                <a:latin typeface="ITC Bookman Light" panose="02050504040505020204" pitchFamily="18" charset="0"/>
              </a:rPr>
              <a:t>Ölçme, Değerlendirme ve Sınav Hizmetleri Bürosu</a:t>
            </a:r>
          </a:p>
        </p:txBody>
      </p:sp>
    </p:spTree>
    <p:extLst>
      <p:ext uri="{BB962C8B-B14F-4D97-AF65-F5344CB8AC3E}">
        <p14:creationId xmlns:p14="http://schemas.microsoft.com/office/powerpoint/2010/main" val="66250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3" fill="hold"/>
                                        <p:tgtEl>
                                          <p:spTgt spid="4"/>
                                        </p:tgtEl>
                                      </p:cBhvr>
                                    </p:cmd>
                                  </p:childTnLst>
                                </p:cTn>
                              </p:par>
                              <p:par>
                                <p:cTn id="7" presetID="22" presetClass="entr" presetSubtype="8"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50"/>
                                        <p:tgtEl>
                                          <p:spTgt spid="5"/>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par>
                                <p:cTn id="13" presetID="22" presetClass="entr" presetSubtype="8" fill="hold" grpId="0" nodeType="withEffect">
                                  <p:stCondLst>
                                    <p:cond delay="225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1088073" y="2247348"/>
            <a:ext cx="10091059" cy="2585323"/>
          </a:xfrm>
          <a:prstGeom prst="rect">
            <a:avLst/>
          </a:prstGeom>
          <a:noFill/>
        </p:spPr>
        <p:txBody>
          <a:bodyPr wrap="square" rtlCol="0">
            <a:spAutoFit/>
          </a:bodyPr>
          <a:lstStyle/>
          <a:p>
            <a:pPr marL="82550" indent="630238" algn="just">
              <a:lnSpc>
                <a:spcPct val="150000"/>
              </a:lnSpc>
              <a:spcAft>
                <a:spcPts val="600"/>
              </a:spcAft>
            </a:pPr>
            <a:r>
              <a:rPr lang="tr-TR" sz="3600" dirty="0" smtClean="0">
                <a:latin typeface="Times New Roman" panose="02020603050405020304" pitchFamily="18" charset="0"/>
                <a:cs typeface="Times New Roman" panose="02020603050405020304" pitchFamily="18" charset="0"/>
              </a:rPr>
              <a:t>Okul / Kuruma teslim edilen sandıkların içerisinden önceki sınavlarda kullanılan «Poşet Teslim Tutanakları» çıkmayacaktır.</a:t>
            </a:r>
            <a:endParaRPr lang="tr-TR" sz="3600" dirty="0">
              <a:latin typeface="Times New Roman" panose="02020603050405020304" pitchFamily="18" charset="0"/>
              <a:cs typeface="Times New Roman" panose="02020603050405020304" pitchFamily="18" charset="0"/>
            </a:endParaRP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Tree>
    <p:extLst>
      <p:ext uri="{BB962C8B-B14F-4D97-AF65-F5344CB8AC3E}">
        <p14:creationId xmlns:p14="http://schemas.microsoft.com/office/powerpoint/2010/main" val="9408639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1088073" y="2247348"/>
            <a:ext cx="10091059" cy="3316742"/>
          </a:xfrm>
          <a:prstGeom prst="rect">
            <a:avLst/>
          </a:prstGeom>
          <a:noFill/>
        </p:spPr>
        <p:txBody>
          <a:bodyPr wrap="square" rtlCol="0">
            <a:spAutoFit/>
          </a:bodyPr>
          <a:lstStyle/>
          <a:p>
            <a:pPr marL="82550" indent="630238" algn="just">
              <a:lnSpc>
                <a:spcPct val="150000"/>
              </a:lnSpc>
              <a:spcAft>
                <a:spcPts val="600"/>
              </a:spcAft>
            </a:pPr>
            <a:r>
              <a:rPr lang="tr-TR" sz="3600" dirty="0">
                <a:latin typeface="Times New Roman" panose="02020603050405020304" pitchFamily="18" charset="0"/>
                <a:cs typeface="Times New Roman" panose="02020603050405020304" pitchFamily="18" charset="0"/>
              </a:rPr>
              <a:t>Bunun yerine MEBBİS üzerinde bulunan “Sınav İşlemleri Modülü” altındaki “Sınav Binası Görevli Bilgi Girişi” ekranı kullanılarak “Sınav Paketi Teslim Tutanağı” yazdırılacaktır</a:t>
            </a:r>
            <a:r>
              <a:rPr lang="tr-TR" sz="3600" dirty="0" smtClean="0">
                <a:latin typeface="Times New Roman" panose="02020603050405020304" pitchFamily="18" charset="0"/>
                <a:cs typeface="Times New Roman" panose="02020603050405020304" pitchFamily="18" charset="0"/>
              </a:rPr>
              <a:t>.</a:t>
            </a:r>
            <a:endParaRPr lang="tr-TR" sz="3600" dirty="0">
              <a:latin typeface="Times New Roman" panose="02020603050405020304" pitchFamily="18" charset="0"/>
              <a:cs typeface="Times New Roman" panose="02020603050405020304" pitchFamily="18" charset="0"/>
            </a:endParaRP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Tree>
    <p:extLst>
      <p:ext uri="{BB962C8B-B14F-4D97-AF65-F5344CB8AC3E}">
        <p14:creationId xmlns:p14="http://schemas.microsoft.com/office/powerpoint/2010/main" val="1204246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1654748"/>
          </a:xfrm>
          <a:prstGeom prst="rect">
            <a:avLst/>
          </a:prstGeom>
          <a:noFill/>
        </p:spPr>
        <p:txBody>
          <a:bodyPr wrap="square" rtlCol="0">
            <a:spAutoFit/>
          </a:bodyPr>
          <a:lstStyle/>
          <a:p>
            <a:pPr algn="just">
              <a:lnSpc>
                <a:spcPct val="150000"/>
              </a:lnSpc>
              <a:spcAft>
                <a:spcPts val="600"/>
              </a:spcAft>
            </a:pPr>
            <a:r>
              <a:rPr lang="tr-TR" sz="3600" dirty="0" smtClean="0">
                <a:latin typeface="Times New Roman" panose="02020603050405020304" pitchFamily="18" charset="0"/>
                <a:cs typeface="Times New Roman" panose="02020603050405020304" pitchFamily="18" charset="0"/>
              </a:rPr>
              <a:t>• Form </a:t>
            </a:r>
            <a:r>
              <a:rPr lang="tr-TR" sz="3600" dirty="0">
                <a:latin typeface="Times New Roman" panose="02020603050405020304" pitchFamily="18" charset="0"/>
                <a:cs typeface="Times New Roman" panose="02020603050405020304" pitchFamily="18" charset="0"/>
              </a:rPr>
              <a:t>sadece A4 (210x297 mm) boyutundaki beyaz kâğıda yazdırılmalıdır.</a:t>
            </a:r>
          </a:p>
        </p:txBody>
      </p:sp>
    </p:spTree>
    <p:extLst>
      <p:ext uri="{BB962C8B-B14F-4D97-AF65-F5344CB8AC3E}">
        <p14:creationId xmlns:p14="http://schemas.microsoft.com/office/powerpoint/2010/main" val="19063905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785652"/>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Baskının </a:t>
            </a:r>
            <a:r>
              <a:rPr lang="tr-TR" sz="3200" dirty="0">
                <a:latin typeface="Times New Roman" panose="02020603050405020304" pitchFamily="18" charset="0"/>
                <a:cs typeface="Times New Roman" panose="02020603050405020304" pitchFamily="18" charset="0"/>
              </a:rPr>
              <a:t>temiz, net ve okunaklı olması zorunludur. Bu nedenle, soluk siyah veya gri renk veren yazıcı kullanılmamalıdır. Form, net siyah renkte yazdırılmalıdır. </a:t>
            </a:r>
            <a:r>
              <a:rPr lang="tr-TR" sz="3200" i="1" dirty="0">
                <a:solidFill>
                  <a:srgbClr val="0066FF"/>
                </a:solidFill>
                <a:latin typeface="Times New Roman" panose="02020603050405020304" pitchFamily="18" charset="0"/>
                <a:cs typeface="Times New Roman" panose="02020603050405020304" pitchFamily="18" charset="0"/>
              </a:rPr>
              <a:t>(Sınav gününden önce yazıcıların toner veya kartuşları kontrol edilerek gerekli tedbir alınmalıdır).</a:t>
            </a:r>
          </a:p>
        </p:txBody>
      </p:sp>
    </p:spTree>
    <p:extLst>
      <p:ext uri="{BB962C8B-B14F-4D97-AF65-F5344CB8AC3E}">
        <p14:creationId xmlns:p14="http://schemas.microsoft.com/office/powerpoint/2010/main" val="42539150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785652"/>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Formun </a:t>
            </a:r>
            <a:r>
              <a:rPr lang="tr-TR" sz="3200" dirty="0">
                <a:latin typeface="Times New Roman" panose="02020603050405020304" pitchFamily="18" charset="0"/>
                <a:cs typeface="Times New Roman" panose="02020603050405020304" pitchFamily="18" charset="0"/>
              </a:rPr>
              <a:t>üzerindeki QR kodun kolayca okunabilir ve/veya taranabilir durumda olması gerekmektedir. Bu nedenle özellikle QR kod çevresinde herhangi bir hasar, yırtılma, iz veya QR kodun okunurluğunu zorlaştıran durum olmamalıdır. </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1490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785652"/>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Güvenlik </a:t>
            </a:r>
            <a:r>
              <a:rPr lang="tr-TR" sz="3200" dirty="0" err="1">
                <a:latin typeface="Times New Roman" panose="02020603050405020304" pitchFamily="18" charset="0"/>
                <a:cs typeface="Times New Roman" panose="02020603050405020304" pitchFamily="18" charset="0"/>
              </a:rPr>
              <a:t>Kutusu’nun</a:t>
            </a:r>
            <a:r>
              <a:rPr lang="tr-TR" sz="3200" dirty="0">
                <a:latin typeface="Times New Roman" panose="02020603050405020304" pitchFamily="18" charset="0"/>
                <a:cs typeface="Times New Roman" panose="02020603050405020304" pitchFamily="18" charset="0"/>
              </a:rPr>
              <a:t> ön yüzünde, sol üst köşede </a:t>
            </a:r>
            <a:r>
              <a:rPr lang="tr-TR" sz="3200" dirty="0" smtClean="0">
                <a:latin typeface="Times New Roman" panose="02020603050405020304" pitchFamily="18" charset="0"/>
                <a:cs typeface="Times New Roman" panose="02020603050405020304" pitchFamily="18" charset="0"/>
              </a:rPr>
              <a:t>bir </a:t>
            </a:r>
            <a:r>
              <a:rPr lang="tr-TR" sz="3200" dirty="0">
                <a:latin typeface="Times New Roman" panose="02020603050405020304" pitchFamily="18" charset="0"/>
                <a:cs typeface="Times New Roman" panose="02020603050405020304" pitchFamily="18" charset="0"/>
              </a:rPr>
              <a:t>QR kod plakası bulunmaktadır. Bu plakada yazılı olan değer ilgili kutunun numarasıdır. Sınav Paketi Teslim </a:t>
            </a:r>
            <a:r>
              <a:rPr lang="tr-TR" sz="3200" dirty="0" err="1">
                <a:latin typeface="Times New Roman" panose="02020603050405020304" pitchFamily="18" charset="0"/>
                <a:cs typeface="Times New Roman" panose="02020603050405020304" pitchFamily="18" charset="0"/>
              </a:rPr>
              <a:t>Tutanağı’ndaki</a:t>
            </a:r>
            <a:r>
              <a:rPr lang="tr-TR" sz="3200" dirty="0">
                <a:latin typeface="Times New Roman" panose="02020603050405020304" pitchFamily="18" charset="0"/>
                <a:cs typeface="Times New Roman" panose="02020603050405020304" pitchFamily="18" charset="0"/>
              </a:rPr>
              <a:t> Kutu No alanına bu değerin yazılması gerekmektedir.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3077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fi-FI" sz="3200" b="1" dirty="0" smtClean="0">
                <a:latin typeface="Times New Roman" panose="02020603050405020304" pitchFamily="18" charset="0"/>
                <a:cs typeface="Times New Roman" panose="02020603050405020304" pitchFamily="18" charset="0"/>
              </a:rPr>
              <a:t>Sınav </a:t>
            </a:r>
            <a:r>
              <a:rPr lang="fi-FI" sz="3200" b="1" dirty="0">
                <a:latin typeface="Times New Roman" panose="02020603050405020304" pitchFamily="18" charset="0"/>
                <a:cs typeface="Times New Roman" panose="02020603050405020304" pitchFamily="18" charset="0"/>
              </a:rPr>
              <a:t>Paketi Teslim </a:t>
            </a:r>
            <a:r>
              <a:rPr lang="fi-FI" sz="3200" b="1" dirty="0" smtClean="0">
                <a:latin typeface="Times New Roman" panose="02020603050405020304" pitchFamily="18" charset="0"/>
                <a:cs typeface="Times New Roman" panose="02020603050405020304" pitchFamily="18" charset="0"/>
              </a:rPr>
              <a:t>Tutanağı’na</a:t>
            </a:r>
            <a:r>
              <a:rPr lang="tr-TR" sz="3200" b="1" dirty="0" smtClean="0">
                <a:latin typeface="Times New Roman" panose="02020603050405020304" pitchFamily="18" charset="0"/>
                <a:cs typeface="Times New Roman" panose="02020603050405020304" pitchFamily="18" charset="0"/>
              </a:rPr>
              <a:t> yazılacak </a:t>
            </a:r>
            <a:r>
              <a:rPr lang="fi-FI" sz="3200" b="1" dirty="0" smtClean="0">
                <a:latin typeface="Times New Roman" panose="02020603050405020304" pitchFamily="18" charset="0"/>
                <a:cs typeface="Times New Roman" panose="02020603050405020304" pitchFamily="18" charset="0"/>
              </a:rPr>
              <a:t>Kutu </a:t>
            </a:r>
            <a:r>
              <a:rPr lang="fi-FI" sz="3200" b="1" dirty="0">
                <a:latin typeface="Times New Roman" panose="02020603050405020304" pitchFamily="18" charset="0"/>
                <a:cs typeface="Times New Roman" panose="02020603050405020304" pitchFamily="18" charset="0"/>
              </a:rPr>
              <a:t>No</a:t>
            </a:r>
            <a:endParaRPr lang="tr-TR" sz="3200" b="1" dirty="0">
              <a:latin typeface="Times New Roman" panose="02020603050405020304" pitchFamily="18" charset="0"/>
              <a:cs typeface="Times New Roman" panose="02020603050405020304" pitchFamily="18" charset="0"/>
            </a:endParaRP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5882" b="38431"/>
          <a:stretch/>
        </p:blipFill>
        <p:spPr>
          <a:xfrm>
            <a:off x="7684229" y="2617329"/>
            <a:ext cx="3557513" cy="2641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p:cNvPicPr>
            <a:picLocks noChangeAspect="1"/>
          </p:cNvPicPr>
          <p:nvPr/>
        </p:nvPicPr>
        <p:blipFill rotWithShape="1">
          <a:blip r:embed="rId4">
            <a:extLst>
              <a:ext uri="{28A0092B-C50C-407E-A947-70E740481C1C}">
                <a14:useLocalDpi xmlns:a14="http://schemas.microsoft.com/office/drawing/2010/main" val="0"/>
              </a:ext>
            </a:extLst>
          </a:blip>
          <a:srcRect l="3055" t="2378" r="3821" b="61673"/>
          <a:stretch/>
        </p:blipFill>
        <p:spPr>
          <a:xfrm>
            <a:off x="863404" y="2656583"/>
            <a:ext cx="6633498" cy="3609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Düz Ok Bağlayıcısı 10"/>
          <p:cNvCxnSpPr/>
          <p:nvPr/>
        </p:nvCxnSpPr>
        <p:spPr>
          <a:xfrm flipH="1">
            <a:off x="2779059" y="4025153"/>
            <a:ext cx="5029200" cy="64545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6621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par>
                                <p:cTn id="8" presetID="22" presetClass="entr" presetSubtype="2"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Yazdırma </a:t>
            </a:r>
            <a:r>
              <a:rPr lang="tr-TR" sz="3200" dirty="0">
                <a:latin typeface="Times New Roman" panose="02020603050405020304" pitchFamily="18" charset="0"/>
                <a:cs typeface="Times New Roman" panose="02020603050405020304" pitchFamily="18" charset="0"/>
              </a:rPr>
              <a:t>işlemi sırasında, her yaprağa 1 sayfa gelecek şekilde, en az 600 </a:t>
            </a:r>
            <a:r>
              <a:rPr lang="tr-TR" sz="3200" dirty="0" err="1">
                <a:latin typeface="Times New Roman" panose="02020603050405020304" pitchFamily="18" charset="0"/>
                <a:cs typeface="Times New Roman" panose="02020603050405020304" pitchFamily="18" charset="0"/>
              </a:rPr>
              <a:t>dpi</a:t>
            </a:r>
            <a:r>
              <a:rPr lang="tr-TR" sz="3200" dirty="0">
                <a:latin typeface="Times New Roman" panose="02020603050405020304" pitchFamily="18" charset="0"/>
                <a:cs typeface="Times New Roman" panose="02020603050405020304" pitchFamily="18" charset="0"/>
              </a:rPr>
              <a:t> çözünürlük kalitesinde, ölçeklendirme ve/veya boyutlandırma </a:t>
            </a:r>
            <a:r>
              <a:rPr lang="tr-TR" sz="3200" u="sng" dirty="0">
                <a:latin typeface="Times New Roman" panose="02020603050405020304" pitchFamily="18" charset="0"/>
                <a:cs typeface="Times New Roman" panose="02020603050405020304" pitchFamily="18" charset="0"/>
              </a:rPr>
              <a:t>yapılmadan</a:t>
            </a:r>
            <a:r>
              <a:rPr lang="tr-TR" sz="3200" dirty="0">
                <a:latin typeface="Times New Roman" panose="02020603050405020304" pitchFamily="18" charset="0"/>
                <a:cs typeface="Times New Roman" panose="02020603050405020304" pitchFamily="18" charset="0"/>
              </a:rPr>
              <a:t>, tek yüze baskı alınmalıdır</a:t>
            </a:r>
            <a:r>
              <a:rPr lang="tr-TR" sz="3200" dirty="0" smtClean="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7616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1569660"/>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Paketi Teslim Tutanağı, sadece kurumun yetkili MEBBİS kullanıcısı tarafından yazdırılmalıdır.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339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Her </a:t>
            </a:r>
            <a:r>
              <a:rPr lang="tr-TR" sz="3200" dirty="0">
                <a:latin typeface="Times New Roman" panose="02020603050405020304" pitchFamily="18" charset="0"/>
                <a:cs typeface="Times New Roman" panose="02020603050405020304" pitchFamily="18" charset="0"/>
              </a:rPr>
              <a:t>oturumun benzersiz QR kodu vardır. Bu nedenle her oturum için ayrı form basılmalıdır. Bir oturum için yazdırılan Sınav Paketi Teslim Tutanağı diğer oturumlar için </a:t>
            </a:r>
            <a:r>
              <a:rPr lang="tr-TR" sz="3200" u="sng" dirty="0">
                <a:latin typeface="Times New Roman" panose="02020603050405020304" pitchFamily="18" charset="0"/>
                <a:cs typeface="Times New Roman" panose="02020603050405020304" pitchFamily="18" charset="0"/>
              </a:rPr>
              <a:t>kullanılamaz</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5837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p:cNvPr>
          <p:cNvPicPr>
            <a:picLocks noChangeAspect="1"/>
          </p:cNvPicPr>
          <p:nvPr>
            <a:videoFile r:link="rId1"/>
            <p:extLst>
              <p:ext uri="{DAA4B4D4-6D71-4841-9C94-3DE7FCFB9230}">
                <p14:media xmlns:p14="http://schemas.microsoft.com/office/powerpoint/2010/main" r:embed="rId2">
                  <p14:trim st="9108" end="14300"/>
                </p14:media>
              </p:ext>
            </p:extLst>
          </p:nvPr>
        </p:nvPicPr>
        <p:blipFill>
          <a:blip r:embed="rId4"/>
          <a:stretch>
            <a:fillRect/>
          </a:stretch>
        </p:blipFill>
        <p:spPr>
          <a:xfrm>
            <a:off x="0" y="0"/>
            <a:ext cx="12192000" cy="6858000"/>
          </a:xfrm>
          <a:prstGeom prst="rect">
            <a:avLst/>
          </a:prstGeom>
        </p:spPr>
      </p:pic>
      <p:sp>
        <p:nvSpPr>
          <p:cNvPr id="3" name="Metin kutusu 2"/>
          <p:cNvSpPr txBox="1"/>
          <p:nvPr/>
        </p:nvSpPr>
        <p:spPr>
          <a:xfrm>
            <a:off x="529584" y="841856"/>
            <a:ext cx="11205215" cy="2677656"/>
          </a:xfrm>
          <a:prstGeom prst="rect">
            <a:avLst/>
          </a:prstGeom>
          <a:noFill/>
        </p:spPr>
        <p:txBody>
          <a:bodyPr wrap="square" rtlCol="0">
            <a:spAutoFit/>
          </a:bodyPr>
          <a:lstStyle/>
          <a:p>
            <a:pPr algn="ctr">
              <a:lnSpc>
                <a:spcPct val="150000"/>
              </a:lnSpc>
            </a:pPr>
            <a:r>
              <a:rPr lang="tr-TR" sz="280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İlçe Sınav Yürütme Kurulu </a:t>
            </a:r>
            <a:r>
              <a:rPr lang="tr-TR" sz="2800" dirty="0" smtClean="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Üyeleri;</a:t>
            </a:r>
          </a:p>
          <a:p>
            <a:pPr marL="457200" indent="-457200">
              <a:lnSpc>
                <a:spcPct val="150000"/>
              </a:lnSpc>
              <a:buFont typeface="Wingdings" panose="05000000000000000000" pitchFamily="2" charset="2"/>
              <a:buChar char="Ø"/>
            </a:pPr>
            <a:r>
              <a:rPr lang="tr-TR" sz="2800" u="sng" dirty="0" smtClean="0">
                <a:ln w="0"/>
                <a:solidFill>
                  <a:srgbClr val="FFFF00"/>
                </a:solidFill>
                <a:latin typeface="Times New Roman" panose="02020603050405020304" pitchFamily="18" charset="0"/>
                <a:cs typeface="Times New Roman" panose="02020603050405020304" pitchFamily="18" charset="0"/>
              </a:rPr>
              <a:t>27 Nisan 2025 </a:t>
            </a:r>
            <a:r>
              <a:rPr lang="tr-TR" sz="2800" u="sng" dirty="0">
                <a:ln w="0"/>
                <a:solidFill>
                  <a:srgbClr val="FFFF00"/>
                </a:solidFill>
                <a:latin typeface="Times New Roman" panose="02020603050405020304" pitchFamily="18" charset="0"/>
                <a:cs typeface="Times New Roman" panose="02020603050405020304" pitchFamily="18" charset="0"/>
              </a:rPr>
              <a:t>Pazar günü </a:t>
            </a:r>
            <a:r>
              <a:rPr lang="tr-TR" sz="2800" u="sng" dirty="0" smtClean="0">
                <a:ln w="0"/>
                <a:solidFill>
                  <a:srgbClr val="FFFF00"/>
                </a:solidFill>
                <a:latin typeface="Times New Roman" panose="02020603050405020304" pitchFamily="18" charset="0"/>
                <a:cs typeface="Times New Roman" panose="02020603050405020304" pitchFamily="18" charset="0"/>
              </a:rPr>
              <a:t> </a:t>
            </a:r>
            <a:r>
              <a:rPr lang="tr-TR" sz="2800" u="sng" dirty="0">
                <a:ln w="0"/>
                <a:solidFill>
                  <a:srgbClr val="FFFF00"/>
                </a:solidFill>
                <a:latin typeface="Times New Roman" panose="02020603050405020304" pitchFamily="18" charset="0"/>
                <a:cs typeface="Times New Roman" panose="02020603050405020304" pitchFamily="18" charset="0"/>
              </a:rPr>
              <a:t>en geç saat 08.00’de</a:t>
            </a:r>
          </a:p>
          <a:p>
            <a:pPr marL="457200" indent="-457200" algn="just">
              <a:lnSpc>
                <a:spcPct val="150000"/>
              </a:lnSpc>
              <a:buFont typeface="Wingdings" panose="05000000000000000000" pitchFamily="2" charset="2"/>
              <a:buChar char="Ø"/>
            </a:pPr>
            <a:r>
              <a:rPr lang="tr-TR" sz="2800" dirty="0">
                <a:ln w="0"/>
                <a:solidFill>
                  <a:srgbClr val="FFFF00"/>
                </a:solidFill>
                <a:latin typeface="Times New Roman" panose="02020603050405020304" pitchFamily="18" charset="0"/>
                <a:cs typeface="Times New Roman" panose="02020603050405020304" pitchFamily="18" charset="0"/>
              </a:rPr>
              <a:t>İl Milli Eğitim Müdürlüğünde hazır bulunacaklar, sınav evraklarının sınav merkezlerine sevkiyatına nezaret edeceklerdir</a:t>
            </a:r>
            <a:r>
              <a:rPr lang="tr-TR" sz="2800" dirty="0" smtClean="0">
                <a:ln w="0"/>
                <a:solidFill>
                  <a:srgbClr val="FFFF00"/>
                </a:solidFill>
                <a:latin typeface="Times New Roman" panose="02020603050405020304" pitchFamily="18" charset="0"/>
                <a:cs typeface="Times New Roman" panose="02020603050405020304" pitchFamily="18" charset="0"/>
              </a:rPr>
              <a:t>.</a:t>
            </a:r>
            <a:endParaRPr lang="tr-TR" sz="2800" dirty="0">
              <a:ln w="0"/>
              <a:solidFill>
                <a:srgbClr val="FFFF00"/>
              </a:solidFill>
              <a:latin typeface="Times New Roman" panose="02020603050405020304" pitchFamily="18" charset="0"/>
              <a:cs typeface="Times New Roman" panose="02020603050405020304" pitchFamily="18" charset="0"/>
            </a:endParaRPr>
          </a:p>
        </p:txBody>
      </p:sp>
      <p:sp>
        <p:nvSpPr>
          <p:cNvPr id="4" name="Yuvarlatılmış Dikdörtgen 3"/>
          <p:cNvSpPr/>
          <p:nvPr/>
        </p:nvSpPr>
        <p:spPr>
          <a:xfrm>
            <a:off x="1059170" y="74542"/>
            <a:ext cx="3715581"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Hakkında Genel açıklamalar</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6" name="Metin kutusu 5"/>
          <p:cNvSpPr txBox="1"/>
          <p:nvPr/>
        </p:nvSpPr>
        <p:spPr>
          <a:xfrm>
            <a:off x="529584" y="3844152"/>
            <a:ext cx="10554270" cy="2031325"/>
          </a:xfrm>
          <a:prstGeom prst="rect">
            <a:avLst/>
          </a:prstGeom>
          <a:noFill/>
        </p:spPr>
        <p:txBody>
          <a:bodyPr wrap="square" rtlCol="0">
            <a:spAutoFit/>
          </a:bodyPr>
          <a:lstStyle/>
          <a:p>
            <a:pPr algn="ctr">
              <a:lnSpc>
                <a:spcPct val="150000"/>
              </a:lnSpc>
            </a:pPr>
            <a:r>
              <a:rPr lang="tr-TR" sz="2800" dirty="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Bina Sınav Komisyon Başkanı ve Üyeleri</a:t>
            </a:r>
            <a:r>
              <a:rPr lang="tr-TR" sz="2800" dirty="0" smtClean="0">
                <a:ln w="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indent="-457200">
              <a:lnSpc>
                <a:spcPct val="150000"/>
              </a:lnSpc>
              <a:buFont typeface="Wingdings" panose="05000000000000000000" pitchFamily="2" charset="2"/>
              <a:buChar char="Ø"/>
            </a:pPr>
            <a:r>
              <a:rPr lang="tr-TR" sz="2800" u="sng" dirty="0" smtClean="0">
                <a:ln w="0"/>
                <a:solidFill>
                  <a:srgbClr val="FFFF00"/>
                </a:solidFill>
                <a:latin typeface="Times New Roman" panose="02020603050405020304" pitchFamily="18" charset="0"/>
                <a:cs typeface="Times New Roman" panose="02020603050405020304" pitchFamily="18" charset="0"/>
              </a:rPr>
              <a:t>27 </a:t>
            </a:r>
            <a:r>
              <a:rPr lang="tr-TR" sz="2800" u="sng" dirty="0">
                <a:ln w="0"/>
                <a:solidFill>
                  <a:srgbClr val="FFFF00"/>
                </a:solidFill>
                <a:latin typeface="Times New Roman" panose="02020603050405020304" pitchFamily="18" charset="0"/>
                <a:cs typeface="Times New Roman" panose="02020603050405020304" pitchFamily="18" charset="0"/>
              </a:rPr>
              <a:t>Nisan </a:t>
            </a:r>
            <a:r>
              <a:rPr lang="tr-TR" sz="2800" u="sng" dirty="0" smtClean="0">
                <a:ln w="0"/>
                <a:solidFill>
                  <a:srgbClr val="FFFF00"/>
                </a:solidFill>
                <a:latin typeface="Times New Roman" panose="02020603050405020304" pitchFamily="18" charset="0"/>
                <a:cs typeface="Times New Roman" panose="02020603050405020304" pitchFamily="18" charset="0"/>
              </a:rPr>
              <a:t>2025 </a:t>
            </a:r>
            <a:r>
              <a:rPr lang="tr-TR" sz="2800" u="sng" dirty="0">
                <a:ln w="0"/>
                <a:solidFill>
                  <a:srgbClr val="FFFF00"/>
                </a:solidFill>
                <a:latin typeface="Times New Roman" panose="02020603050405020304" pitchFamily="18" charset="0"/>
                <a:cs typeface="Times New Roman" panose="02020603050405020304" pitchFamily="18" charset="0"/>
              </a:rPr>
              <a:t>Pazar günü  en geç saat 08.00’de</a:t>
            </a:r>
          </a:p>
          <a:p>
            <a:pPr marL="457200" indent="-457200">
              <a:lnSpc>
                <a:spcPct val="150000"/>
              </a:lnSpc>
              <a:buFont typeface="Wingdings" panose="05000000000000000000" pitchFamily="2" charset="2"/>
              <a:buChar char="Ø"/>
            </a:pPr>
            <a:r>
              <a:rPr lang="tr-TR" sz="2800" dirty="0">
                <a:ln w="0"/>
                <a:solidFill>
                  <a:srgbClr val="FFFF00"/>
                </a:solidFill>
                <a:latin typeface="Times New Roman" panose="02020603050405020304" pitchFamily="18" charset="0"/>
                <a:cs typeface="Times New Roman" panose="02020603050405020304" pitchFamily="18" charset="0"/>
              </a:rPr>
              <a:t>Okullarında hazır bulunacaklardır</a:t>
            </a:r>
            <a:r>
              <a:rPr lang="tr-TR" sz="2800" dirty="0" smtClean="0">
                <a:ln w="0"/>
                <a:solidFill>
                  <a:srgbClr val="FFFF00"/>
                </a:solidFill>
                <a:latin typeface="Times New Roman" panose="02020603050405020304" pitchFamily="18" charset="0"/>
                <a:cs typeface="Times New Roman" panose="02020603050405020304" pitchFamily="18" charset="0"/>
              </a:rPr>
              <a:t>.</a:t>
            </a:r>
            <a:endParaRPr lang="tr-TR" sz="2800" dirty="0">
              <a:ln w="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09094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 fill="hold"/>
                                        <p:tgtEl>
                                          <p:spTgt spid="2"/>
                                        </p:tgtEl>
                                      </p:cBhvr>
                                    </p:cmd>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2000" fill="hold"/>
                                        <p:tgtEl>
                                          <p:spTgt spid="4"/>
                                        </p:tgtEl>
                                        <p:attrNameLst>
                                          <p:attrName>ppt_x</p:attrName>
                                        </p:attrNameLst>
                                      </p:cBhvr>
                                      <p:tavLst>
                                        <p:tav tm="0">
                                          <p:val>
                                            <p:strVal val="1+#ppt_w/2"/>
                                          </p:val>
                                        </p:tav>
                                        <p:tav tm="100000">
                                          <p:val>
                                            <p:strVal val="#ppt_x"/>
                                          </p:val>
                                        </p:tav>
                                      </p:tavLst>
                                    </p:anim>
                                    <p:anim calcmode="lin" valueType="num">
                                      <p:cBhvr additive="base">
                                        <p:cTn id="10" dur="2000" fill="hold"/>
                                        <p:tgtEl>
                                          <p:spTgt spid="4"/>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8" presetClass="emph" presetSubtype="0" repeatCount="indefinite" fill="hold" nodeType="withEffect">
                                  <p:stCondLst>
                                    <p:cond delay="2750"/>
                                  </p:stCondLst>
                                  <p:childTnLst>
                                    <p:animRot by="21600000">
                                      <p:cBhvr>
                                        <p:cTn id="15"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830997"/>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Formun </a:t>
            </a:r>
            <a:r>
              <a:rPr lang="tr-TR" sz="3200" dirty="0">
                <a:latin typeface="Times New Roman" panose="02020603050405020304" pitchFamily="18" charset="0"/>
                <a:cs typeface="Times New Roman" panose="02020603050405020304" pitchFamily="18" charset="0"/>
              </a:rPr>
              <a:t>QR kodlu olarak yazdırılması zorunludur.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206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MEBBİS </a:t>
            </a:r>
            <a:r>
              <a:rPr lang="tr-TR" sz="3200" dirty="0">
                <a:latin typeface="Times New Roman" panose="02020603050405020304" pitchFamily="18" charset="0"/>
                <a:cs typeface="Times New Roman" panose="02020603050405020304" pitchFamily="18" charset="0"/>
              </a:rPr>
              <a:t>üzerindeki Sınav İşlemleri Modülü, gerektiği durumlarda formun ikinci sayfasını </a:t>
            </a:r>
            <a:r>
              <a:rPr lang="tr-TR" sz="3200" dirty="0" smtClean="0">
                <a:latin typeface="Times New Roman" panose="02020603050405020304" pitchFamily="18" charset="0"/>
                <a:cs typeface="Times New Roman" panose="02020603050405020304" pitchFamily="18" charset="0"/>
              </a:rPr>
              <a:t>kendisi </a:t>
            </a:r>
            <a:r>
              <a:rPr lang="tr-TR" sz="3200" dirty="0">
                <a:latin typeface="Times New Roman" panose="02020603050405020304" pitchFamily="18" charset="0"/>
                <a:cs typeface="Times New Roman" panose="02020603050405020304" pitchFamily="18" charset="0"/>
              </a:rPr>
              <a:t>oluşturmaktadır. Bu nedenle ilk sayfanın fotokopisi alınarak ikinci sayfa olarak </a:t>
            </a:r>
            <a:r>
              <a:rPr lang="tr-TR" sz="3200" u="sng" dirty="0">
                <a:latin typeface="Times New Roman" panose="02020603050405020304" pitchFamily="18" charset="0"/>
                <a:cs typeface="Times New Roman" panose="02020603050405020304" pitchFamily="18" charset="0"/>
              </a:rPr>
              <a:t>kullanılamaz</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6441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1481175"/>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Eğer </a:t>
            </a:r>
            <a:r>
              <a:rPr lang="tr-TR" sz="3200" dirty="0">
                <a:latin typeface="Times New Roman" panose="02020603050405020304" pitchFamily="18" charset="0"/>
                <a:cs typeface="Times New Roman" panose="02020603050405020304" pitchFamily="18" charset="0"/>
              </a:rPr>
              <a:t>Sınav Paketi Teslim Tutanağı iki sayfadan oluşuyorsa sayfalar </a:t>
            </a:r>
            <a:r>
              <a:rPr lang="tr-TR" sz="3200" u="sng" dirty="0">
                <a:latin typeface="Times New Roman" panose="02020603050405020304" pitchFamily="18" charset="0"/>
                <a:cs typeface="Times New Roman" panose="02020603050405020304" pitchFamily="18" charset="0"/>
              </a:rPr>
              <a:t>zımbalanmamalıdır</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1762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2308324"/>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Kurumlar </a:t>
            </a:r>
            <a:r>
              <a:rPr lang="tr-TR" sz="3200" dirty="0">
                <a:latin typeface="Times New Roman" panose="02020603050405020304" pitchFamily="18" charset="0"/>
                <a:cs typeface="Times New Roman" panose="02020603050405020304" pitchFamily="18" charset="0"/>
              </a:rPr>
              <a:t>kendi form tasarımlarını yapamaz ve/veya mevcut tasarımlarına QR kodu kesip yapıştıramaz, bilgisayar marifetiyle QR kodu </a:t>
            </a:r>
            <a:r>
              <a:rPr lang="tr-TR" sz="3200" u="sng" dirty="0">
                <a:latin typeface="Times New Roman" panose="02020603050405020304" pitchFamily="18" charset="0"/>
                <a:cs typeface="Times New Roman" panose="02020603050405020304" pitchFamily="18" charset="0"/>
              </a:rPr>
              <a:t>ekleyemez</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8652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a:latin typeface="Times New Roman" panose="02020603050405020304" pitchFamily="18" charset="0"/>
                <a:cs typeface="Times New Roman" panose="02020603050405020304" pitchFamily="18" charset="0"/>
              </a:rPr>
              <a:t>1. Tutanağın Yazdırılmasında Dikkat Edilecek Hususlar</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1481175"/>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Başka </a:t>
            </a:r>
            <a:r>
              <a:rPr lang="tr-TR" sz="3200" dirty="0">
                <a:latin typeface="Times New Roman" panose="02020603050405020304" pitchFamily="18" charset="0"/>
                <a:cs typeface="Times New Roman" panose="02020603050405020304" pitchFamily="18" charset="0"/>
              </a:rPr>
              <a:t>bir kuruma/binaya ait “Sınav Paketi Teslim Tutanağı” </a:t>
            </a:r>
            <a:r>
              <a:rPr lang="tr-TR" sz="3200" u="sng" dirty="0">
                <a:latin typeface="Times New Roman" panose="02020603050405020304" pitchFamily="18" charset="0"/>
                <a:cs typeface="Times New Roman" panose="02020603050405020304" pitchFamily="18" charset="0"/>
              </a:rPr>
              <a:t>kullanılamaz</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276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2308324"/>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Paketi Teslim Tutanağı; Sınav Paketi, ilgili salon başkanına imza karşılığında teslim edilirken ve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Evrakı Dönüş Zarfı imza karşılığında teslim alınırken kullanılır.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9845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1481175"/>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Paketi Teslim Tutanağı, Bina Yoklama Listesi yerine </a:t>
            </a:r>
            <a:r>
              <a:rPr lang="tr-TR" sz="3200" u="sng" dirty="0">
                <a:latin typeface="Times New Roman" panose="02020603050405020304" pitchFamily="18" charset="0"/>
                <a:cs typeface="Times New Roman" panose="02020603050405020304" pitchFamily="18" charset="0"/>
              </a:rPr>
              <a:t>kullanılamaz</a:t>
            </a:r>
            <a:r>
              <a:rPr lang="tr-TR" sz="3200" dirty="0">
                <a:latin typeface="Times New Roman" panose="02020603050405020304" pitchFamily="18" charset="0"/>
                <a:cs typeface="Times New Roman" panose="02020603050405020304" pitchFamily="18" charset="0"/>
              </a:rPr>
              <a:t>.</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4819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Paketi Teslim Tutanağı üzerindeki isimlerden görevine gelmeyen olduğu takdirde, ismin üzeri tek çizgiyle çizilir ve yedek görevliler arasından seçilen kişinin adı silinmez kalemle aynı satıra yazılır.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7242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uygulaması sonrasında, ilgili oturuma ait ıslak imzalı Sınav Paketi Teslim Tutanağı, Sınav Güvenlik Kutusu/Çantası/Valizine konularak Ölçme, Değerlendirme ve Sınav Hizmetleri Genel Müdürlüğüne gönderilmelidir.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2116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221983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Sınav </a:t>
            </a:r>
            <a:r>
              <a:rPr lang="tr-TR" sz="3200" dirty="0">
                <a:latin typeface="Times New Roman" panose="02020603050405020304" pitchFamily="18" charset="0"/>
                <a:cs typeface="Times New Roman" panose="02020603050405020304" pitchFamily="18" charset="0"/>
              </a:rPr>
              <a:t>uygulaması yapılan bina veya kurumda herhangi bir sınav evrakının unutulması durumunda, ivedilikle Müdürlüğümüze bilgi verilmelidir. </a:t>
            </a:r>
            <a:r>
              <a:rPr lang="tr-TR" sz="3200" dirty="0" smtClean="0">
                <a:latin typeface="Times New Roman" panose="02020603050405020304" pitchFamily="18" charset="0"/>
                <a:cs typeface="Times New Roman" panose="02020603050405020304" pitchFamily="18" charset="0"/>
              </a:rPr>
              <a:t>Ayrıca…</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6388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1078351" y="1025990"/>
            <a:ext cx="10010990" cy="2677656"/>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a:t>
            </a:r>
          </a:p>
          <a:p>
            <a:pPr marL="628650" indent="-628650"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- 27 </a:t>
            </a:r>
            <a:r>
              <a:rPr lang="tr-TR" sz="2400" dirty="0">
                <a:solidFill>
                  <a:srgbClr val="FFFF00"/>
                </a:solidFill>
                <a:effectLst>
                  <a:outerShdw blurRad="38100" dist="38100" dir="2700000" algn="tl">
                    <a:srgbClr val="000000">
                      <a:alpha val="43137"/>
                    </a:srgbClr>
                  </a:outerShdw>
                </a:effectLst>
              </a:rPr>
              <a:t>Nisan </a:t>
            </a:r>
            <a:r>
              <a:rPr lang="tr-TR" sz="2400" dirty="0" smtClean="0">
                <a:solidFill>
                  <a:srgbClr val="FFFF00"/>
                </a:solidFill>
                <a:effectLst>
                  <a:outerShdw blurRad="38100" dist="38100" dir="2700000" algn="tl">
                    <a:srgbClr val="000000">
                      <a:alpha val="43137"/>
                    </a:srgbClr>
                  </a:outerShdw>
                </a:effectLst>
              </a:rPr>
              <a:t>2025 Pazar </a:t>
            </a:r>
            <a:r>
              <a:rPr lang="tr-TR" sz="2400" dirty="0">
                <a:solidFill>
                  <a:srgbClr val="FFFF00"/>
                </a:solidFill>
                <a:effectLst>
                  <a:outerShdw blurRad="38100" dist="38100" dir="2700000" algn="tl">
                    <a:srgbClr val="000000">
                      <a:alpha val="43137"/>
                    </a:srgbClr>
                  </a:outerShdw>
                </a:effectLst>
              </a:rPr>
              <a:t>Günü tek oturum olarak yapılacaktır</a:t>
            </a:r>
            <a:r>
              <a:rPr lang="tr-TR" sz="2400" dirty="0" smtClean="0">
                <a:solidFill>
                  <a:srgbClr val="FFFF00"/>
                </a:solidFill>
                <a:effectLst>
                  <a:outerShdw blurRad="38100" dist="38100" dir="2700000" algn="tl">
                    <a:srgbClr val="000000">
                      <a:alpha val="43137"/>
                    </a:srgbClr>
                  </a:outerShdw>
                </a:effectLst>
              </a:rPr>
              <a:t>.</a:t>
            </a:r>
          </a:p>
          <a:p>
            <a:pPr marL="628650" indent="-628650"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Saat 10.00’da başlayacak,</a:t>
            </a:r>
          </a:p>
          <a:p>
            <a:pPr marL="628650" indent="-628650" algn="just"/>
            <a:r>
              <a:rPr lang="tr-TR" sz="2400" dirty="0">
                <a:solidFill>
                  <a:srgbClr val="FFFF00"/>
                </a:solidFill>
                <a:effectLst>
                  <a:outerShdw blurRad="38100" dist="38100" dir="2700000" algn="tl">
                    <a:srgbClr val="000000">
                      <a:alpha val="43137"/>
                    </a:srgbClr>
                  </a:outerShdw>
                </a:effectLst>
              </a:rPr>
              <a:t>	- Sınav </a:t>
            </a:r>
            <a:r>
              <a:rPr lang="tr-TR" sz="2400" dirty="0" smtClean="0">
                <a:solidFill>
                  <a:srgbClr val="FFFF00"/>
                </a:solidFill>
                <a:effectLst>
                  <a:outerShdw blurRad="38100" dist="38100" dir="2700000" algn="tl">
                    <a:srgbClr val="000000">
                      <a:alpha val="43137"/>
                    </a:srgbClr>
                  </a:outerShdw>
                </a:effectLst>
              </a:rPr>
              <a:t>süresi; </a:t>
            </a:r>
          </a:p>
          <a:p>
            <a:pPr marL="628650" indent="-628650"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a) 5</a:t>
            </a:r>
            <a:r>
              <a:rPr lang="tr-TR" sz="2400" dirty="0">
                <a:solidFill>
                  <a:srgbClr val="FFFF00"/>
                </a:solidFill>
                <a:effectLst>
                  <a:outerShdw blurRad="38100" dist="38100" dir="2700000" algn="tl">
                    <a:srgbClr val="000000">
                      <a:alpha val="43137"/>
                    </a:srgbClr>
                  </a:outerShdw>
                </a:effectLst>
              </a:rPr>
              <a:t>, 6, 7, 8’inci Sınıflar ve Hazırlık Sınıfı </a:t>
            </a:r>
            <a:r>
              <a:rPr lang="tr-TR" sz="2400" dirty="0" smtClean="0">
                <a:solidFill>
                  <a:srgbClr val="FFFF00"/>
                </a:solidFill>
                <a:effectLst>
                  <a:outerShdw blurRad="38100" dist="38100" dir="2700000" algn="tl">
                    <a:srgbClr val="000000">
                      <a:alpha val="43137"/>
                    </a:srgbClr>
                  </a:outerShdw>
                </a:effectLst>
              </a:rPr>
              <a:t>80 Soru 100 dakika,</a:t>
            </a:r>
          </a:p>
          <a:p>
            <a:pPr marL="628650" indent="-628650"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b</a:t>
            </a:r>
            <a:r>
              <a:rPr lang="tr-TR" sz="2400" dirty="0">
                <a:solidFill>
                  <a:srgbClr val="FFFF00"/>
                </a:solidFill>
                <a:effectLst>
                  <a:outerShdw blurRad="38100" dist="38100" dir="2700000" algn="tl">
                    <a:srgbClr val="000000">
                      <a:alpha val="43137"/>
                    </a:srgbClr>
                  </a:outerShdw>
                </a:effectLst>
              </a:rPr>
              <a:t>) </a:t>
            </a:r>
            <a:r>
              <a:rPr lang="es-ES" sz="2400" dirty="0">
                <a:solidFill>
                  <a:srgbClr val="FFFF00"/>
                </a:solidFill>
                <a:effectLst>
                  <a:outerShdw blurRad="38100" dist="38100" dir="2700000" algn="tl">
                    <a:srgbClr val="000000">
                      <a:alpha val="43137"/>
                    </a:srgbClr>
                  </a:outerShdw>
                </a:effectLst>
              </a:rPr>
              <a:t>9, 10 ve 11’inci Sınıflar</a:t>
            </a:r>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80 </a:t>
            </a:r>
            <a:r>
              <a:rPr lang="tr-TR" sz="2400" dirty="0">
                <a:solidFill>
                  <a:srgbClr val="FFFF00"/>
                </a:solidFill>
                <a:effectLst>
                  <a:outerShdw blurRad="38100" dist="38100" dir="2700000" algn="tl">
                    <a:srgbClr val="000000">
                      <a:alpha val="43137"/>
                    </a:srgbClr>
                  </a:outerShdw>
                </a:effectLst>
              </a:rPr>
              <a:t>Soru </a:t>
            </a:r>
            <a:r>
              <a:rPr lang="tr-TR" sz="2400" dirty="0" smtClean="0">
                <a:solidFill>
                  <a:srgbClr val="FFFF00"/>
                </a:solidFill>
                <a:effectLst>
                  <a:outerShdw blurRad="38100" dist="38100" dir="2700000" algn="tl">
                    <a:srgbClr val="000000">
                      <a:alpha val="43137"/>
                    </a:srgbClr>
                  </a:outerShdw>
                </a:effectLst>
              </a:rPr>
              <a:t>100 </a:t>
            </a:r>
            <a:r>
              <a:rPr lang="tr-TR" sz="2400" dirty="0">
                <a:solidFill>
                  <a:srgbClr val="FFFF00"/>
                </a:solidFill>
                <a:effectLst>
                  <a:outerShdw blurRad="38100" dist="38100" dir="2700000" algn="tl">
                    <a:srgbClr val="000000">
                      <a:alpha val="43137"/>
                    </a:srgbClr>
                  </a:outerShdw>
                </a:effectLst>
              </a:rPr>
              <a:t>Dakika,</a:t>
            </a:r>
          </a:p>
          <a:p>
            <a:pPr marL="628650" indent="-628650" algn="just"/>
            <a:r>
              <a:rPr lang="tr-TR" sz="2400" dirty="0">
                <a:solidFill>
                  <a:srgbClr val="FFFF00"/>
                </a:solidFill>
                <a:effectLst>
                  <a:outerShdw blurRad="38100" dist="38100" dir="2700000" algn="tl">
                    <a:srgbClr val="000000">
                      <a:alpha val="43137"/>
                    </a:srgbClr>
                  </a:outerShdw>
                </a:effectLst>
              </a:rPr>
              <a:t>	- </a:t>
            </a:r>
            <a:r>
              <a:rPr lang="tr-TR" sz="2400" dirty="0" smtClean="0">
                <a:solidFill>
                  <a:srgbClr val="FFFF00"/>
                </a:solidFill>
                <a:effectLst>
                  <a:outerShdw blurRad="38100" dist="38100" dir="2700000" algn="tl">
                    <a:srgbClr val="000000">
                      <a:alpha val="43137"/>
                    </a:srgbClr>
                  </a:outerShdw>
                </a:effectLst>
              </a:rPr>
              <a:t>Seçenek </a:t>
            </a:r>
            <a:r>
              <a:rPr lang="tr-TR" sz="2400" dirty="0">
                <a:solidFill>
                  <a:srgbClr val="FFFF00"/>
                </a:solidFill>
                <a:effectLst>
                  <a:outerShdw blurRad="38100" dist="38100" dir="2700000" algn="tl">
                    <a:srgbClr val="000000">
                      <a:alpha val="43137"/>
                    </a:srgbClr>
                  </a:outerShdw>
                </a:effectLst>
              </a:rPr>
              <a:t>sayısı 4, kitapçık türü A ve B olmak üzere iki </a:t>
            </a:r>
            <a:r>
              <a:rPr lang="tr-TR" sz="2400" dirty="0" smtClean="0">
                <a:solidFill>
                  <a:srgbClr val="FFFF00"/>
                </a:solidFill>
                <a:effectLst>
                  <a:outerShdw blurRad="38100" dist="38100" dir="2700000" algn="tl">
                    <a:srgbClr val="000000">
                      <a:alpha val="43137"/>
                    </a:srgbClr>
                  </a:outerShdw>
                </a:effectLst>
              </a:rPr>
              <a:t>çeşittir.</a:t>
            </a:r>
            <a:endParaRPr lang="tr-TR" sz="2400" dirty="0">
              <a:solidFill>
                <a:srgbClr val="FFFF00"/>
              </a:solidFill>
              <a:effectLst>
                <a:outerShdw blurRad="38100" dist="38100" dir="2700000" algn="tl">
                  <a:srgbClr val="000000">
                    <a:alpha val="43137"/>
                  </a:srgbClr>
                </a:outerShdw>
              </a:effectLst>
            </a:endParaRP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3715581"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Hakkında Genel açıklamalar</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32" name="Metin kutusu 31"/>
          <p:cNvSpPr txBox="1"/>
          <p:nvPr/>
        </p:nvSpPr>
        <p:spPr>
          <a:xfrm>
            <a:off x="967747" y="3978375"/>
            <a:ext cx="10010990" cy="1938992"/>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Sınava;</a:t>
            </a:r>
            <a:endParaRPr lang="tr-TR" sz="2400" dirty="0">
              <a:solidFill>
                <a:srgbClr val="FFFF00"/>
              </a:solidFill>
              <a:effectLst>
                <a:outerShdw blurRad="38100" dist="38100" dir="2700000" algn="tl">
                  <a:srgbClr val="000000">
                    <a:alpha val="43137"/>
                  </a:srgbClr>
                </a:outerShdw>
              </a:effectLst>
            </a:endParaRPr>
          </a:p>
          <a:p>
            <a:pPr marL="628650" indent="-628650" algn="just"/>
            <a:r>
              <a:rPr lang="tr-TR" sz="2400" dirty="0">
                <a:solidFill>
                  <a:srgbClr val="FFFF00"/>
                </a:solidFill>
                <a:effectLst>
                  <a:outerShdw blurRad="38100" dist="38100" dir="2700000" algn="tl">
                    <a:srgbClr val="000000">
                      <a:alpha val="43137"/>
                    </a:srgbClr>
                  </a:outerShdw>
                </a:effectLst>
              </a:rPr>
              <a:t>	- Temel eğitim kurumlarından 5., 6., 7. ve 8. sınıflar,</a:t>
            </a:r>
          </a:p>
          <a:p>
            <a:pPr marL="628650" indent="-628650" algn="just"/>
            <a:r>
              <a:rPr lang="tr-TR" sz="2400" dirty="0">
                <a:solidFill>
                  <a:srgbClr val="FFFF00"/>
                </a:solidFill>
                <a:effectLst>
                  <a:outerShdw blurRad="38100" dist="38100" dir="2700000" algn="tl">
                    <a:srgbClr val="000000">
                      <a:alpha val="43137"/>
                    </a:srgbClr>
                  </a:outerShdw>
                </a:effectLst>
              </a:rPr>
              <a:t>	- Ortaöğretim kurumlarından Hazırlık sınıfı, 9., 10. ve 11. sınıflar</a:t>
            </a:r>
          </a:p>
          <a:p>
            <a:pPr marL="628650" indent="-628650" algn="just"/>
            <a:r>
              <a:rPr lang="tr-TR" sz="2400" dirty="0">
                <a:solidFill>
                  <a:srgbClr val="FFFF00"/>
                </a:solidFill>
                <a:effectLst>
                  <a:outerShdw blurRad="38100" dist="38100" dir="2700000" algn="tl">
                    <a:srgbClr val="000000">
                      <a:alpha val="43137"/>
                    </a:srgbClr>
                  </a:outerShdw>
                </a:effectLst>
              </a:rPr>
              <a:t>	</a:t>
            </a:r>
          </a:p>
          <a:p>
            <a:pPr algn="just"/>
            <a:r>
              <a:rPr lang="tr-TR" sz="2400" dirty="0" smtClean="0">
                <a:solidFill>
                  <a:srgbClr val="FFFF00"/>
                </a:solidFill>
                <a:effectLst>
                  <a:outerShdw blurRad="38100" dist="38100" dir="2700000" algn="tl">
                    <a:srgbClr val="000000">
                      <a:alpha val="43137"/>
                    </a:srgbClr>
                  </a:outerShdw>
                </a:effectLst>
              </a:rPr>
              <a:t>katılacaktır.</a:t>
            </a:r>
          </a:p>
        </p:txBody>
      </p:sp>
      <p:pic>
        <p:nvPicPr>
          <p:cNvPr id="33" name="Resim 3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304731"/>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42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10" presetClass="entr" presetSubtype="0" fill="hold"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9" presetClass="entr" presetSubtype="0" fill="hold" grpId="0" nodeType="withEffect">
                                  <p:stCondLst>
                                    <p:cond delay="150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8" presetClass="emph" presetSubtype="0" repeatCount="indefinite" fill="hold" nodeType="withEffect">
                                  <p:stCondLst>
                                    <p:cond delay="2750"/>
                                  </p:stCondLst>
                                  <p:childTnLst>
                                    <p:animRot by="21600000">
                                      <p:cBhvr>
                                        <p:cTn id="24" dur="2000" fill="hold"/>
                                        <p:tgtEl>
                                          <p:spTgt spid="11"/>
                                        </p:tgtEl>
                                        <p:attrNameLst>
                                          <p:attrName>r</p:attrName>
                                        </p:attrNameLst>
                                      </p:cBhvr>
                                    </p:animRot>
                                  </p:childTnLst>
                                </p:cTn>
                              </p:par>
                              <p:par>
                                <p:cTn id="25" presetID="9" presetClass="entr" presetSubtype="0" fill="hold" nodeType="withEffect">
                                  <p:stCondLst>
                                    <p:cond delay="200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par>
                                <p:cTn id="28" presetID="9" presetClass="entr" presetSubtype="0" fill="hold" grpId="0" nodeType="withEffect">
                                  <p:stCondLst>
                                    <p:cond delay="150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20" grpId="0"/>
      <p:bldP spid="6"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Unutulan sınav evrakı, durumu ne olursa olsun, taşıma sürecinde hasar görmemesi ve gizliliğin ihlâl edilmemesi için koruyucu tedbirler alınarak okul/kurum müdürlüğünce posta yoluyla Genel Müdürlüğe </a:t>
            </a:r>
            <a:r>
              <a:rPr lang="tr-TR" sz="3200" dirty="0" smtClean="0">
                <a:latin typeface="Times New Roman" panose="02020603050405020304" pitchFamily="18" charset="0"/>
                <a:cs typeface="Times New Roman" panose="02020603050405020304" pitchFamily="18" charset="0"/>
              </a:rPr>
              <a:t>gönderilecektir…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7586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785652"/>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Posta yoluyla gönderilecek sınav evrakı üzerine mutlaka </a:t>
            </a:r>
            <a:r>
              <a:rPr lang="tr-TR" sz="3200" b="1" dirty="0">
                <a:latin typeface="Times New Roman" panose="02020603050405020304" pitchFamily="18" charset="0"/>
                <a:cs typeface="Times New Roman" panose="02020603050405020304" pitchFamily="18" charset="0"/>
              </a:rPr>
              <a:t>“Tasnif Birimi” ibaresi yazılarak</a:t>
            </a: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a:t>
            </a:r>
            <a:r>
              <a:rPr lang="tr-TR" sz="3200" dirty="0">
                <a:latin typeface="Times New Roman" panose="02020603050405020304" pitchFamily="18" charset="0"/>
                <a:cs typeface="Times New Roman" panose="02020603050405020304" pitchFamily="18" charset="0"/>
              </a:rPr>
              <a:t>ÖDSGM Adnan GÜNEŞOĞLU Yerleşkesi, </a:t>
            </a:r>
            <a:r>
              <a:rPr lang="tr-TR" sz="3200" dirty="0" err="1">
                <a:latin typeface="Times New Roman" panose="02020603050405020304" pitchFamily="18" charset="0"/>
                <a:cs typeface="Times New Roman" panose="02020603050405020304" pitchFamily="18" charset="0"/>
              </a:rPr>
              <a:t>Ballıkpınar</a:t>
            </a:r>
            <a:r>
              <a:rPr lang="tr-TR" sz="3200" dirty="0">
                <a:latin typeface="Times New Roman" panose="02020603050405020304" pitchFamily="18" charset="0"/>
                <a:cs typeface="Times New Roman" panose="02020603050405020304" pitchFamily="18" charset="0"/>
              </a:rPr>
              <a:t> Mah. </a:t>
            </a:r>
            <a:r>
              <a:rPr lang="tr-TR" sz="3200" dirty="0" err="1">
                <a:latin typeface="Times New Roman" panose="02020603050405020304" pitchFamily="18" charset="0"/>
                <a:cs typeface="Times New Roman" panose="02020603050405020304" pitchFamily="18" charset="0"/>
              </a:rPr>
              <a:t>Ballıkpınar</a:t>
            </a:r>
            <a:r>
              <a:rPr lang="tr-TR" sz="3200" dirty="0">
                <a:latin typeface="Times New Roman" panose="02020603050405020304" pitchFamily="18" charset="0"/>
                <a:cs typeface="Times New Roman" panose="02020603050405020304" pitchFamily="18" charset="0"/>
              </a:rPr>
              <a:t> Cad. No:159 PK:06830 Gölbaşı/Ankara” adresine gönderilecektir…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6113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830997"/>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2. </a:t>
            </a:r>
            <a:r>
              <a:rPr lang="tr-TR" sz="3200" b="1" dirty="0">
                <a:latin typeface="Times New Roman" panose="02020603050405020304" pitchFamily="18" charset="0"/>
                <a:cs typeface="Times New Roman" panose="02020603050405020304" pitchFamily="18" charset="0"/>
              </a:rPr>
              <a:t>Tutanağın Kullanımında Genel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785652"/>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Sınav uygulaması yapılan bina veya kurumda Sınav Paketi Teslim Tutanağı unutulması durumunda eksik sınav evrakı ile ilgili usul ve işlemler Millî Eğitim Bakanlığı Merkezî Sistem Sınav Yönergesi kapsamında oluşturulan komisyonlarca </a:t>
            </a:r>
            <a:r>
              <a:rPr lang="tr-TR" sz="3200" dirty="0" smtClean="0">
                <a:latin typeface="Times New Roman" panose="02020603050405020304" pitchFamily="18" charset="0"/>
                <a:cs typeface="Times New Roman" panose="02020603050405020304" pitchFamily="18" charset="0"/>
              </a:rPr>
              <a:t>yürütülecektir.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1583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3. </a:t>
            </a:r>
            <a:r>
              <a:rPr lang="tr-TR" sz="3200" b="1" dirty="0">
                <a:latin typeface="Times New Roman" panose="02020603050405020304" pitchFamily="18" charset="0"/>
                <a:cs typeface="Times New Roman" panose="02020603050405020304" pitchFamily="18" charset="0"/>
              </a:rPr>
              <a:t>Okul Binaları Dışındaki Yerler için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2308324"/>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Ev</a:t>
            </a:r>
            <a:r>
              <a:rPr lang="tr-TR" sz="3200" dirty="0">
                <a:latin typeface="Times New Roman" panose="02020603050405020304" pitchFamily="18" charset="0"/>
                <a:cs typeface="Times New Roman" panose="02020603050405020304" pitchFamily="18" charset="0"/>
              </a:rPr>
              <a:t>, hastane veya ceza infaz kurumlarındaki görevliler için İl/İlçe Millî Eğitim Müdürlükleri tarafından Sınav Paketi Teslim Tutanağı yazdırılarak kendilerine teslim edilir.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2307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783770" y="650931"/>
            <a:ext cx="10699667" cy="5984433"/>
          </a:xfrm>
          <a:prstGeom prst="roundRect">
            <a:avLst>
              <a:gd name="adj" fmla="val 3372"/>
            </a:avLst>
          </a:prstGeom>
          <a:ln>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marL="82550" indent="630238" algn="just">
              <a:lnSpc>
                <a:spcPct val="150000"/>
              </a:lnSpc>
              <a:spcAft>
                <a:spcPts val="600"/>
              </a:spcAft>
            </a:pPr>
            <a:endParaRPr lang="tr-TR" sz="36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91882" y="327438"/>
            <a:ext cx="6697687" cy="578882"/>
          </a:xfrm>
          <a:prstGeom prst="roundRect">
            <a:avLst/>
          </a:prstGeom>
          <a:solidFill>
            <a:srgbClr val="0066FF"/>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sz="2800" dirty="0" smtClean="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rPr>
              <a:t>Bina Sınav Komisyonunun Görevleri</a:t>
            </a:r>
            <a:endParaRPr lang="tr-TR" sz="2800" dirty="0">
              <a:ln w="0"/>
              <a:effectLst>
                <a:glow rad="101600">
                  <a:schemeClr val="tx1">
                    <a:alpha val="60000"/>
                  </a:schemeClr>
                </a:glow>
                <a:outerShdw blurRad="38100" dist="38100" dir="2700000" algn="tl">
                  <a:srgbClr val="000000">
                    <a:alpha val="43137"/>
                  </a:srgbClr>
                </a:outerShdw>
              </a:effectLst>
              <a:latin typeface="Bookman Old Style" panose="02050604050505020204" pitchFamily="18" charset="0"/>
            </a:endParaRPr>
          </a:p>
        </p:txBody>
      </p:sp>
      <p:sp>
        <p:nvSpPr>
          <p:cNvPr id="2" name="Metin kutusu 1"/>
          <p:cNvSpPr txBox="1"/>
          <p:nvPr/>
        </p:nvSpPr>
        <p:spPr>
          <a:xfrm>
            <a:off x="971532" y="1707488"/>
            <a:ext cx="10091059" cy="742511"/>
          </a:xfrm>
          <a:prstGeom prst="rect">
            <a:avLst/>
          </a:prstGeom>
          <a:noFill/>
        </p:spPr>
        <p:txBody>
          <a:bodyPr wrap="square" rtlCol="0">
            <a:spAutoFit/>
          </a:bodyPr>
          <a:lstStyle/>
          <a:p>
            <a:pPr algn="just">
              <a:lnSpc>
                <a:spcPct val="150000"/>
              </a:lnSpc>
              <a:spcAft>
                <a:spcPts val="600"/>
              </a:spcAft>
            </a:pPr>
            <a:r>
              <a:rPr lang="tr-TR" sz="3200" b="1" dirty="0" smtClean="0">
                <a:latin typeface="Times New Roman" panose="02020603050405020304" pitchFamily="18" charset="0"/>
                <a:cs typeface="Times New Roman" panose="02020603050405020304" pitchFamily="18" charset="0"/>
              </a:rPr>
              <a:t>3. </a:t>
            </a:r>
            <a:r>
              <a:rPr lang="tr-TR" sz="3200" b="1" dirty="0">
                <a:latin typeface="Times New Roman" panose="02020603050405020304" pitchFamily="18" charset="0"/>
                <a:cs typeface="Times New Roman" panose="02020603050405020304" pitchFamily="18" charset="0"/>
              </a:rPr>
              <a:t>Okul Binaları Dışındaki Yerler için Uygulama</a:t>
            </a:r>
          </a:p>
        </p:txBody>
      </p:sp>
      <p:sp>
        <p:nvSpPr>
          <p:cNvPr id="6" name="Metin kutusu 5"/>
          <p:cNvSpPr txBox="1"/>
          <p:nvPr/>
        </p:nvSpPr>
        <p:spPr>
          <a:xfrm>
            <a:off x="783770" y="1021592"/>
            <a:ext cx="10699667" cy="823752"/>
          </a:xfrm>
          <a:prstGeom prst="rect">
            <a:avLst/>
          </a:prstGeom>
          <a:solidFill>
            <a:srgbClr val="FF0000"/>
          </a:solidFill>
        </p:spPr>
        <p:txBody>
          <a:bodyPr wrap="square" rtlCol="0">
            <a:spAutoFit/>
          </a:bodyPr>
          <a:lstStyle/>
          <a:p>
            <a:pPr algn="ctr">
              <a:lnSpc>
                <a:spcPct val="150000"/>
              </a:lnSpc>
              <a:spcAft>
                <a:spcPts val="600"/>
              </a:spcAft>
            </a:pPr>
            <a:r>
              <a:rPr lang="tr-TR" sz="3600" dirty="0">
                <a:solidFill>
                  <a:schemeClr val="bg1"/>
                </a:solidFill>
                <a:latin typeface="Times New Roman" panose="02020603050405020304" pitchFamily="18" charset="0"/>
                <a:cs typeface="Times New Roman" panose="02020603050405020304" pitchFamily="18" charset="0"/>
              </a:rPr>
              <a:t>DİKKAT , ÇOK ÖNEMLİ !!! </a:t>
            </a:r>
          </a:p>
        </p:txBody>
      </p:sp>
      <p:sp>
        <p:nvSpPr>
          <p:cNvPr id="7" name="Metin kutusu 6"/>
          <p:cNvSpPr txBox="1"/>
          <p:nvPr/>
        </p:nvSpPr>
        <p:spPr>
          <a:xfrm>
            <a:off x="971531" y="2656968"/>
            <a:ext cx="10091059" cy="3046988"/>
          </a:xfrm>
          <a:prstGeom prst="rect">
            <a:avLst/>
          </a:prstGeom>
          <a:noFill/>
        </p:spPr>
        <p:txBody>
          <a:bodyPr wrap="square" rtlCol="0">
            <a:spAutoFit/>
          </a:bodyPr>
          <a:lstStyle/>
          <a:p>
            <a:pPr algn="just">
              <a:lnSpc>
                <a:spcPct val="150000"/>
              </a:lnSpc>
              <a:spcAft>
                <a:spcPts val="600"/>
              </a:spcAft>
            </a:pPr>
            <a:r>
              <a:rPr lang="tr-TR" sz="3200" dirty="0">
                <a:latin typeface="Times New Roman" panose="02020603050405020304" pitchFamily="18" charset="0"/>
                <a:cs typeface="Times New Roman" panose="02020603050405020304" pitchFamily="18" charset="0"/>
              </a:rPr>
              <a:t>• </a:t>
            </a:r>
            <a:r>
              <a:rPr lang="tr-TR" sz="3200" dirty="0" smtClean="0">
                <a:latin typeface="Times New Roman" panose="02020603050405020304" pitchFamily="18" charset="0"/>
                <a:cs typeface="Times New Roman" panose="02020603050405020304" pitchFamily="18" charset="0"/>
              </a:rPr>
              <a:t>Okul </a:t>
            </a:r>
            <a:r>
              <a:rPr lang="tr-TR" sz="3200" dirty="0">
                <a:latin typeface="Times New Roman" panose="02020603050405020304" pitchFamily="18" charset="0"/>
                <a:cs typeface="Times New Roman" panose="02020603050405020304" pitchFamily="18" charset="0"/>
              </a:rPr>
              <a:t>binaları dışında kalan ve sınav uygulaması yapılan yerlerde İl/İlçe Millî Eğitim Müdürlükleri, Sınav Paketi Teslim </a:t>
            </a:r>
            <a:r>
              <a:rPr lang="tr-TR" sz="3200" dirty="0" err="1">
                <a:latin typeface="Times New Roman" panose="02020603050405020304" pitchFamily="18" charset="0"/>
                <a:cs typeface="Times New Roman" panose="02020603050405020304" pitchFamily="18" charset="0"/>
              </a:rPr>
              <a:t>Tutanağı’nı</a:t>
            </a:r>
            <a:r>
              <a:rPr lang="tr-TR" sz="3200" dirty="0">
                <a:latin typeface="Times New Roman" panose="02020603050405020304" pitchFamily="18" charset="0"/>
                <a:cs typeface="Times New Roman" panose="02020603050405020304" pitchFamily="18" charset="0"/>
              </a:rPr>
              <a:t> yazdırırken yukarıda belirtilen tüm kurallara dikkat etmelidir.</a:t>
            </a:r>
            <a:endParaRPr lang="tr-TR" sz="3200" i="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0572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oturma planı doğrultusunda sıraları numaralandırarak sınavdan 1 (bir) gün önce hazır duruma gelmesini sağlar ve sınav süresince salonları kontrol eder.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10" name="Metin kutusu 9"/>
          <p:cNvSpPr txBox="1"/>
          <p:nvPr/>
        </p:nvSpPr>
        <p:spPr>
          <a:xfrm>
            <a:off x="1078351" y="2329627"/>
            <a:ext cx="5612092"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Öğretmen kürsüsünün önünden başlamak üzere oturma planına göre «S» şeklinde adayların masalarına sıra numaraları yazılır.</a:t>
            </a:r>
          </a:p>
        </p:txBody>
      </p:sp>
      <p:pic>
        <p:nvPicPr>
          <p:cNvPr id="54" name="Resim 53"/>
          <p:cNvPicPr>
            <a:picLocks noChangeAspect="1"/>
          </p:cNvPicPr>
          <p:nvPr/>
        </p:nvPicPr>
        <p:blipFill rotWithShape="1">
          <a:blip r:embed="rId7">
            <a:extLst>
              <a:ext uri="{28A0092B-C50C-407E-A947-70E740481C1C}">
                <a14:useLocalDpi xmlns:a14="http://schemas.microsoft.com/office/drawing/2010/main" val="0"/>
              </a:ext>
            </a:extLst>
          </a:blip>
          <a:srcRect l="-1" r="57337"/>
          <a:stretch/>
        </p:blipFill>
        <p:spPr>
          <a:xfrm>
            <a:off x="7850700" y="1995186"/>
            <a:ext cx="1055187" cy="1220237"/>
          </a:xfrm>
          <a:prstGeom prst="rect">
            <a:avLst/>
          </a:prstGeom>
          <a:effectLst>
            <a:outerShdw blurRad="50800" dist="38100" algn="l" rotWithShape="0">
              <a:prstClr val="black">
                <a:alpha val="40000"/>
              </a:prstClr>
            </a:outerShdw>
          </a:effectLst>
        </p:spPr>
      </p:pic>
      <p:grpSp>
        <p:nvGrpSpPr>
          <p:cNvPr id="55" name="Grup 54"/>
          <p:cNvGrpSpPr/>
          <p:nvPr/>
        </p:nvGrpSpPr>
        <p:grpSpPr>
          <a:xfrm>
            <a:off x="7947771" y="3215423"/>
            <a:ext cx="861045" cy="646331"/>
            <a:chOff x="1120653" y="2919491"/>
            <a:chExt cx="861045" cy="646331"/>
          </a:xfrm>
        </p:grpSpPr>
        <p:pic>
          <p:nvPicPr>
            <p:cNvPr id="56" name="Resim 55"/>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57" name="Dikdörtgen 56"/>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1</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58" name="Grup 57"/>
          <p:cNvGrpSpPr/>
          <p:nvPr/>
        </p:nvGrpSpPr>
        <p:grpSpPr>
          <a:xfrm>
            <a:off x="7947771" y="3873131"/>
            <a:ext cx="861045" cy="646331"/>
            <a:chOff x="1120653" y="2919491"/>
            <a:chExt cx="861045" cy="646331"/>
          </a:xfrm>
        </p:grpSpPr>
        <p:pic>
          <p:nvPicPr>
            <p:cNvPr id="59" name="Resim 58"/>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60" name="Dikdörtgen 59"/>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2</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61" name="Grup 60"/>
          <p:cNvGrpSpPr/>
          <p:nvPr/>
        </p:nvGrpSpPr>
        <p:grpSpPr>
          <a:xfrm>
            <a:off x="7947771" y="4564775"/>
            <a:ext cx="861045" cy="646331"/>
            <a:chOff x="1120653" y="2919491"/>
            <a:chExt cx="861045" cy="646331"/>
          </a:xfrm>
        </p:grpSpPr>
        <p:pic>
          <p:nvPicPr>
            <p:cNvPr id="62" name="Resim 61"/>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63" name="Dikdörtgen 62"/>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3</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64" name="Grup 63"/>
          <p:cNvGrpSpPr/>
          <p:nvPr/>
        </p:nvGrpSpPr>
        <p:grpSpPr>
          <a:xfrm>
            <a:off x="7947771" y="5245426"/>
            <a:ext cx="861045" cy="646331"/>
            <a:chOff x="1120653" y="2919491"/>
            <a:chExt cx="861045" cy="646331"/>
          </a:xfrm>
        </p:grpSpPr>
        <p:pic>
          <p:nvPicPr>
            <p:cNvPr id="65" name="Resim 64"/>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66" name="Dikdörtgen 65"/>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4</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67" name="Grup 66"/>
          <p:cNvGrpSpPr/>
          <p:nvPr/>
        </p:nvGrpSpPr>
        <p:grpSpPr>
          <a:xfrm>
            <a:off x="8973343" y="3215423"/>
            <a:ext cx="861045" cy="646331"/>
            <a:chOff x="1120653" y="2919491"/>
            <a:chExt cx="861045" cy="646331"/>
          </a:xfrm>
        </p:grpSpPr>
        <p:pic>
          <p:nvPicPr>
            <p:cNvPr id="68" name="Resim 67"/>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69" name="Dikdörtgen 68"/>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8</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70" name="Grup 69"/>
          <p:cNvGrpSpPr/>
          <p:nvPr/>
        </p:nvGrpSpPr>
        <p:grpSpPr>
          <a:xfrm>
            <a:off x="8973343" y="3873131"/>
            <a:ext cx="861045" cy="646331"/>
            <a:chOff x="1120653" y="2919491"/>
            <a:chExt cx="861045" cy="646331"/>
          </a:xfrm>
        </p:grpSpPr>
        <p:pic>
          <p:nvPicPr>
            <p:cNvPr id="71" name="Resim 70"/>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72" name="Dikdörtgen 71"/>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7</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73" name="Grup 72"/>
          <p:cNvGrpSpPr/>
          <p:nvPr/>
        </p:nvGrpSpPr>
        <p:grpSpPr>
          <a:xfrm>
            <a:off x="8973343" y="4564775"/>
            <a:ext cx="861045" cy="646331"/>
            <a:chOff x="1120653" y="2919491"/>
            <a:chExt cx="861045" cy="646331"/>
          </a:xfrm>
        </p:grpSpPr>
        <p:pic>
          <p:nvPicPr>
            <p:cNvPr id="74" name="Resim 73"/>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75" name="Dikdörtgen 74"/>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6</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76" name="Grup 75"/>
          <p:cNvGrpSpPr/>
          <p:nvPr/>
        </p:nvGrpSpPr>
        <p:grpSpPr>
          <a:xfrm>
            <a:off x="8973343" y="5245426"/>
            <a:ext cx="861045" cy="646331"/>
            <a:chOff x="1120653" y="2919491"/>
            <a:chExt cx="861045" cy="646331"/>
          </a:xfrm>
        </p:grpSpPr>
        <p:pic>
          <p:nvPicPr>
            <p:cNvPr id="77" name="Resim 76"/>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78" name="Dikdörtgen 77"/>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5</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79" name="Grup 78"/>
          <p:cNvGrpSpPr/>
          <p:nvPr/>
        </p:nvGrpSpPr>
        <p:grpSpPr>
          <a:xfrm>
            <a:off x="9997770" y="3215423"/>
            <a:ext cx="861045" cy="646331"/>
            <a:chOff x="1120653" y="2919491"/>
            <a:chExt cx="861045" cy="646331"/>
          </a:xfrm>
        </p:grpSpPr>
        <p:pic>
          <p:nvPicPr>
            <p:cNvPr id="80" name="Resim 79"/>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81" name="Dikdörtgen 80"/>
            <p:cNvSpPr/>
            <p:nvPr/>
          </p:nvSpPr>
          <p:spPr>
            <a:xfrm>
              <a:off x="1362869" y="2919491"/>
              <a:ext cx="418704"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9</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82" name="Grup 81"/>
          <p:cNvGrpSpPr/>
          <p:nvPr/>
        </p:nvGrpSpPr>
        <p:grpSpPr>
          <a:xfrm>
            <a:off x="9997770" y="3873131"/>
            <a:ext cx="861045" cy="646331"/>
            <a:chOff x="1120653" y="2919491"/>
            <a:chExt cx="861045" cy="646331"/>
          </a:xfrm>
        </p:grpSpPr>
        <p:pic>
          <p:nvPicPr>
            <p:cNvPr id="83" name="Resim 82"/>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84" name="Dikdörtgen 83"/>
            <p:cNvSpPr/>
            <p:nvPr/>
          </p:nvSpPr>
          <p:spPr>
            <a:xfrm>
              <a:off x="1245850" y="2919491"/>
              <a:ext cx="652743"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10</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85" name="Grup 84"/>
          <p:cNvGrpSpPr/>
          <p:nvPr/>
        </p:nvGrpSpPr>
        <p:grpSpPr>
          <a:xfrm>
            <a:off x="9997770" y="4564775"/>
            <a:ext cx="861045" cy="646331"/>
            <a:chOff x="1120653" y="2919491"/>
            <a:chExt cx="861045" cy="646331"/>
          </a:xfrm>
        </p:grpSpPr>
        <p:pic>
          <p:nvPicPr>
            <p:cNvPr id="86" name="Resim 85"/>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87" name="Dikdörtgen 86"/>
            <p:cNvSpPr/>
            <p:nvPr/>
          </p:nvSpPr>
          <p:spPr>
            <a:xfrm>
              <a:off x="1245850" y="2919491"/>
              <a:ext cx="652743"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11</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grpSp>
        <p:nvGrpSpPr>
          <p:cNvPr id="88" name="Grup 87"/>
          <p:cNvGrpSpPr/>
          <p:nvPr/>
        </p:nvGrpSpPr>
        <p:grpSpPr>
          <a:xfrm>
            <a:off x="9997770" y="5245426"/>
            <a:ext cx="861045" cy="646331"/>
            <a:chOff x="1120653" y="2919491"/>
            <a:chExt cx="861045" cy="646331"/>
          </a:xfrm>
        </p:grpSpPr>
        <p:pic>
          <p:nvPicPr>
            <p:cNvPr id="89" name="Resim 88"/>
            <p:cNvPicPr>
              <a:picLocks noChangeAspect="1"/>
            </p:cNvPicPr>
            <p:nvPr/>
          </p:nvPicPr>
          <p:blipFill rotWithShape="1">
            <a:blip r:embed="rId7">
              <a:extLst>
                <a:ext uri="{28A0092B-C50C-407E-A947-70E740481C1C}">
                  <a14:useLocalDpi xmlns:a14="http://schemas.microsoft.com/office/drawing/2010/main" val="0"/>
                </a:ext>
              </a:extLst>
            </a:blip>
            <a:srcRect l="50347" t="27982" b="20013"/>
            <a:stretch/>
          </p:blipFill>
          <p:spPr>
            <a:xfrm>
              <a:off x="1120653" y="3034075"/>
              <a:ext cx="861045" cy="444930"/>
            </a:xfrm>
            <a:prstGeom prst="rect">
              <a:avLst/>
            </a:prstGeom>
            <a:effectLst>
              <a:outerShdw blurRad="50800" dist="38100" dir="5400000" algn="t" rotWithShape="0">
                <a:prstClr val="black">
                  <a:alpha val="40000"/>
                </a:prstClr>
              </a:outerShdw>
            </a:effectLst>
          </p:spPr>
        </p:pic>
        <p:sp>
          <p:nvSpPr>
            <p:cNvPr id="90" name="Dikdörtgen 89"/>
            <p:cNvSpPr/>
            <p:nvPr/>
          </p:nvSpPr>
          <p:spPr>
            <a:xfrm>
              <a:off x="1245850" y="2919491"/>
              <a:ext cx="652743" cy="646331"/>
            </a:xfrm>
            <a:prstGeom prst="rect">
              <a:avLst/>
            </a:prstGeom>
            <a:noFill/>
          </p:spPr>
          <p:txBody>
            <a:bodyPr wrap="none" lIns="91440" tIns="45720" rIns="91440" bIns="45720">
              <a:spAutoFit/>
            </a:bodyPr>
            <a:lstStyle/>
            <a:p>
              <a:pPr algn="ctr"/>
              <a:r>
                <a:rPr lang="tr-TR" sz="3600" b="0" cap="none" spc="0" dirty="0" smtClean="0">
                  <a:ln w="0"/>
                  <a:solidFill>
                    <a:schemeClr val="tx1"/>
                  </a:solidFill>
                  <a:effectLst>
                    <a:outerShdw blurRad="38100" dist="19050" dir="2700000" algn="tl" rotWithShape="0">
                      <a:schemeClr val="dk1">
                        <a:alpha val="40000"/>
                      </a:schemeClr>
                    </a:outerShdw>
                  </a:effectLst>
                </a:rPr>
                <a:t>12</a:t>
              </a:r>
              <a:endParaRPr lang="tr-TR" sz="3600" b="0" cap="none" spc="0" dirty="0">
                <a:ln w="0"/>
                <a:solidFill>
                  <a:schemeClr val="tx1"/>
                </a:solidFill>
                <a:effectLst>
                  <a:outerShdw blurRad="38100" dist="19050" dir="2700000" algn="tl" rotWithShape="0">
                    <a:schemeClr val="dk1">
                      <a:alpha val="40000"/>
                    </a:schemeClr>
                  </a:outerShdw>
                </a:effectLst>
              </a:endParaRPr>
            </a:p>
          </p:txBody>
        </p:sp>
      </p:grpSp>
      <p:pic>
        <p:nvPicPr>
          <p:cNvPr id="91" name="Resim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214858" y="3305136"/>
            <a:ext cx="2450269" cy="2500011"/>
          </a:xfrm>
          <a:prstGeom prst="rect">
            <a:avLst/>
          </a:prstGeom>
        </p:spPr>
      </p:pic>
      <p:sp>
        <p:nvSpPr>
          <p:cNvPr id="92" name="Metin kutusu 91"/>
          <p:cNvSpPr txBox="1"/>
          <p:nvPr/>
        </p:nvSpPr>
        <p:spPr>
          <a:xfrm>
            <a:off x="1078351" y="4137819"/>
            <a:ext cx="5612092" cy="830997"/>
          </a:xfrm>
          <a:prstGeom prst="rect">
            <a:avLst/>
          </a:prstGeom>
          <a:noFill/>
        </p:spPr>
        <p:txBody>
          <a:bodyPr wrap="square" rtlCol="0">
            <a:spAutoFit/>
          </a:bodyPr>
          <a:lstStyle/>
          <a:p>
            <a:pPr algn="just"/>
            <a:r>
              <a:rPr lang="tr-TR" sz="2400" dirty="0">
                <a:solidFill>
                  <a:schemeClr val="bg1"/>
                </a:solidFill>
                <a:effectLst>
                  <a:outerShdw blurRad="38100" dist="38100" dir="2700000" algn="tl">
                    <a:srgbClr val="000000">
                      <a:alpha val="43137"/>
                    </a:srgbClr>
                  </a:outerShdw>
                </a:effectLst>
              </a:rPr>
              <a:t>Engelli öğrencilerin giriş katlarda bulunan salonlara yerleşmesini sağlar.</a:t>
            </a:r>
          </a:p>
        </p:txBody>
      </p:sp>
      <p:pic>
        <p:nvPicPr>
          <p:cNvPr id="93" name="Resim 9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436852"/>
            <a:ext cx="239680" cy="248537"/>
          </a:xfrm>
          <a:prstGeom prst="rect">
            <a:avLst/>
          </a:prstGeom>
          <a:effectLst>
            <a:outerShdw blurRad="50800" dist="38100" dir="2700000" algn="tl" rotWithShape="0">
              <a:prstClr val="black">
                <a:alpha val="40000"/>
              </a:prstClr>
            </a:outerShdw>
          </a:effectLst>
        </p:spPr>
      </p:pic>
      <p:pic>
        <p:nvPicPr>
          <p:cNvPr id="94" name="Resim 93"/>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4210976"/>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3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par>
                                <p:cTn id="15" presetID="16" presetClass="entr" presetSubtype="42" fill="hold" grpId="0" nodeType="withEffect">
                                  <p:stCondLst>
                                    <p:cond delay="1250"/>
                                  </p:stCondLst>
                                  <p:childTnLst>
                                    <p:set>
                                      <p:cBhvr>
                                        <p:cTn id="16" dur="1" fill="hold">
                                          <p:stCondLst>
                                            <p:cond delay="0"/>
                                          </p:stCondLst>
                                        </p:cTn>
                                        <p:tgtEl>
                                          <p:spTgt spid="19"/>
                                        </p:tgtEl>
                                        <p:attrNameLst>
                                          <p:attrName>style.visibility</p:attrName>
                                        </p:attrNameLst>
                                      </p:cBhvr>
                                      <p:to>
                                        <p:strVal val="visible"/>
                                      </p:to>
                                    </p:set>
                                    <p:animEffect transition="in" filter="barn(outHorizontal)">
                                      <p:cBhvr>
                                        <p:cTn id="17" dur="500"/>
                                        <p:tgtEl>
                                          <p:spTgt spid="19"/>
                                        </p:tgtEl>
                                      </p:cBhvr>
                                    </p:animEffect>
                                  </p:childTnLst>
                                </p:cTn>
                              </p:par>
                              <p:par>
                                <p:cTn id="18" presetID="9" presetClass="entr" presetSubtype="0" fill="hold" nodeType="withEffect">
                                  <p:stCondLst>
                                    <p:cond delay="275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nodeType="withEffect">
                                  <p:stCondLst>
                                    <p:cond delay="2750"/>
                                  </p:stCondLst>
                                  <p:childTnLst>
                                    <p:set>
                                      <p:cBhvr>
                                        <p:cTn id="22" dur="1" fill="hold">
                                          <p:stCondLst>
                                            <p:cond delay="0"/>
                                          </p:stCondLst>
                                        </p:cTn>
                                        <p:tgtEl>
                                          <p:spTgt spid="93"/>
                                        </p:tgtEl>
                                        <p:attrNameLst>
                                          <p:attrName>style.visibility</p:attrName>
                                        </p:attrNameLst>
                                      </p:cBhvr>
                                      <p:to>
                                        <p:strVal val="visible"/>
                                      </p:to>
                                    </p:set>
                                    <p:animEffect transition="in" filter="dissolve">
                                      <p:cBhvr>
                                        <p:cTn id="23" dur="500"/>
                                        <p:tgtEl>
                                          <p:spTgt spid="93"/>
                                        </p:tgtEl>
                                      </p:cBhvr>
                                    </p:animEffect>
                                  </p:childTnLst>
                                </p:cTn>
                              </p:par>
                              <p:par>
                                <p:cTn id="24" presetID="9" presetClass="entr" presetSubtype="0" fill="hold" nodeType="withEffect">
                                  <p:stCondLst>
                                    <p:cond delay="275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42" presetClass="path" presetSubtype="0" accel="50000" decel="50000" fill="hold" nodeType="withEffect">
                                  <p:stCondLst>
                                    <p:cond delay="2750"/>
                                  </p:stCondLst>
                                  <p:childTnLst>
                                    <p:animMotion origin="layout" path="M 6.25E-7 -7.40741E-7 L 0.21875 0.00417 " pathEditMode="relative" rAng="0" ptsTypes="AA">
                                      <p:cBhvr>
                                        <p:cTn id="28" dur="2000" fill="hold"/>
                                        <p:tgtEl>
                                          <p:spTgt spid="11"/>
                                        </p:tgtEl>
                                        <p:attrNameLst>
                                          <p:attrName>ppt_x</p:attrName>
                                          <p:attrName>ppt_y</p:attrName>
                                        </p:attrNameLst>
                                      </p:cBhvr>
                                      <p:rCtr x="10938" y="208"/>
                                    </p:animMotion>
                                  </p:childTnLst>
                                </p:cTn>
                              </p:par>
                              <p:par>
                                <p:cTn id="29" presetID="8" presetClass="emph" presetSubtype="0" repeatCount="indefinite" fill="hold" nodeType="withEffect">
                                  <p:stCondLst>
                                    <p:cond delay="2750"/>
                                  </p:stCondLst>
                                  <p:childTnLst>
                                    <p:animRot by="21600000">
                                      <p:cBhvr>
                                        <p:cTn id="30" dur="2000" fill="hold"/>
                                        <p:tgtEl>
                                          <p:spTgt spid="11"/>
                                        </p:tgtEl>
                                        <p:attrNameLst>
                                          <p:attrName>r</p:attrName>
                                        </p:attrNameLst>
                                      </p:cBhvr>
                                    </p:animRot>
                                  </p:childTnLst>
                                </p:cTn>
                              </p:par>
                              <p:par>
                                <p:cTn id="31" presetID="9" presetClass="entr" presetSubtype="0" fill="hold" grpId="0" nodeType="withEffect">
                                  <p:stCondLst>
                                    <p:cond delay="275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grpId="0" nodeType="withEffect">
                                  <p:stCondLst>
                                    <p:cond delay="275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par>
                                <p:cTn id="37" presetID="9" presetClass="entr" presetSubtype="0" fill="hold" grpId="0" nodeType="withEffect">
                                  <p:stCondLst>
                                    <p:cond delay="2750"/>
                                  </p:stCondLst>
                                  <p:childTnLst>
                                    <p:set>
                                      <p:cBhvr>
                                        <p:cTn id="38" dur="1" fill="hold">
                                          <p:stCondLst>
                                            <p:cond delay="0"/>
                                          </p:stCondLst>
                                        </p:cTn>
                                        <p:tgtEl>
                                          <p:spTgt spid="92"/>
                                        </p:tgtEl>
                                        <p:attrNameLst>
                                          <p:attrName>style.visibility</p:attrName>
                                        </p:attrNameLst>
                                      </p:cBhvr>
                                      <p:to>
                                        <p:strVal val="visible"/>
                                      </p:to>
                                    </p:set>
                                    <p:animEffect transition="in" filter="dissolve">
                                      <p:cBhvr>
                                        <p:cTn id="39" dur="500"/>
                                        <p:tgtEl>
                                          <p:spTgt spid="92"/>
                                        </p:tgtEl>
                                      </p:cBhvr>
                                    </p:animEffect>
                                  </p:childTnLst>
                                </p:cTn>
                              </p:par>
                              <p:par>
                                <p:cTn id="40" presetID="53" presetClass="entr" presetSubtype="16" fill="hold" nodeType="withEffect">
                                  <p:stCondLst>
                                    <p:cond delay="275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childTnLst>
                                </p:cTn>
                              </p:par>
                            </p:childTnLst>
                          </p:cTn>
                        </p:par>
                        <p:par>
                          <p:cTn id="45" fill="hold">
                            <p:stCondLst>
                              <p:cond delay="13992"/>
                            </p:stCondLst>
                            <p:childTnLst>
                              <p:par>
                                <p:cTn id="46" presetID="53" presetClass="entr" presetSubtype="16" fill="hold"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par>
                          <p:cTn id="51" fill="hold">
                            <p:stCondLst>
                              <p:cond delay="14492"/>
                            </p:stCondLst>
                            <p:childTnLst>
                              <p:par>
                                <p:cTn id="52" presetID="53" presetClass="entr" presetSubtype="16"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p:cTn id="54" dur="500" fill="hold"/>
                                        <p:tgtEl>
                                          <p:spTgt spid="58"/>
                                        </p:tgtEl>
                                        <p:attrNameLst>
                                          <p:attrName>ppt_w</p:attrName>
                                        </p:attrNameLst>
                                      </p:cBhvr>
                                      <p:tavLst>
                                        <p:tav tm="0">
                                          <p:val>
                                            <p:fltVal val="0"/>
                                          </p:val>
                                        </p:tav>
                                        <p:tav tm="100000">
                                          <p:val>
                                            <p:strVal val="#ppt_w"/>
                                          </p:val>
                                        </p:tav>
                                      </p:tavLst>
                                    </p:anim>
                                    <p:anim calcmode="lin" valueType="num">
                                      <p:cBhvr>
                                        <p:cTn id="55" dur="500" fill="hold"/>
                                        <p:tgtEl>
                                          <p:spTgt spid="58"/>
                                        </p:tgtEl>
                                        <p:attrNameLst>
                                          <p:attrName>ppt_h</p:attrName>
                                        </p:attrNameLst>
                                      </p:cBhvr>
                                      <p:tavLst>
                                        <p:tav tm="0">
                                          <p:val>
                                            <p:fltVal val="0"/>
                                          </p:val>
                                        </p:tav>
                                        <p:tav tm="100000">
                                          <p:val>
                                            <p:strVal val="#ppt_h"/>
                                          </p:val>
                                        </p:tav>
                                      </p:tavLst>
                                    </p:anim>
                                    <p:animEffect transition="in" filter="fade">
                                      <p:cBhvr>
                                        <p:cTn id="56" dur="500"/>
                                        <p:tgtEl>
                                          <p:spTgt spid="58"/>
                                        </p:tgtEl>
                                      </p:cBhvr>
                                    </p:animEffect>
                                  </p:childTnLst>
                                </p:cTn>
                              </p:par>
                            </p:childTnLst>
                          </p:cTn>
                        </p:par>
                        <p:par>
                          <p:cTn id="57" fill="hold">
                            <p:stCondLst>
                              <p:cond delay="14992"/>
                            </p:stCondLst>
                            <p:childTnLst>
                              <p:par>
                                <p:cTn id="58" presetID="53" presetClass="entr" presetSubtype="16"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animEffect transition="in" filter="fade">
                                      <p:cBhvr>
                                        <p:cTn id="62" dur="500"/>
                                        <p:tgtEl>
                                          <p:spTgt spid="61"/>
                                        </p:tgtEl>
                                      </p:cBhvr>
                                    </p:animEffect>
                                  </p:childTnLst>
                                </p:cTn>
                              </p:par>
                            </p:childTnLst>
                          </p:cTn>
                        </p:par>
                        <p:par>
                          <p:cTn id="63" fill="hold">
                            <p:stCondLst>
                              <p:cond delay="15492"/>
                            </p:stCondLst>
                            <p:childTnLst>
                              <p:par>
                                <p:cTn id="64" presetID="53" presetClass="entr" presetSubtype="16" fill="hold" nodeType="afterEffect">
                                  <p:stCondLst>
                                    <p:cond delay="0"/>
                                  </p:stCondLst>
                                  <p:childTnLst>
                                    <p:set>
                                      <p:cBhvr>
                                        <p:cTn id="65" dur="1" fill="hold">
                                          <p:stCondLst>
                                            <p:cond delay="0"/>
                                          </p:stCondLst>
                                        </p:cTn>
                                        <p:tgtEl>
                                          <p:spTgt spid="64"/>
                                        </p:tgtEl>
                                        <p:attrNameLst>
                                          <p:attrName>style.visibility</p:attrName>
                                        </p:attrNameLst>
                                      </p:cBhvr>
                                      <p:to>
                                        <p:strVal val="visible"/>
                                      </p:to>
                                    </p:set>
                                    <p:anim calcmode="lin" valueType="num">
                                      <p:cBhvr>
                                        <p:cTn id="66" dur="500" fill="hold"/>
                                        <p:tgtEl>
                                          <p:spTgt spid="64"/>
                                        </p:tgtEl>
                                        <p:attrNameLst>
                                          <p:attrName>ppt_w</p:attrName>
                                        </p:attrNameLst>
                                      </p:cBhvr>
                                      <p:tavLst>
                                        <p:tav tm="0">
                                          <p:val>
                                            <p:fltVal val="0"/>
                                          </p:val>
                                        </p:tav>
                                        <p:tav tm="100000">
                                          <p:val>
                                            <p:strVal val="#ppt_w"/>
                                          </p:val>
                                        </p:tav>
                                      </p:tavLst>
                                    </p:anim>
                                    <p:anim calcmode="lin" valueType="num">
                                      <p:cBhvr>
                                        <p:cTn id="67" dur="500" fill="hold"/>
                                        <p:tgtEl>
                                          <p:spTgt spid="64"/>
                                        </p:tgtEl>
                                        <p:attrNameLst>
                                          <p:attrName>ppt_h</p:attrName>
                                        </p:attrNameLst>
                                      </p:cBhvr>
                                      <p:tavLst>
                                        <p:tav tm="0">
                                          <p:val>
                                            <p:fltVal val="0"/>
                                          </p:val>
                                        </p:tav>
                                        <p:tav tm="100000">
                                          <p:val>
                                            <p:strVal val="#ppt_h"/>
                                          </p:val>
                                        </p:tav>
                                      </p:tavLst>
                                    </p:anim>
                                    <p:animEffect transition="in" filter="fade">
                                      <p:cBhvr>
                                        <p:cTn id="68" dur="500"/>
                                        <p:tgtEl>
                                          <p:spTgt spid="64"/>
                                        </p:tgtEl>
                                      </p:cBhvr>
                                    </p:animEffect>
                                  </p:childTnLst>
                                </p:cTn>
                              </p:par>
                            </p:childTnLst>
                          </p:cTn>
                        </p:par>
                        <p:par>
                          <p:cTn id="69" fill="hold">
                            <p:stCondLst>
                              <p:cond delay="15992"/>
                            </p:stCondLst>
                            <p:childTnLst>
                              <p:par>
                                <p:cTn id="70" presetID="53" presetClass="entr" presetSubtype="16" fill="hold" nodeType="after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p:cTn id="72" dur="500" fill="hold"/>
                                        <p:tgtEl>
                                          <p:spTgt spid="76"/>
                                        </p:tgtEl>
                                        <p:attrNameLst>
                                          <p:attrName>ppt_w</p:attrName>
                                        </p:attrNameLst>
                                      </p:cBhvr>
                                      <p:tavLst>
                                        <p:tav tm="0">
                                          <p:val>
                                            <p:fltVal val="0"/>
                                          </p:val>
                                        </p:tav>
                                        <p:tav tm="100000">
                                          <p:val>
                                            <p:strVal val="#ppt_w"/>
                                          </p:val>
                                        </p:tav>
                                      </p:tavLst>
                                    </p:anim>
                                    <p:anim calcmode="lin" valueType="num">
                                      <p:cBhvr>
                                        <p:cTn id="73" dur="500" fill="hold"/>
                                        <p:tgtEl>
                                          <p:spTgt spid="76"/>
                                        </p:tgtEl>
                                        <p:attrNameLst>
                                          <p:attrName>ppt_h</p:attrName>
                                        </p:attrNameLst>
                                      </p:cBhvr>
                                      <p:tavLst>
                                        <p:tav tm="0">
                                          <p:val>
                                            <p:fltVal val="0"/>
                                          </p:val>
                                        </p:tav>
                                        <p:tav tm="100000">
                                          <p:val>
                                            <p:strVal val="#ppt_h"/>
                                          </p:val>
                                        </p:tav>
                                      </p:tavLst>
                                    </p:anim>
                                    <p:animEffect transition="in" filter="fade">
                                      <p:cBhvr>
                                        <p:cTn id="74" dur="500"/>
                                        <p:tgtEl>
                                          <p:spTgt spid="76"/>
                                        </p:tgtEl>
                                      </p:cBhvr>
                                    </p:animEffect>
                                  </p:childTnLst>
                                </p:cTn>
                              </p:par>
                            </p:childTnLst>
                          </p:cTn>
                        </p:par>
                        <p:par>
                          <p:cTn id="75" fill="hold">
                            <p:stCondLst>
                              <p:cond delay="16492"/>
                            </p:stCondLst>
                            <p:childTnLst>
                              <p:par>
                                <p:cTn id="76" presetID="53" presetClass="entr" presetSubtype="16" fill="hold" nodeType="after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p:cTn id="78" dur="500" fill="hold"/>
                                        <p:tgtEl>
                                          <p:spTgt spid="73"/>
                                        </p:tgtEl>
                                        <p:attrNameLst>
                                          <p:attrName>ppt_w</p:attrName>
                                        </p:attrNameLst>
                                      </p:cBhvr>
                                      <p:tavLst>
                                        <p:tav tm="0">
                                          <p:val>
                                            <p:fltVal val="0"/>
                                          </p:val>
                                        </p:tav>
                                        <p:tav tm="100000">
                                          <p:val>
                                            <p:strVal val="#ppt_w"/>
                                          </p:val>
                                        </p:tav>
                                      </p:tavLst>
                                    </p:anim>
                                    <p:anim calcmode="lin" valueType="num">
                                      <p:cBhvr>
                                        <p:cTn id="79" dur="500" fill="hold"/>
                                        <p:tgtEl>
                                          <p:spTgt spid="73"/>
                                        </p:tgtEl>
                                        <p:attrNameLst>
                                          <p:attrName>ppt_h</p:attrName>
                                        </p:attrNameLst>
                                      </p:cBhvr>
                                      <p:tavLst>
                                        <p:tav tm="0">
                                          <p:val>
                                            <p:fltVal val="0"/>
                                          </p:val>
                                        </p:tav>
                                        <p:tav tm="100000">
                                          <p:val>
                                            <p:strVal val="#ppt_h"/>
                                          </p:val>
                                        </p:tav>
                                      </p:tavLst>
                                    </p:anim>
                                    <p:animEffect transition="in" filter="fade">
                                      <p:cBhvr>
                                        <p:cTn id="80" dur="500"/>
                                        <p:tgtEl>
                                          <p:spTgt spid="73"/>
                                        </p:tgtEl>
                                      </p:cBhvr>
                                    </p:animEffect>
                                  </p:childTnLst>
                                </p:cTn>
                              </p:par>
                            </p:childTnLst>
                          </p:cTn>
                        </p:par>
                        <p:par>
                          <p:cTn id="81" fill="hold">
                            <p:stCondLst>
                              <p:cond delay="16992"/>
                            </p:stCondLst>
                            <p:childTnLst>
                              <p:par>
                                <p:cTn id="82" presetID="53" presetClass="entr" presetSubtype="16" fill="hold" nodeType="afterEffect">
                                  <p:stCondLst>
                                    <p:cond delay="0"/>
                                  </p:stCondLst>
                                  <p:childTnLst>
                                    <p:set>
                                      <p:cBhvr>
                                        <p:cTn id="83" dur="1" fill="hold">
                                          <p:stCondLst>
                                            <p:cond delay="0"/>
                                          </p:stCondLst>
                                        </p:cTn>
                                        <p:tgtEl>
                                          <p:spTgt spid="70"/>
                                        </p:tgtEl>
                                        <p:attrNameLst>
                                          <p:attrName>style.visibility</p:attrName>
                                        </p:attrNameLst>
                                      </p:cBhvr>
                                      <p:to>
                                        <p:strVal val="visible"/>
                                      </p:to>
                                    </p:set>
                                    <p:anim calcmode="lin" valueType="num">
                                      <p:cBhvr>
                                        <p:cTn id="84" dur="500" fill="hold"/>
                                        <p:tgtEl>
                                          <p:spTgt spid="70"/>
                                        </p:tgtEl>
                                        <p:attrNameLst>
                                          <p:attrName>ppt_w</p:attrName>
                                        </p:attrNameLst>
                                      </p:cBhvr>
                                      <p:tavLst>
                                        <p:tav tm="0">
                                          <p:val>
                                            <p:fltVal val="0"/>
                                          </p:val>
                                        </p:tav>
                                        <p:tav tm="100000">
                                          <p:val>
                                            <p:strVal val="#ppt_w"/>
                                          </p:val>
                                        </p:tav>
                                      </p:tavLst>
                                    </p:anim>
                                    <p:anim calcmode="lin" valueType="num">
                                      <p:cBhvr>
                                        <p:cTn id="85" dur="500" fill="hold"/>
                                        <p:tgtEl>
                                          <p:spTgt spid="70"/>
                                        </p:tgtEl>
                                        <p:attrNameLst>
                                          <p:attrName>ppt_h</p:attrName>
                                        </p:attrNameLst>
                                      </p:cBhvr>
                                      <p:tavLst>
                                        <p:tav tm="0">
                                          <p:val>
                                            <p:fltVal val="0"/>
                                          </p:val>
                                        </p:tav>
                                        <p:tav tm="100000">
                                          <p:val>
                                            <p:strVal val="#ppt_h"/>
                                          </p:val>
                                        </p:tav>
                                      </p:tavLst>
                                    </p:anim>
                                    <p:animEffect transition="in" filter="fade">
                                      <p:cBhvr>
                                        <p:cTn id="86" dur="500"/>
                                        <p:tgtEl>
                                          <p:spTgt spid="70"/>
                                        </p:tgtEl>
                                      </p:cBhvr>
                                    </p:animEffect>
                                  </p:childTnLst>
                                </p:cTn>
                              </p:par>
                            </p:childTnLst>
                          </p:cTn>
                        </p:par>
                        <p:par>
                          <p:cTn id="87" fill="hold">
                            <p:stCondLst>
                              <p:cond delay="17492"/>
                            </p:stCondLst>
                            <p:childTnLst>
                              <p:par>
                                <p:cTn id="88" presetID="53" presetClass="entr" presetSubtype="16" fill="hold" nodeType="afterEffect">
                                  <p:stCondLst>
                                    <p:cond delay="0"/>
                                  </p:stCondLst>
                                  <p:childTnLst>
                                    <p:set>
                                      <p:cBhvr>
                                        <p:cTn id="89" dur="1" fill="hold">
                                          <p:stCondLst>
                                            <p:cond delay="0"/>
                                          </p:stCondLst>
                                        </p:cTn>
                                        <p:tgtEl>
                                          <p:spTgt spid="67"/>
                                        </p:tgtEl>
                                        <p:attrNameLst>
                                          <p:attrName>style.visibility</p:attrName>
                                        </p:attrNameLst>
                                      </p:cBhvr>
                                      <p:to>
                                        <p:strVal val="visible"/>
                                      </p:to>
                                    </p:set>
                                    <p:anim calcmode="lin" valueType="num">
                                      <p:cBhvr>
                                        <p:cTn id="90" dur="500" fill="hold"/>
                                        <p:tgtEl>
                                          <p:spTgt spid="67"/>
                                        </p:tgtEl>
                                        <p:attrNameLst>
                                          <p:attrName>ppt_w</p:attrName>
                                        </p:attrNameLst>
                                      </p:cBhvr>
                                      <p:tavLst>
                                        <p:tav tm="0">
                                          <p:val>
                                            <p:fltVal val="0"/>
                                          </p:val>
                                        </p:tav>
                                        <p:tav tm="100000">
                                          <p:val>
                                            <p:strVal val="#ppt_w"/>
                                          </p:val>
                                        </p:tav>
                                      </p:tavLst>
                                    </p:anim>
                                    <p:anim calcmode="lin" valueType="num">
                                      <p:cBhvr>
                                        <p:cTn id="91" dur="500" fill="hold"/>
                                        <p:tgtEl>
                                          <p:spTgt spid="67"/>
                                        </p:tgtEl>
                                        <p:attrNameLst>
                                          <p:attrName>ppt_h</p:attrName>
                                        </p:attrNameLst>
                                      </p:cBhvr>
                                      <p:tavLst>
                                        <p:tav tm="0">
                                          <p:val>
                                            <p:fltVal val="0"/>
                                          </p:val>
                                        </p:tav>
                                        <p:tav tm="100000">
                                          <p:val>
                                            <p:strVal val="#ppt_h"/>
                                          </p:val>
                                        </p:tav>
                                      </p:tavLst>
                                    </p:anim>
                                    <p:animEffect transition="in" filter="fade">
                                      <p:cBhvr>
                                        <p:cTn id="92" dur="500"/>
                                        <p:tgtEl>
                                          <p:spTgt spid="67"/>
                                        </p:tgtEl>
                                      </p:cBhvr>
                                    </p:animEffect>
                                  </p:childTnLst>
                                </p:cTn>
                              </p:par>
                            </p:childTnLst>
                          </p:cTn>
                        </p:par>
                        <p:par>
                          <p:cTn id="93" fill="hold">
                            <p:stCondLst>
                              <p:cond delay="17992"/>
                            </p:stCondLst>
                            <p:childTnLst>
                              <p:par>
                                <p:cTn id="94" presetID="53" presetClass="entr" presetSubtype="16" fill="hold" nodeType="afterEffect">
                                  <p:stCondLst>
                                    <p:cond delay="0"/>
                                  </p:stCondLst>
                                  <p:childTnLst>
                                    <p:set>
                                      <p:cBhvr>
                                        <p:cTn id="95" dur="1" fill="hold">
                                          <p:stCondLst>
                                            <p:cond delay="0"/>
                                          </p:stCondLst>
                                        </p:cTn>
                                        <p:tgtEl>
                                          <p:spTgt spid="79"/>
                                        </p:tgtEl>
                                        <p:attrNameLst>
                                          <p:attrName>style.visibility</p:attrName>
                                        </p:attrNameLst>
                                      </p:cBhvr>
                                      <p:to>
                                        <p:strVal val="visible"/>
                                      </p:to>
                                    </p:set>
                                    <p:anim calcmode="lin" valueType="num">
                                      <p:cBhvr>
                                        <p:cTn id="96" dur="500" fill="hold"/>
                                        <p:tgtEl>
                                          <p:spTgt spid="79"/>
                                        </p:tgtEl>
                                        <p:attrNameLst>
                                          <p:attrName>ppt_w</p:attrName>
                                        </p:attrNameLst>
                                      </p:cBhvr>
                                      <p:tavLst>
                                        <p:tav tm="0">
                                          <p:val>
                                            <p:fltVal val="0"/>
                                          </p:val>
                                        </p:tav>
                                        <p:tav tm="100000">
                                          <p:val>
                                            <p:strVal val="#ppt_w"/>
                                          </p:val>
                                        </p:tav>
                                      </p:tavLst>
                                    </p:anim>
                                    <p:anim calcmode="lin" valueType="num">
                                      <p:cBhvr>
                                        <p:cTn id="97" dur="500" fill="hold"/>
                                        <p:tgtEl>
                                          <p:spTgt spid="79"/>
                                        </p:tgtEl>
                                        <p:attrNameLst>
                                          <p:attrName>ppt_h</p:attrName>
                                        </p:attrNameLst>
                                      </p:cBhvr>
                                      <p:tavLst>
                                        <p:tav tm="0">
                                          <p:val>
                                            <p:fltVal val="0"/>
                                          </p:val>
                                        </p:tav>
                                        <p:tav tm="100000">
                                          <p:val>
                                            <p:strVal val="#ppt_h"/>
                                          </p:val>
                                        </p:tav>
                                      </p:tavLst>
                                    </p:anim>
                                    <p:animEffect transition="in" filter="fade">
                                      <p:cBhvr>
                                        <p:cTn id="98" dur="500"/>
                                        <p:tgtEl>
                                          <p:spTgt spid="79"/>
                                        </p:tgtEl>
                                      </p:cBhvr>
                                    </p:animEffect>
                                  </p:childTnLst>
                                </p:cTn>
                              </p:par>
                            </p:childTnLst>
                          </p:cTn>
                        </p:par>
                        <p:par>
                          <p:cTn id="99" fill="hold">
                            <p:stCondLst>
                              <p:cond delay="18492"/>
                            </p:stCondLst>
                            <p:childTnLst>
                              <p:par>
                                <p:cTn id="100" presetID="53" presetClass="entr" presetSubtype="16" fill="hold" nodeType="after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childTnLst>
                          </p:cTn>
                        </p:par>
                        <p:par>
                          <p:cTn id="105" fill="hold">
                            <p:stCondLst>
                              <p:cond delay="18992"/>
                            </p:stCondLst>
                            <p:childTnLst>
                              <p:par>
                                <p:cTn id="106" presetID="53" presetClass="entr" presetSubtype="16" fill="hold" nodeType="afterEffect">
                                  <p:stCondLst>
                                    <p:cond delay="0"/>
                                  </p:stCondLst>
                                  <p:childTnLst>
                                    <p:set>
                                      <p:cBhvr>
                                        <p:cTn id="107" dur="1" fill="hold">
                                          <p:stCondLst>
                                            <p:cond delay="0"/>
                                          </p:stCondLst>
                                        </p:cTn>
                                        <p:tgtEl>
                                          <p:spTgt spid="85"/>
                                        </p:tgtEl>
                                        <p:attrNameLst>
                                          <p:attrName>style.visibility</p:attrName>
                                        </p:attrNameLst>
                                      </p:cBhvr>
                                      <p:to>
                                        <p:strVal val="visible"/>
                                      </p:to>
                                    </p:set>
                                    <p:anim calcmode="lin" valueType="num">
                                      <p:cBhvr>
                                        <p:cTn id="108" dur="500" fill="hold"/>
                                        <p:tgtEl>
                                          <p:spTgt spid="85"/>
                                        </p:tgtEl>
                                        <p:attrNameLst>
                                          <p:attrName>ppt_w</p:attrName>
                                        </p:attrNameLst>
                                      </p:cBhvr>
                                      <p:tavLst>
                                        <p:tav tm="0">
                                          <p:val>
                                            <p:fltVal val="0"/>
                                          </p:val>
                                        </p:tav>
                                        <p:tav tm="100000">
                                          <p:val>
                                            <p:strVal val="#ppt_w"/>
                                          </p:val>
                                        </p:tav>
                                      </p:tavLst>
                                    </p:anim>
                                    <p:anim calcmode="lin" valueType="num">
                                      <p:cBhvr>
                                        <p:cTn id="109" dur="500" fill="hold"/>
                                        <p:tgtEl>
                                          <p:spTgt spid="85"/>
                                        </p:tgtEl>
                                        <p:attrNameLst>
                                          <p:attrName>ppt_h</p:attrName>
                                        </p:attrNameLst>
                                      </p:cBhvr>
                                      <p:tavLst>
                                        <p:tav tm="0">
                                          <p:val>
                                            <p:fltVal val="0"/>
                                          </p:val>
                                        </p:tav>
                                        <p:tav tm="100000">
                                          <p:val>
                                            <p:strVal val="#ppt_h"/>
                                          </p:val>
                                        </p:tav>
                                      </p:tavLst>
                                    </p:anim>
                                    <p:animEffect transition="in" filter="fade">
                                      <p:cBhvr>
                                        <p:cTn id="110" dur="500"/>
                                        <p:tgtEl>
                                          <p:spTgt spid="85"/>
                                        </p:tgtEl>
                                      </p:cBhvr>
                                    </p:animEffect>
                                  </p:childTnLst>
                                </p:cTn>
                              </p:par>
                            </p:childTnLst>
                          </p:cTn>
                        </p:par>
                        <p:par>
                          <p:cTn id="111" fill="hold">
                            <p:stCondLst>
                              <p:cond delay="19492"/>
                            </p:stCondLst>
                            <p:childTnLst>
                              <p:par>
                                <p:cTn id="112" presetID="53" presetClass="entr" presetSubtype="16" fill="hold" nodeType="afterEffect">
                                  <p:stCondLst>
                                    <p:cond delay="0"/>
                                  </p:stCondLst>
                                  <p:childTnLst>
                                    <p:set>
                                      <p:cBhvr>
                                        <p:cTn id="113" dur="1" fill="hold">
                                          <p:stCondLst>
                                            <p:cond delay="0"/>
                                          </p:stCondLst>
                                        </p:cTn>
                                        <p:tgtEl>
                                          <p:spTgt spid="88"/>
                                        </p:tgtEl>
                                        <p:attrNameLst>
                                          <p:attrName>style.visibility</p:attrName>
                                        </p:attrNameLst>
                                      </p:cBhvr>
                                      <p:to>
                                        <p:strVal val="visible"/>
                                      </p:to>
                                    </p:set>
                                    <p:anim calcmode="lin" valueType="num">
                                      <p:cBhvr>
                                        <p:cTn id="114" dur="500" fill="hold"/>
                                        <p:tgtEl>
                                          <p:spTgt spid="88"/>
                                        </p:tgtEl>
                                        <p:attrNameLst>
                                          <p:attrName>ppt_w</p:attrName>
                                        </p:attrNameLst>
                                      </p:cBhvr>
                                      <p:tavLst>
                                        <p:tav tm="0">
                                          <p:val>
                                            <p:fltVal val="0"/>
                                          </p:val>
                                        </p:tav>
                                        <p:tav tm="100000">
                                          <p:val>
                                            <p:strVal val="#ppt_w"/>
                                          </p:val>
                                        </p:tav>
                                      </p:tavLst>
                                    </p:anim>
                                    <p:anim calcmode="lin" valueType="num">
                                      <p:cBhvr>
                                        <p:cTn id="115" dur="500" fill="hold"/>
                                        <p:tgtEl>
                                          <p:spTgt spid="88"/>
                                        </p:tgtEl>
                                        <p:attrNameLst>
                                          <p:attrName>ppt_h</p:attrName>
                                        </p:attrNameLst>
                                      </p:cBhvr>
                                      <p:tavLst>
                                        <p:tav tm="0">
                                          <p:val>
                                            <p:fltVal val="0"/>
                                          </p:val>
                                        </p:tav>
                                        <p:tav tm="100000">
                                          <p:val>
                                            <p:strVal val="#ppt_h"/>
                                          </p:val>
                                        </p:tav>
                                      </p:tavLst>
                                    </p:anim>
                                    <p:animEffect transition="in" filter="fade">
                                      <p:cBhvr>
                                        <p:cTn id="116" dur="500"/>
                                        <p:tgtEl>
                                          <p:spTgt spid="88"/>
                                        </p:tgtEl>
                                      </p:cBhvr>
                                    </p:animEffect>
                                  </p:childTnLst>
                                </p:cTn>
                              </p:par>
                            </p:childTnLst>
                          </p:cTn>
                        </p:par>
                        <p:par>
                          <p:cTn id="117" fill="hold">
                            <p:stCondLst>
                              <p:cond delay="19992"/>
                            </p:stCondLst>
                            <p:childTnLst>
                              <p:par>
                                <p:cTn id="118" presetID="22" presetClass="entr" presetSubtype="8"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1" repeatCount="indefinite" fill="hold" display="0">
                  <p:stCondLst>
                    <p:cond delay="indefinite"/>
                  </p:stCondLst>
                </p:cTn>
                <p:tgtEl>
                  <p:spTgt spid="3"/>
                </p:tgtEl>
              </p:cMediaNode>
            </p:video>
            <p:seq concurrent="1" nextAc="seek">
              <p:cTn id="122" restart="whenNotActive" fill="hold" evtFilter="cancelBubble" nodeType="interactiveSeq">
                <p:stCondLst>
                  <p:cond evt="onClick" delay="0">
                    <p:tgtEl>
                      <p:spTgt spid="3"/>
                    </p:tgtEl>
                  </p:cond>
                </p:stCondLst>
                <p:endSync evt="end" delay="0">
                  <p:rtn val="all"/>
                </p:endSync>
                <p:childTnLst>
                  <p:par>
                    <p:cTn id="123" fill="hold">
                      <p:stCondLst>
                        <p:cond delay="0"/>
                      </p:stCondLst>
                      <p:childTnLst>
                        <p:par>
                          <p:cTn id="124" fill="hold">
                            <p:stCondLst>
                              <p:cond delay="0"/>
                            </p:stCondLst>
                            <p:childTnLst>
                              <p:par>
                                <p:cTn id="125" presetID="2" presetClass="mediacall" presetSubtype="0" fill="hold" nodeType="clickEffect">
                                  <p:stCondLst>
                                    <p:cond delay="0"/>
                                  </p:stCondLst>
                                  <p:childTnLst>
                                    <p:cmd type="call" cmd="togglePause">
                                      <p:cBhvr>
                                        <p:cTn id="126"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6" grpId="0" animBg="1"/>
      <p:bldP spid="13" grpId="0"/>
      <p:bldP spid="9" grpId="0" animBg="1"/>
      <p:bldP spid="10" grpId="0"/>
      <p:bldP spid="9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0" y="813456"/>
            <a:ext cx="10289731"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Fotoğraflı sınav giriş belgesi elektronik ortamda okul müdürlükleri tarafından alınacak</a:t>
            </a:r>
            <a:r>
              <a:rPr lang="tr-TR" sz="2400" dirty="0" smtClean="0">
                <a:solidFill>
                  <a:srgbClr val="FFFF00"/>
                </a:solidFill>
                <a:effectLst>
                  <a:outerShdw blurRad="38100" dist="38100" dir="2700000" algn="tl">
                    <a:srgbClr val="000000">
                      <a:alpha val="43137"/>
                    </a:srgbClr>
                  </a:outerShdw>
                </a:effectLst>
              </a:rPr>
              <a:t>, mühürlenerek onaylandıktan sonra öğrencinin gireceği </a:t>
            </a:r>
            <a:r>
              <a:rPr lang="tr-TR" sz="2400" dirty="0">
                <a:solidFill>
                  <a:srgbClr val="FFFF00"/>
                </a:solidFill>
                <a:effectLst>
                  <a:outerShdw blurRad="38100" dist="38100" dir="2700000" algn="tl">
                    <a:srgbClr val="000000">
                      <a:alpha val="43137"/>
                    </a:srgbClr>
                  </a:outerShdw>
                </a:effectLst>
              </a:rPr>
              <a:t>salon ve sırada hazır bulundurulacaktır</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sp>
        <p:nvSpPr>
          <p:cNvPr id="48" name="Metin kutusu 47"/>
          <p:cNvSpPr txBox="1"/>
          <p:nvPr/>
        </p:nvSpPr>
        <p:spPr>
          <a:xfrm>
            <a:off x="620486" y="1937453"/>
            <a:ext cx="10468855" cy="1261884"/>
          </a:xfrm>
          <a:prstGeom prst="rect">
            <a:avLst/>
          </a:prstGeom>
          <a:noFill/>
        </p:spPr>
        <p:txBody>
          <a:bodyPr wrap="square" rtlCol="0">
            <a:spAutoFit/>
          </a:bodyPr>
          <a:lstStyle>
            <a:defPPr>
              <a:defRPr lang="tr-TR"/>
            </a:defPPr>
            <a:lvl1pPr algn="just">
              <a:defRPr sz="2400">
                <a:solidFill>
                  <a:srgbClr val="FF0000"/>
                </a:solidFill>
                <a:effectLst>
                  <a:glow rad="101600">
                    <a:schemeClr val="tx1">
                      <a:alpha val="60000"/>
                    </a:schemeClr>
                  </a:glow>
                  <a:outerShdw blurRad="38100" dist="38100" dir="2700000" algn="tl">
                    <a:srgbClr val="000000">
                      <a:alpha val="43137"/>
                    </a:srgbClr>
                  </a:outerShdw>
                </a:effectLst>
              </a:defRPr>
            </a:lvl1pPr>
          </a:lstStyle>
          <a:p>
            <a:pPr marL="285750" lvl="0" indent="-285750">
              <a:buFont typeface="Wingdings" panose="05000000000000000000" pitchFamily="2" charset="2"/>
              <a:buChar char="ü"/>
            </a:pPr>
            <a:r>
              <a:rPr lang="tr-TR" sz="1600" dirty="0">
                <a:solidFill>
                  <a:srgbClr val="00FF00"/>
                </a:solidFill>
                <a:effectLst>
                  <a:outerShdw blurRad="38100" dist="38100" dir="2700000" algn="tl">
                    <a:srgbClr val="000000">
                      <a:alpha val="43137"/>
                    </a:srgbClr>
                  </a:outerShdw>
                </a:effectLst>
              </a:rPr>
              <a:t>SNV01001R2      İOKBS Sınav Giriş Yeri Belgesi (Okulunuzda Sınava Girecek 5,6,7,8, Hazırlık,9,10,11. Sınıf Öğrencileri)</a:t>
            </a:r>
          </a:p>
          <a:p>
            <a:r>
              <a:rPr lang="tr-TR" sz="3600" dirty="0">
                <a:solidFill>
                  <a:srgbClr val="FFFF00"/>
                </a:solidFill>
                <a:effectLst>
                  <a:outerShdw blurRad="38100" dist="38100" dir="2700000" algn="tl">
                    <a:srgbClr val="000000">
                      <a:alpha val="43137"/>
                    </a:srgbClr>
                  </a:outerShdw>
                </a:effectLst>
              </a:rPr>
              <a:t>   </a:t>
            </a:r>
            <a:r>
              <a:rPr lang="tr-TR" dirty="0" smtClean="0">
                <a:solidFill>
                  <a:srgbClr val="FFFF00"/>
                </a:solidFill>
                <a:effectLst>
                  <a:outerShdw blurRad="38100" dist="38100" dir="2700000" algn="tl">
                    <a:srgbClr val="000000">
                      <a:alpha val="43137"/>
                    </a:srgbClr>
                  </a:outerShdw>
                </a:effectLst>
              </a:rPr>
              <a:t>Bu </a:t>
            </a:r>
            <a:r>
              <a:rPr lang="tr-TR" dirty="0">
                <a:solidFill>
                  <a:srgbClr val="FFFF00"/>
                </a:solidFill>
                <a:effectLst>
                  <a:outerShdw blurRad="38100" dist="38100" dir="2700000" algn="tl">
                    <a:srgbClr val="000000">
                      <a:alpha val="43137"/>
                    </a:srgbClr>
                  </a:outerShdw>
                </a:effectLst>
              </a:rPr>
              <a:t>rapor sınav binası olan kurumların kendi okullarında sınava girecek </a:t>
            </a:r>
            <a:r>
              <a:rPr lang="tr-TR" dirty="0" smtClean="0">
                <a:solidFill>
                  <a:srgbClr val="FFFF00"/>
                </a:solidFill>
                <a:effectLst>
                  <a:outerShdw blurRad="38100" dist="38100" dir="2700000" algn="tl">
                    <a:srgbClr val="000000">
                      <a:alpha val="43137"/>
                    </a:srgbClr>
                  </a:outerShdw>
                </a:effectLst>
              </a:rPr>
              <a:t>öğrenciler için </a:t>
            </a:r>
            <a:r>
              <a:rPr lang="tr-TR" dirty="0">
                <a:solidFill>
                  <a:srgbClr val="FFFF00"/>
                </a:solidFill>
                <a:effectLst>
                  <a:outerShdw blurRad="38100" dist="38100" dir="2700000" algn="tl">
                    <a:srgbClr val="000000">
                      <a:alpha val="43137"/>
                    </a:srgbClr>
                  </a:outerShdw>
                </a:effectLst>
              </a:rPr>
              <a:t>aldığı rapordur.</a:t>
            </a:r>
          </a:p>
        </p:txBody>
      </p:sp>
      <p:pic>
        <p:nvPicPr>
          <p:cNvPr id="49" name="Resim 48"/>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677035" y="3726273"/>
            <a:ext cx="239680" cy="248537"/>
          </a:xfrm>
          <a:prstGeom prst="rect">
            <a:avLst/>
          </a:prstGeom>
          <a:effectLst>
            <a:outerShdw blurRad="50800" dist="38100" dir="2700000" algn="tl" rotWithShape="0">
              <a:prstClr val="black">
                <a:alpha val="40000"/>
              </a:prstClr>
            </a:outerShdw>
          </a:effectLst>
        </p:spPr>
      </p:pic>
      <p:sp>
        <p:nvSpPr>
          <p:cNvPr id="50" name="Metin kutusu 49"/>
          <p:cNvSpPr txBox="1"/>
          <p:nvPr/>
        </p:nvSpPr>
        <p:spPr>
          <a:xfrm>
            <a:off x="967747" y="3528999"/>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giriş yeri değişikliği kabul edilen ve yedek salonda sınava alınacak öğrencilerin sınav giriş </a:t>
            </a:r>
            <a:r>
              <a:rPr lang="tr-TR" sz="2400" dirty="0" smtClean="0">
                <a:solidFill>
                  <a:srgbClr val="FFFF00"/>
                </a:solidFill>
                <a:effectLst>
                  <a:outerShdw blurRad="38100" dist="38100" dir="2700000" algn="tl">
                    <a:srgbClr val="000000">
                      <a:alpha val="43137"/>
                    </a:srgbClr>
                  </a:outerShdw>
                </a:effectLst>
              </a:rPr>
              <a:t>belgeleri</a:t>
            </a:r>
            <a:endParaRPr lang="tr-TR" sz="2400" dirty="0">
              <a:solidFill>
                <a:srgbClr val="FFFF00"/>
              </a:solidFill>
              <a:effectLst>
                <a:outerShdw blurRad="38100" dist="38100" dir="2700000" algn="tl">
                  <a:srgbClr val="000000">
                    <a:alpha val="43137"/>
                  </a:srgbClr>
                </a:outerShdw>
              </a:effectLst>
            </a:endParaRPr>
          </a:p>
        </p:txBody>
      </p:sp>
      <p:sp>
        <p:nvSpPr>
          <p:cNvPr id="12" name="Metin kutusu 11"/>
          <p:cNvSpPr txBox="1"/>
          <p:nvPr/>
        </p:nvSpPr>
        <p:spPr>
          <a:xfrm>
            <a:off x="685799" y="4634667"/>
            <a:ext cx="10820401" cy="1323439"/>
          </a:xfrm>
          <a:prstGeom prst="rect">
            <a:avLst/>
          </a:prstGeom>
          <a:noFill/>
        </p:spPr>
        <p:txBody>
          <a:bodyPr wrap="square" rtlCol="0">
            <a:spAutoFit/>
          </a:bodyPr>
          <a:lstStyle/>
          <a:p>
            <a:pPr marL="285750" lvl="0" indent="-285750">
              <a:buFont typeface="Wingdings" panose="05000000000000000000" pitchFamily="2" charset="2"/>
              <a:buChar char="ü"/>
            </a:pPr>
            <a:r>
              <a:rPr lang="tr-TR" sz="1600" dirty="0" smtClean="0">
                <a:solidFill>
                  <a:srgbClr val="00FF00"/>
                </a:solidFill>
                <a:effectLst>
                  <a:outerShdw blurRad="38100" dist="38100" dir="2700000" algn="tl">
                    <a:srgbClr val="000000">
                      <a:alpha val="43137"/>
                    </a:srgbClr>
                  </a:outerShdw>
                </a:effectLst>
              </a:rPr>
              <a:t>SNV01001R3      Yedek Salonda Sınava Girecek Öğrencilerin İOKBS Sınav Giriş Yeri Belgesi (5,6,7,8, Hazırlık,9,10,11. Sınıf Öğrencileri)</a:t>
            </a:r>
          </a:p>
          <a:p>
            <a:r>
              <a:rPr lang="tr-TR" sz="2400" dirty="0" smtClean="0">
                <a:solidFill>
                  <a:srgbClr val="FFFF00"/>
                </a:solidFill>
                <a:effectLst>
                  <a:outerShdw blurRad="38100" dist="38100" dir="2700000" algn="tl">
                    <a:srgbClr val="000000">
                      <a:alpha val="43137"/>
                    </a:srgbClr>
                  </a:outerShdw>
                </a:effectLst>
              </a:rPr>
              <a:t>       Bu rapor sınav günü sabah 07.00 dan itibaren açılacak olup yedek salon sınav giriş belgesi üretir. (Öğrencilerin sınava gireceği sınıf düzeyi kontrol edilecek)</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92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par>
                                <p:cTn id="18" presetID="9" presetClass="entr" presetSubtype="0" fill="hold" nodeType="withEffect">
                                  <p:stCondLst>
                                    <p:cond delay="2750"/>
                                  </p:stCondLst>
                                  <p:childTnLst>
                                    <p:set>
                                      <p:cBhvr>
                                        <p:cTn id="19" dur="1" fill="hold">
                                          <p:stCondLst>
                                            <p:cond delay="0"/>
                                          </p:stCondLst>
                                        </p:cTn>
                                        <p:tgtEl>
                                          <p:spTgt spid="49"/>
                                        </p:tgtEl>
                                        <p:attrNameLst>
                                          <p:attrName>style.visibility</p:attrName>
                                        </p:attrNameLst>
                                      </p:cBhvr>
                                      <p:to>
                                        <p:strVal val="visible"/>
                                      </p:to>
                                    </p:set>
                                    <p:animEffect transition="in" filter="dissolve">
                                      <p:cBhvr>
                                        <p:cTn id="20" dur="500"/>
                                        <p:tgtEl>
                                          <p:spTgt spid="49"/>
                                        </p:tgtEl>
                                      </p:cBhvr>
                                    </p:animEffect>
                                  </p:childTnLst>
                                </p:cTn>
                              </p:par>
                              <p:par>
                                <p:cTn id="21" presetID="9" presetClass="entr" presetSubtype="0" fill="hold" grpId="0" nodeType="withEffect">
                                  <p:stCondLst>
                                    <p:cond delay="1500"/>
                                  </p:stCondLst>
                                  <p:childTnLst>
                                    <p:set>
                                      <p:cBhvr>
                                        <p:cTn id="22" dur="1" fill="hold">
                                          <p:stCondLst>
                                            <p:cond delay="0"/>
                                          </p:stCondLst>
                                        </p:cTn>
                                        <p:tgtEl>
                                          <p:spTgt spid="50"/>
                                        </p:tgtEl>
                                        <p:attrNameLst>
                                          <p:attrName>style.visibility</p:attrName>
                                        </p:attrNameLst>
                                      </p:cBhvr>
                                      <p:to>
                                        <p:strVal val="visible"/>
                                      </p:to>
                                    </p:set>
                                    <p:animEffect transition="in" filter="dissolve">
                                      <p:cBhvr>
                                        <p:cTn id="23" dur="500"/>
                                        <p:tgtEl>
                                          <p:spTgt spid="50"/>
                                        </p:tgtEl>
                                      </p:cBhvr>
                                    </p:animEffect>
                                  </p:childTnLst>
                                </p:cTn>
                              </p:par>
                              <p:par>
                                <p:cTn id="24" presetID="9" presetClass="entr" presetSubtype="0" fill="hold" grpId="0" nodeType="withEffect">
                                  <p:stCondLst>
                                    <p:cond delay="1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48" grpId="0"/>
      <p:bldP spid="5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binasına ait Sınav Güvenlik Kutularını, sınav evrakı nakil/koruma görevlilerinden </a:t>
            </a:r>
            <a:r>
              <a:rPr lang="tr-TR" sz="2400" dirty="0">
                <a:solidFill>
                  <a:schemeClr val="bg1"/>
                </a:solidFill>
                <a:effectLst>
                  <a:glow rad="101600">
                    <a:schemeClr val="tx1">
                      <a:alpha val="60000"/>
                    </a:schemeClr>
                  </a:glow>
                  <a:outerShdw blurRad="38100" dist="38100" dir="2700000" algn="tl">
                    <a:srgbClr val="000000">
                      <a:alpha val="43137"/>
                    </a:srgbClr>
                  </a:outerShdw>
                </a:effectLst>
              </a:rPr>
              <a:t>ETİKET BİLGİLERİNİ KONTROL EDEREK </a:t>
            </a:r>
            <a:r>
              <a:rPr lang="tr-TR" sz="2400" dirty="0">
                <a:solidFill>
                  <a:srgbClr val="FFFF00"/>
                </a:solidFill>
                <a:effectLst>
                  <a:outerShdw blurRad="38100" dist="38100" dir="2700000" algn="tl">
                    <a:srgbClr val="000000">
                      <a:alpha val="43137"/>
                    </a:srgbClr>
                  </a:outerShdw>
                </a:effectLst>
              </a:rPr>
              <a:t>tutanakla teslim alır.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223626"/>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2125025"/>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görevlileriyle toplantı yapar.</a:t>
            </a:r>
          </a:p>
          <a:p>
            <a:pPr algn="just"/>
            <a:r>
              <a:rPr lang="tr-TR" sz="2400" dirty="0" smtClean="0">
                <a:solidFill>
                  <a:srgbClr val="FFFF00"/>
                </a:solidFill>
                <a:effectLst>
                  <a:outerShdw blurRad="38100" dist="38100" dir="2700000" algn="tl">
                    <a:srgbClr val="000000">
                      <a:alpha val="43137"/>
                    </a:srgbClr>
                  </a:outerShdw>
                </a:effectLst>
              </a:rPr>
              <a:t>Toplantıda</a:t>
            </a:r>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«Dikkat </a:t>
            </a:r>
            <a:r>
              <a:rPr lang="tr-TR" sz="2400" dirty="0">
                <a:solidFill>
                  <a:srgbClr val="FFFF00"/>
                </a:solidFill>
                <a:effectLst>
                  <a:outerShdw blurRad="38100" dist="38100" dir="2700000" algn="tl">
                    <a:srgbClr val="000000">
                      <a:alpha val="43137"/>
                    </a:srgbClr>
                  </a:outerShdw>
                </a:effectLst>
              </a:rPr>
              <a:t>Edilecek </a:t>
            </a:r>
            <a:r>
              <a:rPr lang="tr-TR" sz="2400" dirty="0" smtClean="0">
                <a:solidFill>
                  <a:srgbClr val="FFFF00"/>
                </a:solidFill>
                <a:effectLst>
                  <a:outerShdw blurRad="38100" dist="38100" dir="2700000" algn="tl">
                    <a:srgbClr val="000000">
                      <a:alpha val="43137"/>
                    </a:srgbClr>
                  </a:outerShdw>
                </a:effectLst>
              </a:rPr>
              <a:t>Hususlar» da yer </a:t>
            </a:r>
            <a:r>
              <a:rPr lang="tr-TR" sz="2400" dirty="0">
                <a:solidFill>
                  <a:srgbClr val="FFFF00"/>
                </a:solidFill>
                <a:effectLst>
                  <a:outerShdw blurRad="38100" dist="38100" dir="2700000" algn="tl">
                    <a:srgbClr val="000000">
                      <a:alpha val="43137"/>
                    </a:srgbClr>
                  </a:outerShdw>
                </a:effectLst>
              </a:rPr>
              <a:t>alan «Salon Görevlilerinin yapacağı İşlemler» başlığı altındaki </a:t>
            </a:r>
            <a:r>
              <a:rPr lang="tr-TR" sz="2400" dirty="0" smtClean="0">
                <a:solidFill>
                  <a:srgbClr val="FFFF00"/>
                </a:solidFill>
                <a:effectLst>
                  <a:outerShdw blurRad="38100" dist="38100" dir="2700000" algn="tl">
                    <a:srgbClr val="000000">
                      <a:alpha val="43137"/>
                    </a:srgbClr>
                  </a:outerShdw>
                </a:effectLst>
              </a:rPr>
              <a:t>maddeleri okur</a:t>
            </a:r>
            <a:r>
              <a:rPr lang="tr-TR" sz="2400" dirty="0">
                <a:solidFill>
                  <a:srgbClr val="FFFF00"/>
                </a:solidFill>
                <a:effectLst>
                  <a:outerShdw blurRad="38100" dist="38100" dir="2700000" algn="tl">
                    <a:srgbClr val="000000">
                      <a:alpha val="43137"/>
                    </a:srgbClr>
                  </a:outerShdw>
                </a:effectLst>
              </a:rPr>
              <a:t>.</a:t>
            </a:r>
          </a:p>
        </p:txBody>
      </p:sp>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620313"/>
            <a:ext cx="239680" cy="248537"/>
          </a:xfrm>
          <a:prstGeom prst="rect">
            <a:avLst/>
          </a:prstGeom>
          <a:effectLst>
            <a:outerShdw blurRad="50800" dist="38100" dir="2700000" algn="tl" rotWithShape="0">
              <a:prstClr val="black">
                <a:alpha val="40000"/>
              </a:prstClr>
            </a:outerShdw>
          </a:effectLst>
        </p:spPr>
      </p:pic>
      <p:sp>
        <p:nvSpPr>
          <p:cNvPr id="16" name="Metin kutusu 15"/>
          <p:cNvSpPr txBox="1"/>
          <p:nvPr/>
        </p:nvSpPr>
        <p:spPr>
          <a:xfrm>
            <a:off x="1078351" y="3521712"/>
            <a:ext cx="10010990" cy="1200329"/>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Toplantıya </a:t>
            </a:r>
            <a:r>
              <a:rPr lang="tr-TR" sz="2400" dirty="0">
                <a:solidFill>
                  <a:srgbClr val="FFFF00"/>
                </a:solidFill>
                <a:effectLst>
                  <a:outerShdw blurRad="38100" dist="38100" dir="2700000" algn="tl">
                    <a:srgbClr val="000000">
                      <a:alpha val="43137"/>
                    </a:srgbClr>
                  </a:outerShdw>
                </a:effectLst>
              </a:rPr>
              <a:t>katılmayan, görevine geç gelen salon görevlilerine (yedek gözetmen dâhil) görev verilmez. Bu salon görevlileri tutanakla bölge sınav yürütme komisyonuna </a:t>
            </a:r>
            <a:r>
              <a:rPr lang="tr-TR" sz="2400" dirty="0" smtClean="0">
                <a:solidFill>
                  <a:srgbClr val="FFFF00"/>
                </a:solidFill>
                <a:effectLst>
                  <a:outerShdw blurRad="38100" dist="38100" dir="2700000" algn="tl">
                    <a:srgbClr val="000000">
                      <a:alpha val="43137"/>
                    </a:srgbClr>
                  </a:outerShdw>
                </a:effectLst>
              </a:rPr>
              <a:t>bildirir.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365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nodeType="withEffect">
                                  <p:stCondLst>
                                    <p:cond delay="275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1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görevlilerinin </a:t>
            </a:r>
            <a:r>
              <a:rPr lang="tr-TR" sz="2400" b="1" dirty="0">
                <a:solidFill>
                  <a:srgbClr val="FF0000"/>
                </a:solidFill>
                <a:effectLst>
                  <a:outerShdw blurRad="38100" dist="38100" dir="2700000" algn="tl">
                    <a:srgbClr val="000000">
                      <a:alpha val="43137"/>
                    </a:srgbClr>
                  </a:outerShdw>
                </a:effectLst>
              </a:rPr>
              <a:t>sınav salonlarına cep telefonu ile girmeleri kesinlikle yasaktır.</a:t>
            </a:r>
          </a:p>
          <a:p>
            <a:pPr algn="just"/>
            <a:r>
              <a:rPr lang="tr-TR" sz="2400" dirty="0" smtClean="0">
                <a:solidFill>
                  <a:srgbClr val="FF0000"/>
                </a:solidFill>
                <a:effectLst>
                  <a:outerShdw blurRad="38100" dist="38100" dir="2700000" algn="tl">
                    <a:srgbClr val="000000">
                      <a:alpha val="43137"/>
                    </a:srgbClr>
                  </a:outerShdw>
                </a:effectLst>
              </a:rPr>
              <a:t>Toplantıda </a:t>
            </a:r>
            <a:r>
              <a:rPr lang="tr-TR" sz="2400" dirty="0">
                <a:solidFill>
                  <a:srgbClr val="FF0000"/>
                </a:solidFill>
                <a:effectLst>
                  <a:outerShdw blurRad="38100" dist="38100" dir="2700000" algn="tl">
                    <a:srgbClr val="000000">
                      <a:alpha val="43137"/>
                    </a:srgbClr>
                  </a:outerShdw>
                </a:effectLst>
              </a:rPr>
              <a:t>bu husus özellikle belirtilir</a:t>
            </a:r>
            <a:r>
              <a:rPr lang="tr-TR" sz="2400" dirty="0">
                <a:solidFill>
                  <a:schemeClr val="bg1"/>
                </a:solidFill>
                <a:effectLst>
                  <a:outerShdw blurRad="38100" dist="38100" dir="2700000" algn="tl">
                    <a:srgbClr val="000000">
                      <a:alpha val="43137"/>
                    </a:srgbClr>
                  </a:outerShdw>
                </a:effectLst>
              </a:rPr>
              <a:t>.</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608854"/>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2510253"/>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Sınavda, özel hizmete ihtiyacı olan öğrencilerin sınav tedbirlerine yönelik okuyucu/kodlayıcı olarak görevlendirilen öğretmenler bilgilendirilir.</a:t>
            </a:r>
          </a:p>
        </p:txBody>
      </p:sp>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860744"/>
            <a:ext cx="239680" cy="248537"/>
          </a:xfrm>
          <a:prstGeom prst="rect">
            <a:avLst/>
          </a:prstGeom>
          <a:effectLst>
            <a:outerShdw blurRad="50800" dist="38100" dir="2700000" algn="tl" rotWithShape="0">
              <a:prstClr val="black">
                <a:alpha val="40000"/>
              </a:prstClr>
            </a:outerShdw>
          </a:effectLst>
        </p:spPr>
      </p:pic>
      <p:sp>
        <p:nvSpPr>
          <p:cNvPr id="16" name="Metin kutusu 15"/>
          <p:cNvSpPr txBox="1"/>
          <p:nvPr/>
        </p:nvSpPr>
        <p:spPr>
          <a:xfrm>
            <a:off x="1078351" y="3762143"/>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Gözetmenleri, salonların kontrolünü sağlamak ve öğrencileri sınav salonlarına almak üzere görevli oldukları salonlara gönderir.</a:t>
            </a:r>
          </a:p>
        </p:txBody>
      </p:sp>
    </p:spTree>
    <p:extLst>
      <p:ext uri="{BB962C8B-B14F-4D97-AF65-F5344CB8AC3E}">
        <p14:creationId xmlns:p14="http://schemas.microsoft.com/office/powerpoint/2010/main" val="23087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nodeType="withEffect">
                                  <p:stCondLst>
                                    <p:cond delay="275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1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69011"/>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güvenlik kutularını açar, sınav paketleri kontrol eder.</a:t>
            </a:r>
          </a:p>
          <a:p>
            <a:pPr algn="just"/>
            <a:r>
              <a:rPr lang="tr-TR" sz="2400" dirty="0" smtClean="0">
                <a:solidFill>
                  <a:srgbClr val="FFFF00"/>
                </a:solidFill>
                <a:effectLst>
                  <a:outerShdw blurRad="38100" dist="38100" dir="2700000" algn="tl">
                    <a:srgbClr val="000000">
                      <a:alpha val="43137"/>
                    </a:srgbClr>
                  </a:outerShdw>
                </a:effectLst>
              </a:rPr>
              <a:t>Eksik</a:t>
            </a:r>
            <a:r>
              <a:rPr lang="tr-TR" sz="2400" dirty="0">
                <a:solidFill>
                  <a:srgbClr val="FFFF00"/>
                </a:solidFill>
                <a:effectLst>
                  <a:outerShdw blurRad="38100" dist="38100" dir="2700000" algn="tl">
                    <a:srgbClr val="000000">
                      <a:alpha val="43137"/>
                    </a:srgbClr>
                  </a:outerShdw>
                </a:effectLst>
              </a:rPr>
              <a:t>, hatalı veya hasarlı sınav paketi olması halinde tutanak düzenlenerek bölge sınav yürütme komisyonuna bilgi verir</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sp>
        <p:nvSpPr>
          <p:cNvPr id="17" name="Metin kutusu 16"/>
          <p:cNvSpPr txBox="1"/>
          <p:nvPr/>
        </p:nvSpPr>
        <p:spPr>
          <a:xfrm>
            <a:off x="1078351" y="2555746"/>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Soru kitapçığı, cevap kâğıdı ve salon yoklama listelerinin bulunduğu Sınav Güvenlik </a:t>
            </a:r>
            <a:r>
              <a:rPr lang="tr-TR" sz="2400" dirty="0" smtClean="0">
                <a:solidFill>
                  <a:srgbClr val="FFFF00"/>
                </a:solidFill>
                <a:effectLst>
                  <a:outerShdw blurRad="38100" dist="38100" dir="2700000" algn="tl">
                    <a:srgbClr val="000000">
                      <a:alpha val="43137"/>
                    </a:srgbClr>
                  </a:outerShdw>
                </a:effectLst>
              </a:rPr>
              <a:t>Poşetini salon </a:t>
            </a:r>
            <a:r>
              <a:rPr lang="tr-TR" sz="2400" dirty="0">
                <a:solidFill>
                  <a:srgbClr val="FFFF00"/>
                </a:solidFill>
                <a:effectLst>
                  <a:outerShdw blurRad="38100" dist="38100" dir="2700000" algn="tl">
                    <a:srgbClr val="000000">
                      <a:alpha val="43137"/>
                    </a:srgbClr>
                  </a:outerShdw>
                </a:effectLst>
              </a:rPr>
              <a:t>başkanlarına imza karşılığında teslim eder</a:t>
            </a:r>
          </a:p>
        </p:txBody>
      </p:sp>
      <p:sp>
        <p:nvSpPr>
          <p:cNvPr id="18" name="Metin kutusu 17"/>
          <p:cNvSpPr txBox="1"/>
          <p:nvPr/>
        </p:nvSpPr>
        <p:spPr>
          <a:xfrm>
            <a:off x="1078351" y="413411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Aynı zamanda öğrencilerin sınav binasına alınması işlemlerini </a:t>
            </a:r>
            <a:r>
              <a:rPr lang="tr-TR" sz="2400" dirty="0" smtClean="0">
                <a:solidFill>
                  <a:srgbClr val="FFFF00"/>
                </a:solidFill>
                <a:effectLst>
                  <a:outerShdw blurRad="38100" dist="38100" dir="2700000" algn="tl">
                    <a:srgbClr val="000000">
                      <a:alpha val="43137"/>
                    </a:srgbClr>
                  </a:outerShdw>
                </a:effectLst>
              </a:rPr>
              <a:t>başlatır.</a:t>
            </a:r>
            <a:endParaRPr lang="tr-TR" sz="2400" dirty="0">
              <a:solidFill>
                <a:srgbClr val="FFFF00"/>
              </a:solidFill>
              <a:effectLst>
                <a:outerShdw blurRad="38100" dist="38100" dir="2700000" algn="tl">
                  <a:srgbClr val="000000">
                    <a:alpha val="43137"/>
                  </a:srgbClr>
                </a:outerShdw>
              </a:effectLst>
            </a:endParaRPr>
          </a:p>
        </p:txBody>
      </p:sp>
      <p:pic>
        <p:nvPicPr>
          <p:cNvPr id="20" name="Resim 1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650466"/>
            <a:ext cx="239680" cy="248537"/>
          </a:xfrm>
          <a:prstGeom prst="rect">
            <a:avLst/>
          </a:prstGeom>
          <a:effectLst>
            <a:outerShdw blurRad="50800" dist="38100" dir="2700000" algn="tl" rotWithShape="0">
              <a:prstClr val="black">
                <a:alpha val="40000"/>
              </a:prstClr>
            </a:outerShdw>
          </a:effectLst>
        </p:spPr>
      </p:pic>
      <p:pic>
        <p:nvPicPr>
          <p:cNvPr id="21" name="Resim 2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4240675"/>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40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par>
                                <p:cTn id="21" presetID="9" presetClass="entr" presetSubtype="0" fill="hold" nodeType="withEffect">
                                  <p:stCondLst>
                                    <p:cond delay="275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nodeType="withEffect">
                                  <p:stCondLst>
                                    <p:cond delay="275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967563" y="1728439"/>
            <a:ext cx="10538637" cy="3416320"/>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Erzincan Merkezde 9 Binada 2663 öğrenci, 139 salon,</a:t>
            </a:r>
          </a:p>
          <a:p>
            <a:pPr algn="just"/>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Tercan ilçesinde 2 Binada 252 öğrenci, 16 salon,</a:t>
            </a:r>
          </a:p>
          <a:p>
            <a:pPr algn="just"/>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Üzümlü ilçesinde 2 </a:t>
            </a:r>
            <a:r>
              <a:rPr lang="tr-TR" sz="2400" dirty="0">
                <a:solidFill>
                  <a:srgbClr val="FFFF00"/>
                </a:solidFill>
                <a:effectLst>
                  <a:outerShdw blurRad="38100" dist="38100" dir="2700000" algn="tl">
                    <a:srgbClr val="000000">
                      <a:alpha val="43137"/>
                    </a:srgbClr>
                  </a:outerShdw>
                </a:effectLst>
              </a:rPr>
              <a:t>Binada, </a:t>
            </a:r>
            <a:r>
              <a:rPr lang="tr-TR" sz="2400" dirty="0" smtClean="0">
                <a:solidFill>
                  <a:srgbClr val="FFFF00"/>
                </a:solidFill>
                <a:effectLst>
                  <a:outerShdw blurRad="38100" dist="38100" dir="2700000" algn="tl">
                    <a:srgbClr val="000000">
                      <a:alpha val="43137"/>
                    </a:srgbClr>
                  </a:outerShdw>
                </a:effectLst>
              </a:rPr>
              <a:t>174 öğrenci 11 salonda sınava girecektir.</a:t>
            </a:r>
          </a:p>
          <a:p>
            <a:pPr algn="just"/>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Toplam 13 binada,166 Salonda 3089 öğrenci sınava girecektir.</a:t>
            </a:r>
            <a:endParaRPr lang="tr-TR" sz="2400" dirty="0">
              <a:solidFill>
                <a:srgbClr val="FFFF00"/>
              </a:solidFill>
              <a:effectLst>
                <a:outerShdw blurRad="38100" dist="38100" dir="2700000" algn="tl">
                  <a:srgbClr val="000000">
                    <a:alpha val="43137"/>
                  </a:srgbClr>
                </a:outerShdw>
              </a:effectLst>
            </a:endParaRPr>
          </a:p>
          <a:p>
            <a:pPr algn="just"/>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   </a:t>
            </a:r>
            <a:endParaRPr lang="tr-TR" sz="2400" dirty="0">
              <a:solidFill>
                <a:srgbClr val="FFFF00"/>
              </a:solidFill>
              <a:effectLst>
                <a:outerShdw blurRad="38100" dist="38100" dir="2700000" algn="tl">
                  <a:srgbClr val="000000">
                    <a:alpha val="43137"/>
                  </a:srgbClr>
                </a:outerShdw>
              </a:effectLst>
            </a:endParaRP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909016"/>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3715581"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Hakkında Genel açıklamalar</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586668"/>
            <a:ext cx="239680" cy="248537"/>
          </a:xfrm>
          <a:prstGeom prst="rect">
            <a:avLst/>
          </a:prstGeom>
          <a:effectLst>
            <a:outerShdw blurRad="50800" dist="38100" dir="2700000" algn="tl" rotWithShape="0">
              <a:prstClr val="black">
                <a:alpha val="40000"/>
              </a:prstClr>
            </a:outerShdw>
          </a:effectLst>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22230" y="3368555"/>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735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16" presetClass="entr" presetSubtype="42" fill="hold" grpId="0" nodeType="withEffect">
                                  <p:stCondLst>
                                    <p:cond delay="1250"/>
                                  </p:stCondLst>
                                  <p:childTnLst>
                                    <p:set>
                                      <p:cBhvr>
                                        <p:cTn id="8" dur="1" fill="hold">
                                          <p:stCondLst>
                                            <p:cond delay="0"/>
                                          </p:stCondLst>
                                        </p:cTn>
                                        <p:tgtEl>
                                          <p:spTgt spid="19"/>
                                        </p:tgtEl>
                                        <p:attrNameLst>
                                          <p:attrName>style.visibility</p:attrName>
                                        </p:attrNameLst>
                                      </p:cBhvr>
                                      <p:to>
                                        <p:strVal val="visible"/>
                                      </p:to>
                                    </p:set>
                                    <p:animEffect transition="in" filter="barn(outHorizontal)">
                                      <p:cBhvr>
                                        <p:cTn id="9" dur="500"/>
                                        <p:tgtEl>
                                          <p:spTgt spid="19"/>
                                        </p:tgtEl>
                                      </p:cBhvr>
                                    </p:animEffect>
                                  </p:childTnLst>
                                </p:cTn>
                              </p:par>
                              <p:par>
                                <p:cTn id="10" presetID="9" presetClass="entr" presetSubtype="0" fill="hold" nodeType="withEffect">
                                  <p:stCondLst>
                                    <p:cond delay="200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10" presetClass="entr" presetSubtype="0"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9" presetClass="entr" presetSubtype="0" fill="hold" grpId="0" nodeType="withEffect">
                                  <p:stCondLst>
                                    <p:cond delay="150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nodeType="with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20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09088" y="486881"/>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846114"/>
            <a:ext cx="10010990" cy="830997"/>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Öğrenciler</a:t>
            </a:r>
            <a:r>
              <a:rPr lang="tr-TR" sz="2400" dirty="0">
                <a:solidFill>
                  <a:srgbClr val="FFFF00"/>
                </a:solidFill>
                <a:effectLst>
                  <a:outerShdw blurRad="38100" dist="38100" dir="2700000" algn="tl">
                    <a:srgbClr val="000000">
                      <a:alpha val="43137"/>
                    </a:srgbClr>
                  </a:outerShdw>
                </a:effectLst>
              </a:rPr>
              <a:t>, kullanımı doktor raporu ile belirlenen hasta veya engellilere ait cihazlar (işitme cihazı, insülin pompası, şeker ölçüm cihazı vb.) </a:t>
            </a:r>
            <a:r>
              <a:rPr lang="tr-TR" sz="2400" dirty="0" smtClean="0">
                <a:solidFill>
                  <a:srgbClr val="FFFF00"/>
                </a:solidFill>
                <a:effectLst>
                  <a:outerShdw blurRad="38100" dist="38100" dir="2700000" algn="tl">
                    <a:srgbClr val="000000">
                      <a:alpha val="43137"/>
                    </a:srgbClr>
                  </a:outerShdw>
                </a:effectLst>
              </a:rPr>
              <a:t>hariç;</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sp>
        <p:nvSpPr>
          <p:cNvPr id="14" name="Metin kutusu 13"/>
          <p:cNvSpPr txBox="1"/>
          <p:nvPr/>
        </p:nvSpPr>
        <p:spPr>
          <a:xfrm>
            <a:off x="759191" y="1772881"/>
            <a:ext cx="10485751" cy="2831544"/>
          </a:xfrm>
          <a:prstGeom prst="rect">
            <a:avLst/>
          </a:prstGeom>
          <a:noFill/>
        </p:spPr>
        <p:txBody>
          <a:bodyPr wrap="square" rtlCol="0">
            <a:spAutoFit/>
          </a:bodyPr>
          <a:lstStyle/>
          <a:p>
            <a:pPr algn="just"/>
            <a:r>
              <a:rPr lang="tr-TR" sz="2400" dirty="0" smtClean="0">
                <a:solidFill>
                  <a:schemeClr val="bg1"/>
                </a:solidFill>
              </a:rPr>
              <a:t> </a:t>
            </a:r>
            <a:r>
              <a:rPr lang="tr-TR" sz="2200" dirty="0" smtClean="0">
                <a:solidFill>
                  <a:schemeClr val="bg1"/>
                </a:solidFill>
              </a:rPr>
              <a:t>ilaçlar</a:t>
            </a:r>
            <a:r>
              <a:rPr lang="tr-TR" sz="2200" dirty="0">
                <a:solidFill>
                  <a:schemeClr val="bg1"/>
                </a:solidFill>
              </a:rPr>
              <a:t>, </a:t>
            </a:r>
            <a:r>
              <a:rPr lang="tr-TR" sz="2200" dirty="0" err="1">
                <a:solidFill>
                  <a:schemeClr val="bg1"/>
                </a:solidFill>
              </a:rPr>
              <a:t>anahtarlıksız</a:t>
            </a:r>
            <a:r>
              <a:rPr lang="tr-TR" sz="2200" dirty="0">
                <a:solidFill>
                  <a:schemeClr val="bg1"/>
                </a:solidFill>
              </a:rPr>
              <a:t> basit anahtar, ulaşım kartları, kâğıt para, alyans, bandajı çıkarılmış şeffaf pet şişe içerisinde su, şeffaf numaralı gözlük ve basit </a:t>
            </a:r>
            <a:r>
              <a:rPr lang="tr-TR" sz="2200" dirty="0" err="1">
                <a:solidFill>
                  <a:schemeClr val="bg1"/>
                </a:solidFill>
              </a:rPr>
              <a:t>pirsing</a:t>
            </a:r>
            <a:r>
              <a:rPr lang="tr-TR" sz="2200" dirty="0">
                <a:solidFill>
                  <a:schemeClr val="bg1"/>
                </a:solidFill>
              </a:rPr>
              <a:t> </a:t>
            </a:r>
            <a:r>
              <a:rPr lang="tr-TR" sz="2200" b="1" dirty="0">
                <a:solidFill>
                  <a:schemeClr val="bg1"/>
                </a:solidFill>
              </a:rPr>
              <a:t>hariç </a:t>
            </a:r>
            <a:r>
              <a:rPr lang="tr-TR" sz="2200" dirty="0">
                <a:solidFill>
                  <a:schemeClr val="bg1"/>
                </a:solidFill>
              </a:rPr>
              <a:t>her türlü kesici ve delici alet, ateşli silah, çanta, cüzdan, cep telefonu, her türlü saat, anahtarlık, elektronik anahtar, kalemlik, kablosuz iletişim sağlayan cihaz, kulaklık, kolye, küpe, bilezik, yüzük, broş ve diğer takılar; her türlü plastik, metal ve cam eşya, banka kredi kartları, her türlü elektronik ve mekanik cihaz, her türlü müsvedde kâğıt, defter, ders notu, kitap, sözlük, dergi, gazete ve benzeri yayınlar; cetvel, pergel, açıölçer ve benzeri araçlar ile yiyecek, içecek ve diğer tüketim maddeleri ile alınmayacaktır. </a:t>
            </a:r>
          </a:p>
        </p:txBody>
      </p:sp>
      <p:sp>
        <p:nvSpPr>
          <p:cNvPr id="15" name="Metin kutusu 14"/>
          <p:cNvSpPr txBox="1"/>
          <p:nvPr/>
        </p:nvSpPr>
        <p:spPr>
          <a:xfrm>
            <a:off x="847906" y="4755367"/>
            <a:ext cx="10397035" cy="1200329"/>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Öğrenciler</a:t>
            </a:r>
            <a:r>
              <a:rPr lang="tr-TR" sz="2400" dirty="0">
                <a:solidFill>
                  <a:srgbClr val="FFFF00"/>
                </a:solidFill>
                <a:effectLst>
                  <a:outerShdw blurRad="38100" dist="38100" dir="2700000" algn="tl">
                    <a:srgbClr val="000000">
                      <a:alpha val="43137"/>
                    </a:srgbClr>
                  </a:outerShdw>
                </a:effectLst>
              </a:rPr>
              <a:t>, bu araçlarla sınava alınmayacağı gibi sınav anında yanında bulunduğu tespit edilirse sınav kurallarını ihlal ettiği gerekçesiyle sınavı tutanakla geçersiz </a:t>
            </a:r>
            <a:r>
              <a:rPr lang="tr-TR" sz="2400" dirty="0" smtClean="0">
                <a:solidFill>
                  <a:srgbClr val="FFFF00"/>
                </a:solidFill>
                <a:effectLst>
                  <a:outerShdw blurRad="38100" dist="38100" dir="2700000" algn="tl">
                    <a:srgbClr val="000000">
                      <a:alpha val="43137"/>
                    </a:srgbClr>
                  </a:outerShdw>
                </a:effectLst>
              </a:rPr>
              <a:t>sayılacaktır.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42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2677656"/>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Süreğen Hastalığı Olan Öğrenciler;</a:t>
            </a:r>
          </a:p>
          <a:p>
            <a:pPr algn="just"/>
            <a:r>
              <a:rPr lang="tr-TR" sz="2400" dirty="0" smtClean="0">
                <a:solidFill>
                  <a:srgbClr val="FFFF00"/>
                </a:solidFill>
                <a:effectLst>
                  <a:outerShdw blurRad="38100" dist="38100" dir="2700000" algn="tl">
                    <a:srgbClr val="000000">
                      <a:alpha val="43137"/>
                    </a:srgbClr>
                  </a:outerShdw>
                </a:effectLst>
              </a:rPr>
              <a:t>	Sağlık </a:t>
            </a:r>
            <a:r>
              <a:rPr lang="tr-TR" sz="2400" dirty="0">
                <a:solidFill>
                  <a:srgbClr val="FFFF00"/>
                </a:solidFill>
                <a:effectLst>
                  <a:outerShdw blurRad="38100" dist="38100" dir="2700000" algn="tl">
                    <a:srgbClr val="000000">
                      <a:alpha val="43137"/>
                    </a:srgbClr>
                  </a:outerShdw>
                </a:effectLst>
              </a:rPr>
              <a:t>problemlerinin zorunlu kıldığı durumlarda </a:t>
            </a:r>
            <a:r>
              <a:rPr lang="tr-TR" sz="2400" dirty="0">
                <a:solidFill>
                  <a:schemeClr val="bg1"/>
                </a:solidFill>
                <a:effectLst>
                  <a:outerShdw blurRad="38100" dist="38100" dir="2700000" algn="tl">
                    <a:srgbClr val="000000">
                      <a:alpha val="43137"/>
                    </a:srgbClr>
                  </a:outerShdw>
                </a:effectLst>
              </a:rPr>
              <a:t>tek kişilik salonlarda sınava alınacaktır.</a:t>
            </a:r>
            <a:r>
              <a:rPr lang="tr-TR" sz="2400" dirty="0">
                <a:solidFill>
                  <a:srgbClr val="FFFF00"/>
                </a:solidFill>
                <a:effectLst>
                  <a:outerShdw blurRad="38100" dist="38100" dir="2700000" algn="tl">
                    <a:srgbClr val="000000">
                      <a:alpha val="43137"/>
                    </a:srgbClr>
                  </a:outerShdw>
                </a:effectLst>
              </a:rPr>
              <a:t> </a:t>
            </a:r>
            <a:r>
              <a:rPr lang="tr-TR" sz="2400" dirty="0">
                <a:solidFill>
                  <a:srgbClr val="FF0000"/>
                </a:solidFill>
                <a:effectLst>
                  <a:outerShdw blurRad="38100" dist="38100" dir="2700000" algn="tl">
                    <a:srgbClr val="000000">
                      <a:alpha val="43137"/>
                    </a:srgbClr>
                  </a:outerShdw>
                </a:effectLst>
              </a:rPr>
              <a:t>Bu durumda olan öğrencilere ek süre verilmeyecektir</a:t>
            </a:r>
            <a:r>
              <a:rPr lang="tr-TR" sz="2400" dirty="0" smtClean="0">
                <a:solidFill>
                  <a:srgbClr val="FF0000"/>
                </a:solidFill>
                <a:effectLst>
                  <a:outerShdw blurRad="38100" dist="38100" dir="2700000" algn="tl">
                    <a:srgbClr val="000000">
                      <a:alpha val="43137"/>
                    </a:srgbClr>
                  </a:outerShdw>
                </a:effectLst>
              </a:rPr>
              <a:t>.</a:t>
            </a:r>
          </a:p>
          <a:p>
            <a:pPr algn="just"/>
            <a:endParaRPr lang="tr-TR" sz="2400" dirty="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	Tip </a:t>
            </a:r>
            <a:r>
              <a:rPr lang="tr-TR" sz="2400" dirty="0">
                <a:solidFill>
                  <a:srgbClr val="FFFF00"/>
                </a:solidFill>
                <a:effectLst>
                  <a:outerShdw blurRad="38100" dist="38100" dir="2700000" algn="tl">
                    <a:srgbClr val="000000">
                      <a:alpha val="43137"/>
                    </a:srgbClr>
                  </a:outerShdw>
                </a:effectLst>
              </a:rPr>
              <a:t>1 diyabet (şeker hastası), astım, hipertansiyon ve epilepsi hastalıklarından dolayı sürekli ilaç kullanan öğrenciler diğer öğrencilerle aynı salona yerleştirilecektir.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spTree>
    <p:extLst>
      <p:ext uri="{BB962C8B-B14F-4D97-AF65-F5344CB8AC3E}">
        <p14:creationId xmlns:p14="http://schemas.microsoft.com/office/powerpoint/2010/main" val="19352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Sınavın başlamasından itibaren ilk 15 dakika içerisinde sınav binasına gelen öğrencilerin sınava katılmalarını sağlar.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pic>
        <p:nvPicPr>
          <p:cNvPr id="51" name="Resim 5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346737"/>
            <a:ext cx="239680" cy="248537"/>
          </a:xfrm>
          <a:prstGeom prst="rect">
            <a:avLst/>
          </a:prstGeom>
          <a:effectLst>
            <a:outerShdw blurRad="50800" dist="38100" dir="2700000" algn="tl" rotWithShape="0">
              <a:prstClr val="black">
                <a:alpha val="40000"/>
              </a:prstClr>
            </a:outerShdw>
          </a:effectLst>
        </p:spPr>
      </p:pic>
      <p:sp>
        <p:nvSpPr>
          <p:cNvPr id="52" name="Metin kutusu 51"/>
          <p:cNvSpPr txBox="1"/>
          <p:nvPr/>
        </p:nvSpPr>
        <p:spPr>
          <a:xfrm>
            <a:off x="1090505" y="3067188"/>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İlk 15 dakikadan sonra gelen öğrencileri sınav binasına almaz.</a:t>
            </a: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164582"/>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90505" y="2229796"/>
            <a:ext cx="10010990" cy="461665"/>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Bu öğrencilere ek süre verilmez.</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655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275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par>
                                <p:cTn id="27" presetID="9" presetClass="entr" presetSubtype="0" fill="hold" grpId="0" nodeType="withEffect">
                                  <p:stCondLst>
                                    <p:cond delay="275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par>
                                <p:cTn id="30" presetID="9" presetClass="entr" presetSubtype="0" fill="hold" nodeType="withEffect">
                                  <p:stCondLst>
                                    <p:cond delay="275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275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P spid="5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Engelli öğrenciler, engelleri ile ilgili sürekli kullandıkları araç–gereç ve cihazları kendilerinin getirmesi kaydıyla sınavda kullanabilecektir.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2" name="Metin kutusu 51"/>
          <p:cNvSpPr txBox="1"/>
          <p:nvPr/>
        </p:nvSpPr>
        <p:spPr>
          <a:xfrm>
            <a:off x="1078351" y="2248136"/>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Tip 1 diyabet hastalığı olan öğrencilerin yanlarında kutu meyve suyu veya paket içindeki karbonhidrat içeren gıdaları bulundurmalarına, hipoglisemi (ani kan şekeri düşmesi) durumunda bunları tüketmelerine ve kan şekeri ölçüm cihazı ile kan şekerini ölçmelerine izin verilecektir.</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14275" y="71245"/>
            <a:ext cx="375680" cy="415636"/>
          </a:xfrm>
          <a:prstGeom prst="rect">
            <a:avLst/>
          </a:prstGeom>
        </p:spPr>
      </p:pic>
      <p:sp>
        <p:nvSpPr>
          <p:cNvPr id="11" name="Metin kutusu 10"/>
          <p:cNvSpPr txBox="1"/>
          <p:nvPr/>
        </p:nvSpPr>
        <p:spPr>
          <a:xfrm>
            <a:off x="1078351" y="4067700"/>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Ayrıca, bu öğrencilerin </a:t>
            </a:r>
            <a:r>
              <a:rPr lang="tr-TR" sz="2400" dirty="0" err="1">
                <a:solidFill>
                  <a:srgbClr val="FFFF00"/>
                </a:solidFill>
                <a:effectLst>
                  <a:outerShdw blurRad="38100" dist="38100" dir="2700000" algn="tl">
                    <a:srgbClr val="000000">
                      <a:alpha val="43137"/>
                    </a:srgbClr>
                  </a:outerShdw>
                </a:effectLst>
              </a:rPr>
              <a:t>hiperglisemi</a:t>
            </a:r>
            <a:r>
              <a:rPr lang="tr-TR" sz="2400" dirty="0">
                <a:solidFill>
                  <a:srgbClr val="FFFF00"/>
                </a:solidFill>
                <a:effectLst>
                  <a:outerShdw blurRad="38100" dist="38100" dir="2700000" algn="tl">
                    <a:srgbClr val="000000">
                      <a:alpha val="43137"/>
                    </a:srgbClr>
                  </a:outerShdw>
                </a:effectLst>
              </a:rPr>
              <a:t> (ani kan şekeri yükselmesi) durumunda oluşabilecek yoğun tuvalet ihtiyacının yedek gözetmen eşliğinde giderilebilmesi için izin verilecektir.</a:t>
            </a:r>
          </a:p>
        </p:txBody>
      </p:sp>
    </p:spTree>
    <p:extLst>
      <p:ext uri="{BB962C8B-B14F-4D97-AF65-F5344CB8AC3E}">
        <p14:creationId xmlns:p14="http://schemas.microsoft.com/office/powerpoint/2010/main" val="221240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52"/>
                                        </p:tgtEl>
                                        <p:attrNameLst>
                                          <p:attrName>style.visibility</p:attrName>
                                        </p:attrNameLst>
                                      </p:cBhvr>
                                      <p:to>
                                        <p:strVal val="visible"/>
                                      </p:to>
                                    </p:set>
                                    <p:animEffect transition="in" filter="dissolve">
                                      <p:cBhvr>
                                        <p:cTn id="17" dur="500"/>
                                        <p:tgtEl>
                                          <p:spTgt spid="52"/>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52"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süresince, görevliler dışındaki kişilerin binaya </a:t>
            </a:r>
            <a:r>
              <a:rPr lang="tr-TR" sz="2400" b="1" dirty="0">
                <a:solidFill>
                  <a:srgbClr val="FF0000"/>
                </a:solidFill>
                <a:effectLst>
                  <a:outerShdw blurRad="38100" dist="38100" dir="2700000" algn="tl">
                    <a:srgbClr val="000000">
                      <a:alpha val="43137"/>
                    </a:srgbClr>
                  </a:outerShdw>
                </a:effectLst>
              </a:rPr>
              <a:t>girmemesini sağlar</a:t>
            </a:r>
            <a:r>
              <a:rPr lang="tr-TR" sz="2400" dirty="0">
                <a:solidFill>
                  <a:srgbClr val="FFFF00"/>
                </a:solidFill>
                <a:effectLst>
                  <a:outerShdw blurRad="38100" dist="38100" dir="2700000" algn="tl">
                    <a:srgbClr val="000000">
                      <a:alpha val="43137"/>
                    </a:srgbClr>
                  </a:outerShdw>
                </a:effectLst>
              </a:rPr>
              <a:t>.</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14275"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764689" y="2531444"/>
            <a:ext cx="239680" cy="248537"/>
          </a:xfrm>
          <a:prstGeom prst="rect">
            <a:avLst/>
          </a:prstGeom>
          <a:effectLst>
            <a:outerShdw blurRad="50800" dist="38100" dir="2700000" algn="tl" rotWithShape="0">
              <a:prstClr val="black">
                <a:alpha val="40000"/>
              </a:prstClr>
            </a:outerShdw>
          </a:effectLst>
        </p:spPr>
      </p:pic>
      <p:sp>
        <p:nvSpPr>
          <p:cNvPr id="11" name="Metin kutusu 10"/>
          <p:cNvSpPr txBox="1"/>
          <p:nvPr/>
        </p:nvSpPr>
        <p:spPr>
          <a:xfrm>
            <a:off x="1078351" y="2240215"/>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görevlilerine ait ad, soyad ve görevlerini gösterir yaka kartının sınav süresince görevlilerin üzerinde bulunmasını sağlar.</a:t>
            </a:r>
          </a:p>
        </p:txBody>
      </p:sp>
    </p:spTree>
    <p:extLst>
      <p:ext uri="{BB962C8B-B14F-4D97-AF65-F5344CB8AC3E}">
        <p14:creationId xmlns:p14="http://schemas.microsoft.com/office/powerpoint/2010/main" val="8726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6" name="Yuvarlatılmış Dikdörtgen 5"/>
          <p:cNvSpPr/>
          <p:nvPr/>
        </p:nvSpPr>
        <p:spPr>
          <a:xfrm>
            <a:off x="742428" y="0"/>
            <a:ext cx="1965535" cy="374571"/>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16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16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459323" y="22198"/>
            <a:ext cx="1817753" cy="374571"/>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1600" b="1"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p>
        </p:txBody>
      </p:sp>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895803" y="71245"/>
            <a:ext cx="375680" cy="415636"/>
          </a:xfrm>
          <a:prstGeom prst="rect">
            <a:avLst/>
          </a:prstGeom>
        </p:spPr>
      </p:pic>
      <p:graphicFrame>
        <p:nvGraphicFramePr>
          <p:cNvPr id="10" name="Tablo 9"/>
          <p:cNvGraphicFramePr>
            <a:graphicFrameLocks noGrp="1"/>
          </p:cNvGraphicFramePr>
          <p:nvPr>
            <p:extLst>
              <p:ext uri="{D42A27DB-BD31-4B8C-83A1-F6EECF244321}">
                <p14:modId xmlns:p14="http://schemas.microsoft.com/office/powerpoint/2010/main" val="348322920"/>
              </p:ext>
            </p:extLst>
          </p:nvPr>
        </p:nvGraphicFramePr>
        <p:xfrm>
          <a:off x="522513" y="423708"/>
          <a:ext cx="10745632" cy="6315237"/>
        </p:xfrm>
        <a:graphic>
          <a:graphicData uri="http://schemas.openxmlformats.org/drawingml/2006/table">
            <a:tbl>
              <a:tblPr firstRow="1" bandRow="1">
                <a:tableStyleId>{00A15C55-8517-42AA-B614-E9B94910E393}</a:tableStyleId>
              </a:tblPr>
              <a:tblGrid>
                <a:gridCol w="3211287">
                  <a:extLst>
                    <a:ext uri="{9D8B030D-6E8A-4147-A177-3AD203B41FA5}">
                      <a16:colId xmlns:a16="http://schemas.microsoft.com/office/drawing/2014/main" val="3869688750"/>
                    </a:ext>
                  </a:extLst>
                </a:gridCol>
                <a:gridCol w="870857">
                  <a:extLst>
                    <a:ext uri="{9D8B030D-6E8A-4147-A177-3AD203B41FA5}">
                      <a16:colId xmlns:a16="http://schemas.microsoft.com/office/drawing/2014/main" val="3718693083"/>
                    </a:ext>
                  </a:extLst>
                </a:gridCol>
                <a:gridCol w="500743">
                  <a:extLst>
                    <a:ext uri="{9D8B030D-6E8A-4147-A177-3AD203B41FA5}">
                      <a16:colId xmlns:a16="http://schemas.microsoft.com/office/drawing/2014/main" val="661194946"/>
                    </a:ext>
                  </a:extLst>
                </a:gridCol>
                <a:gridCol w="6162745">
                  <a:extLst>
                    <a:ext uri="{9D8B030D-6E8A-4147-A177-3AD203B41FA5}">
                      <a16:colId xmlns:a16="http://schemas.microsoft.com/office/drawing/2014/main" val="193751651"/>
                    </a:ext>
                  </a:extLst>
                </a:gridCol>
              </a:tblGrid>
              <a:tr h="835890">
                <a:tc rowSpan="2">
                  <a:txBody>
                    <a:bodyPr/>
                    <a:lstStyle/>
                    <a:p>
                      <a:pPr algn="ctr"/>
                      <a:r>
                        <a:rPr lang="tr-TR" sz="1600" dirty="0" smtClean="0"/>
                        <a:t>ENGEL TÜRÜ</a:t>
                      </a:r>
                      <a:endParaRPr lang="tr-TR" sz="1600" dirty="0">
                        <a:solidFill>
                          <a:srgbClr val="FFFF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smtClean="0"/>
                        <a:t>5, 6, 7, 8,</a:t>
                      </a:r>
                      <a:r>
                        <a:rPr lang="tr-TR" sz="1000" baseline="0" dirty="0" smtClean="0"/>
                        <a:t> </a:t>
                      </a:r>
                      <a:r>
                        <a:rPr lang="es-ES" sz="1000" dirty="0" smtClean="0"/>
                        <a:t>9, 10 ve 11</a:t>
                      </a:r>
                      <a:r>
                        <a:rPr lang="tr-TR" sz="1000" dirty="0" smtClean="0"/>
                        <a:t>.</a:t>
                      </a:r>
                      <a:r>
                        <a:rPr lang="es-ES" sz="1000" dirty="0" smtClean="0"/>
                        <a:t> </a:t>
                      </a:r>
                      <a:r>
                        <a:rPr lang="tr-TR" sz="1000" dirty="0" smtClean="0"/>
                        <a:t>S</a:t>
                      </a:r>
                      <a:r>
                        <a:rPr lang="es-ES" sz="1000" dirty="0" smtClean="0"/>
                        <a:t>ınıf</a:t>
                      </a:r>
                      <a:endParaRPr lang="tr-TR" sz="1000" dirty="0" smtClean="0">
                        <a:solidFill>
                          <a:srgbClr val="FFFF00"/>
                        </a:solidFill>
                      </a:endParaRPr>
                    </a:p>
                    <a:p>
                      <a:pPr algn="ctr"/>
                      <a:r>
                        <a:rPr lang="tr-TR" sz="1000" baseline="0" dirty="0" smtClean="0"/>
                        <a:t>S</a:t>
                      </a:r>
                      <a:r>
                        <a:rPr lang="tr-TR" sz="1000" dirty="0" smtClean="0"/>
                        <a:t>ınıf ve Hazırlık Sınıfı</a:t>
                      </a:r>
                      <a:endParaRPr lang="tr-TR" sz="1000" dirty="0">
                        <a:solidFill>
                          <a:srgbClr val="FFFF00"/>
                        </a:solidFill>
                      </a:endParaRPr>
                    </a:p>
                  </a:txBody>
                  <a:tcPr anchor="ctr"/>
                </a:tc>
                <a:tc rowSpan="2">
                  <a:txBody>
                    <a:bodyPr/>
                    <a:lstStyle/>
                    <a:p>
                      <a:pPr algn="ctr"/>
                      <a:r>
                        <a:rPr lang="tr-TR" sz="1600" dirty="0" smtClean="0"/>
                        <a:t>SALON</a:t>
                      </a:r>
                      <a:endParaRPr lang="tr-TR" sz="1600" dirty="0">
                        <a:solidFill>
                          <a:srgbClr val="FFFF00"/>
                        </a:solidFill>
                      </a:endParaRPr>
                    </a:p>
                  </a:txBody>
                  <a:tcPr vert="vert270" anchor="ctr"/>
                </a:tc>
                <a:tc rowSpan="2">
                  <a:txBody>
                    <a:bodyPr/>
                    <a:lstStyle/>
                    <a:p>
                      <a:pPr algn="ctr"/>
                      <a:r>
                        <a:rPr lang="tr-TR" sz="1600" dirty="0" smtClean="0"/>
                        <a:t>AÇIKLAMALAR</a:t>
                      </a:r>
                      <a:endParaRPr lang="tr-TR" sz="1600" dirty="0">
                        <a:solidFill>
                          <a:srgbClr val="FFFF00"/>
                        </a:solidFill>
                      </a:endParaRPr>
                    </a:p>
                  </a:txBody>
                  <a:tcPr anchor="ctr"/>
                </a:tc>
                <a:extLst>
                  <a:ext uri="{0D108BD9-81ED-4DB2-BD59-A6C34878D82A}">
                    <a16:rowId xmlns:a16="http://schemas.microsoft.com/office/drawing/2014/main" val="39002546"/>
                  </a:ext>
                </a:extLst>
              </a:tr>
              <a:tr h="276999">
                <a:tc vMerge="1">
                  <a:txBody>
                    <a:bodyPr/>
                    <a:lstStyle/>
                    <a:p>
                      <a:endParaRPr lang="tr-T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smtClean="0"/>
                        <a:t>EK SÜRE</a:t>
                      </a:r>
                      <a:endParaRPr lang="tr-TR" sz="1000" dirty="0" smtClean="0">
                        <a:solidFill>
                          <a:srgbClr val="FFFF00"/>
                        </a:solidFill>
                      </a:endParaRPr>
                    </a:p>
                  </a:txBody>
                  <a:tcPr anchor="ct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686624">
                <a:tc>
                  <a:txBody>
                    <a:bodyPr/>
                    <a:lstStyle/>
                    <a:p>
                      <a:r>
                        <a:rPr lang="tr-TR" sz="1600" dirty="0" smtClean="0"/>
                        <a:t>Az Gören</a:t>
                      </a:r>
                      <a:endParaRPr lang="tr-TR" sz="1600" dirty="0"/>
                    </a:p>
                  </a:txBody>
                  <a:tcPr anchor="ctr"/>
                </a:tc>
                <a:tc rowSpan="12">
                  <a:txBody>
                    <a:bodyPr/>
                    <a:lstStyle/>
                    <a:p>
                      <a:pPr algn="ctr"/>
                      <a:r>
                        <a:rPr lang="tr-TR" sz="2000" dirty="0" smtClean="0"/>
                        <a:t>20 Dakika Ek Süre Verilecektir</a:t>
                      </a:r>
                      <a:endParaRPr lang="tr-TR" sz="2000" dirty="0"/>
                    </a:p>
                  </a:txBody>
                  <a:tcPr vert="vert270" anchor="ctr"/>
                </a:tc>
                <a:tc row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dirty="0" smtClean="0"/>
                        <a:t>Tek Kişilik Salonda Sınava Alınacaktır</a:t>
                      </a:r>
                    </a:p>
                  </a:txBody>
                  <a:tcPr vert="vert270" anchor="ctr"/>
                </a:tc>
                <a:tc>
                  <a:txBody>
                    <a:bodyPr/>
                    <a:lstStyle/>
                    <a:p>
                      <a:r>
                        <a:rPr lang="tr-TR" sz="2000" dirty="0" smtClean="0"/>
                        <a:t>Okuyucu kodlayıcı eşliğinde 18 punto büyüklüğünde soru kitapçığı ve cevap kâğıdı.</a:t>
                      </a:r>
                      <a:endParaRPr lang="tr-TR" sz="2000" dirty="0"/>
                    </a:p>
                  </a:txBody>
                  <a:tcPr anchor="ctr"/>
                </a:tc>
                <a:extLst>
                  <a:ext uri="{0D108BD9-81ED-4DB2-BD59-A6C34878D82A}">
                    <a16:rowId xmlns:a16="http://schemas.microsoft.com/office/drawing/2014/main" val="4147595568"/>
                  </a:ext>
                </a:extLst>
              </a:tr>
              <a:tr h="567212">
                <a:tc>
                  <a:txBody>
                    <a:bodyPr/>
                    <a:lstStyle/>
                    <a:p>
                      <a:r>
                        <a:rPr lang="tr-TR" sz="1600" dirty="0" smtClean="0"/>
                        <a:t>Total Düzeyde Görme Yetersizliği Olan (Hiç Görmeyen)</a:t>
                      </a:r>
                      <a:endParaRPr lang="tr-TR" sz="1600" dirty="0"/>
                    </a:p>
                  </a:txBody>
                  <a:tcPr anchor="ctr"/>
                </a:tc>
                <a:tc vMerge="1">
                  <a:txBody>
                    <a:bodyPr/>
                    <a:lstStyle/>
                    <a:p>
                      <a:endParaRPr lang="tr-TR" dirty="0"/>
                    </a:p>
                  </a:txBody>
                  <a:tcPr/>
                </a:tc>
                <a:tc vMerge="1">
                  <a:txBody>
                    <a:bodyPr/>
                    <a:lstStyle/>
                    <a:p>
                      <a:endParaRPr lang="tr-TR"/>
                    </a:p>
                  </a:txBody>
                  <a:tcPr/>
                </a:tc>
                <a:tc>
                  <a:txBody>
                    <a:bodyPr/>
                    <a:lstStyle/>
                    <a:p>
                      <a:r>
                        <a:rPr lang="tr-TR" sz="2000" dirty="0" smtClean="0"/>
                        <a:t>Okuyucu ve kodlayıcı eşliğinde sınav</a:t>
                      </a:r>
                      <a:r>
                        <a:rPr lang="tr-TR" sz="2000" baseline="0" dirty="0" smtClean="0"/>
                        <a:t> yapılacaktır.</a:t>
                      </a:r>
                      <a:endParaRPr lang="tr-TR" sz="2000" dirty="0"/>
                    </a:p>
                  </a:txBody>
                  <a:tcPr anchor="ctr"/>
                </a:tc>
                <a:extLst>
                  <a:ext uri="{0D108BD9-81ED-4DB2-BD59-A6C34878D82A}">
                    <a16:rowId xmlns:a16="http://schemas.microsoft.com/office/drawing/2014/main" val="3781152976"/>
                  </a:ext>
                </a:extLst>
              </a:tr>
              <a:tr h="388092">
                <a:tc>
                  <a:txBody>
                    <a:bodyPr/>
                    <a:lstStyle/>
                    <a:p>
                      <a:r>
                        <a:rPr lang="tr-TR" sz="1600" dirty="0" smtClean="0"/>
                        <a:t>İşitme Yetersizliği Olan Öğrenciler </a:t>
                      </a:r>
                      <a:endParaRPr lang="tr-TR" sz="1600" dirty="0"/>
                    </a:p>
                  </a:txBody>
                  <a:tcPr anchor="ctr"/>
                </a:tc>
                <a:tc vMerge="1">
                  <a:txBody>
                    <a:bodyPr/>
                    <a:lstStyle/>
                    <a:p>
                      <a:endParaRPr lang="tr-TR" dirty="0"/>
                    </a:p>
                  </a:txBody>
                  <a:tcPr/>
                </a:tc>
                <a:tc vMerge="1">
                  <a:txBody>
                    <a:bodyPr/>
                    <a:lstStyle/>
                    <a:p>
                      <a:endParaRPr lang="tr-TR"/>
                    </a:p>
                  </a:txBody>
                  <a:tcPr/>
                </a:tc>
                <a:tc>
                  <a:txBody>
                    <a:bodyPr/>
                    <a:lstStyle/>
                    <a:p>
                      <a:endParaRPr lang="tr-TR" sz="2000" dirty="0"/>
                    </a:p>
                  </a:txBody>
                  <a:tcPr anchor="ctr"/>
                </a:tc>
                <a:extLst>
                  <a:ext uri="{0D108BD9-81ED-4DB2-BD59-A6C34878D82A}">
                    <a16:rowId xmlns:a16="http://schemas.microsoft.com/office/drawing/2014/main" val="2751196019"/>
                  </a:ext>
                </a:extLst>
              </a:tr>
              <a:tr h="459710">
                <a:tc rowSpan="2">
                  <a:txBody>
                    <a:bodyPr/>
                    <a:lstStyle/>
                    <a:p>
                      <a:r>
                        <a:rPr lang="tr-TR" sz="1600" u="none" strike="noStrike" kern="1200" baseline="0" dirty="0" smtClean="0"/>
                        <a:t>Ruhsal ve Duygusal Bozukluğu Olan Öğrenciler</a:t>
                      </a:r>
                      <a:endParaRPr lang="tr-TR" sz="1600" dirty="0"/>
                    </a:p>
                  </a:txBody>
                  <a:tcPr anchor="ctr"/>
                </a:tc>
                <a:tc vMerge="1">
                  <a:txBody>
                    <a:bodyPr/>
                    <a:lstStyle/>
                    <a:p>
                      <a:endParaRPr lang="tr-TR" dirty="0"/>
                    </a:p>
                  </a:txBody>
                  <a:tcPr/>
                </a:tc>
                <a:tc vMerge="1">
                  <a:txBody>
                    <a:bodyPr/>
                    <a:lstStyle/>
                    <a:p>
                      <a:endParaRPr lang="tr-TR"/>
                    </a:p>
                  </a:txBody>
                  <a:tcPr/>
                </a:tc>
                <a:tc>
                  <a:txBody>
                    <a:bodyPr/>
                    <a:lstStyle/>
                    <a:p>
                      <a:endParaRPr lang="tr-TR" sz="2000" dirty="0"/>
                    </a:p>
                  </a:txBody>
                  <a:tcPr anchor="ctr"/>
                </a:tc>
                <a:extLst>
                  <a:ext uri="{0D108BD9-81ED-4DB2-BD59-A6C34878D82A}">
                    <a16:rowId xmlns:a16="http://schemas.microsoft.com/office/drawing/2014/main" val="1002307426"/>
                  </a:ext>
                </a:extLst>
              </a:tr>
              <a:tr h="119410">
                <a:tc vMerge="1">
                  <a:txBody>
                    <a:bodyPr/>
                    <a:lstStyle/>
                    <a:p>
                      <a:endParaRPr lang="tr-TR"/>
                    </a:p>
                  </a:txBody>
                  <a:tcPr/>
                </a:tc>
                <a:tc vMerge="1">
                  <a:txBody>
                    <a:bodyPr/>
                    <a:lstStyle/>
                    <a:p>
                      <a:endParaRPr lang="tr-TR"/>
                    </a:p>
                  </a:txBody>
                  <a:tcPr/>
                </a:tc>
                <a:tc vMerge="1">
                  <a:txBody>
                    <a:bodyPr/>
                    <a:lstStyle/>
                    <a:p>
                      <a:endParaRPr lang="tr-TR"/>
                    </a:p>
                  </a:txBody>
                  <a:tcPr/>
                </a:tc>
                <a:tc rowSpan="3">
                  <a:txBody>
                    <a:bodyPr/>
                    <a:lstStyle/>
                    <a:p>
                      <a:r>
                        <a:rPr lang="tr-TR" sz="2000" dirty="0" smtClean="0"/>
                        <a:t>Tercih etmeleri durumunda okuyucu ve kodlayıcı eşliğinde sınava alınacaklardır.</a:t>
                      </a:r>
                      <a:endParaRPr lang="tr-TR" sz="2000" dirty="0"/>
                    </a:p>
                  </a:txBody>
                  <a:tcPr anchor="ctr"/>
                </a:tc>
                <a:extLst>
                  <a:ext uri="{0D108BD9-81ED-4DB2-BD59-A6C34878D82A}">
                    <a16:rowId xmlns:a16="http://schemas.microsoft.com/office/drawing/2014/main" val="10006"/>
                  </a:ext>
                </a:extLst>
              </a:tr>
              <a:tr h="470680">
                <a:tc>
                  <a:txBody>
                    <a:bodyPr/>
                    <a:lstStyle/>
                    <a:p>
                      <a:r>
                        <a:rPr lang="tr-TR" sz="1600" dirty="0" smtClean="0"/>
                        <a:t>Özel Öğrenme Güçlüğü Olan</a:t>
                      </a:r>
                      <a:endParaRPr lang="tr-TR" sz="1600" dirty="0"/>
                    </a:p>
                  </a:txBody>
                  <a:tcPr anchor="ct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7"/>
                  </a:ext>
                </a:extLst>
              </a:tr>
              <a:tr h="215944">
                <a:tc rowSpan="2">
                  <a:txBody>
                    <a:bodyPr/>
                    <a:lstStyle/>
                    <a:p>
                      <a:r>
                        <a:rPr lang="tr-TR" sz="1600" u="none" strike="noStrike" kern="1200" baseline="0" dirty="0" smtClean="0"/>
                        <a:t>Otizm Spektrum Bozukluğu Olan Öğrenciler</a:t>
                      </a:r>
                      <a:endParaRPr lang="tr-TR" sz="1600" dirty="0"/>
                    </a:p>
                  </a:txBody>
                  <a:tcPr anchor="ct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8"/>
                  </a:ext>
                </a:extLst>
              </a:tr>
              <a:tr h="435481">
                <a:tc vMerge="1">
                  <a:txBody>
                    <a:bodyPr/>
                    <a:lstStyle/>
                    <a:p>
                      <a:endParaRPr lang="tr-TR" sz="1600" dirty="0"/>
                    </a:p>
                  </a:txBody>
                  <a:tcPr anchor="ctr"/>
                </a:tc>
                <a:tc vMerge="1">
                  <a:txBody>
                    <a:bodyPr/>
                    <a:lstStyle/>
                    <a:p>
                      <a:endParaRPr lang="tr-TR"/>
                    </a:p>
                  </a:txBody>
                  <a:tcPr/>
                </a:tc>
                <a:tc vMerge="1">
                  <a:txBody>
                    <a:bodyPr/>
                    <a:lstStyle/>
                    <a:p>
                      <a:endParaRPr lang="tr-TR"/>
                    </a:p>
                  </a:txBody>
                  <a:tcPr/>
                </a:tc>
                <a:tc rowSpan="2">
                  <a:txBody>
                    <a:bodyPr/>
                    <a:lstStyle/>
                    <a:p>
                      <a:endParaRPr lang="tr-TR" sz="2000" dirty="0"/>
                    </a:p>
                  </a:txBody>
                  <a:tcPr anchor="ctr"/>
                </a:tc>
                <a:extLst>
                  <a:ext uri="{0D108BD9-81ED-4DB2-BD59-A6C34878D82A}">
                    <a16:rowId xmlns:a16="http://schemas.microsoft.com/office/drawing/2014/main" val="1221520583"/>
                  </a:ext>
                </a:extLst>
              </a:tr>
              <a:tr h="86542">
                <a:tc rowSpan="2">
                  <a:txBody>
                    <a:bodyPr/>
                    <a:lstStyle/>
                    <a:p>
                      <a:r>
                        <a:rPr lang="tr-TR" sz="1600" dirty="0" smtClean="0"/>
                        <a:t>Bedensel Engelli</a:t>
                      </a:r>
                      <a:endParaRPr lang="tr-TR" sz="1600" dirty="0"/>
                    </a:p>
                  </a:txBody>
                  <a:tcPr anchor="ct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10"/>
                  </a:ext>
                </a:extLst>
              </a:tr>
              <a:tr h="263399">
                <a:tc vMerge="1">
                  <a:txBody>
                    <a:bodyPr/>
                    <a:lstStyle/>
                    <a:p>
                      <a:endParaRPr lang="tr-TR" sz="1600" dirty="0"/>
                    </a:p>
                  </a:txBody>
                  <a:tcPr anchor="ctr"/>
                </a:tc>
                <a:tc vMerge="1">
                  <a:txBody>
                    <a:bodyPr/>
                    <a:lstStyle/>
                    <a:p>
                      <a:endParaRPr lang="tr-TR" dirty="0"/>
                    </a:p>
                  </a:txBody>
                  <a:tcPr/>
                </a:tc>
                <a:tc vMerge="1">
                  <a:txBody>
                    <a:bodyPr/>
                    <a:lstStyle/>
                    <a:p>
                      <a:endParaRPr lang="tr-TR"/>
                    </a:p>
                  </a:txBody>
                  <a:tcPr/>
                </a:tc>
                <a:tc rowSpan="2">
                  <a:txBody>
                    <a:bodyPr/>
                    <a:lstStyle/>
                    <a:p>
                      <a:r>
                        <a:rPr lang="tr-TR" sz="2000" dirty="0" smtClean="0"/>
                        <a:t>Bu öğrencilere </a:t>
                      </a:r>
                      <a:r>
                        <a:rPr lang="tr-TR" sz="2000" dirty="0" smtClean="0">
                          <a:solidFill>
                            <a:schemeClr val="accent5">
                              <a:lumMod val="75000"/>
                            </a:schemeClr>
                          </a:solidFill>
                        </a:rPr>
                        <a:t>RAM tarafından yapılan değerlendirme sonucuna göre </a:t>
                      </a:r>
                      <a:r>
                        <a:rPr lang="tr-TR" sz="2000" dirty="0" smtClean="0">
                          <a:solidFill>
                            <a:srgbClr val="FF0000"/>
                          </a:solidFill>
                        </a:rPr>
                        <a:t>kodlayıcı</a:t>
                      </a:r>
                      <a:r>
                        <a:rPr lang="tr-TR" sz="2000" dirty="0" smtClean="0"/>
                        <a:t> verilecektir</a:t>
                      </a:r>
                      <a:endParaRPr lang="tr-TR" sz="2000" dirty="0"/>
                    </a:p>
                  </a:txBody>
                  <a:tcPr anchor="ctr"/>
                </a:tc>
                <a:extLst>
                  <a:ext uri="{0D108BD9-81ED-4DB2-BD59-A6C34878D82A}">
                    <a16:rowId xmlns:a16="http://schemas.microsoft.com/office/drawing/2014/main" val="3455484993"/>
                  </a:ext>
                </a:extLst>
              </a:tr>
              <a:tr h="451392">
                <a:tc rowSpan="2">
                  <a:txBody>
                    <a:bodyPr/>
                    <a:lstStyle/>
                    <a:p>
                      <a:r>
                        <a:rPr lang="tr-TR" sz="1600" dirty="0" smtClean="0"/>
                        <a:t>Zihinsel Engelli</a:t>
                      </a:r>
                      <a:endParaRPr lang="tr-TR" sz="1600" dirty="0"/>
                    </a:p>
                  </a:txBody>
                  <a:tcPr anchor="ct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12"/>
                  </a:ext>
                </a:extLst>
              </a:tr>
              <a:tr h="985157">
                <a:tc vMerge="1">
                  <a:txBody>
                    <a:bodyPr/>
                    <a:lstStyle/>
                    <a:p>
                      <a:endParaRPr lang="tr-TR" sz="1600" dirty="0"/>
                    </a:p>
                  </a:txBody>
                  <a:tcPr anchor="ctr"/>
                </a:tc>
                <a:tc vMerge="1">
                  <a:txBody>
                    <a:bodyPr/>
                    <a:lstStyle/>
                    <a:p>
                      <a:endParaRPr lang="tr-TR" dirty="0"/>
                    </a:p>
                  </a:txBody>
                  <a:tcPr/>
                </a:tc>
                <a:tc vMerge="1">
                  <a:txBody>
                    <a:bodyPr/>
                    <a:lstStyle/>
                    <a:p>
                      <a:endParaRPr lang="tr-TR"/>
                    </a:p>
                  </a:txBody>
                  <a:tcPr/>
                </a:tc>
                <a:tc>
                  <a:txBody>
                    <a:bodyPr/>
                    <a:lstStyle/>
                    <a:p>
                      <a:r>
                        <a:rPr lang="tr-TR" sz="2000" dirty="0" smtClean="0">
                          <a:solidFill>
                            <a:schemeClr val="accent5">
                              <a:lumMod val="75000"/>
                            </a:schemeClr>
                          </a:solidFill>
                        </a:rPr>
                        <a:t>Yapılacak tercih doğrultusunda </a:t>
                      </a:r>
                      <a:r>
                        <a:rPr lang="tr-TR" sz="2000" dirty="0" smtClean="0">
                          <a:solidFill>
                            <a:srgbClr val="FF0000"/>
                          </a:solidFill>
                        </a:rPr>
                        <a:t>kodlayıcı</a:t>
                      </a:r>
                      <a:r>
                        <a:rPr lang="tr-TR" sz="2000" dirty="0" smtClean="0"/>
                        <a:t> eşliğinde öğrencinin sınava girmesi için gerekli düzenleme yapılacaktır</a:t>
                      </a:r>
                      <a:endParaRPr lang="tr-TR" sz="2000" dirty="0"/>
                    </a:p>
                  </a:txBody>
                  <a:tcPr anchor="ctr"/>
                </a:tc>
                <a:extLst>
                  <a:ext uri="{0D108BD9-81ED-4DB2-BD59-A6C34878D82A}">
                    <a16:rowId xmlns:a16="http://schemas.microsoft.com/office/drawing/2014/main" val="3854781895"/>
                  </a:ext>
                </a:extLst>
              </a:tr>
            </a:tbl>
          </a:graphicData>
        </a:graphic>
      </p:graphicFrame>
    </p:spTree>
    <p:extLst>
      <p:ext uri="{BB962C8B-B14F-4D97-AF65-F5344CB8AC3E}">
        <p14:creationId xmlns:p14="http://schemas.microsoft.com/office/powerpoint/2010/main" val="27615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2750"/>
                                  </p:stCondLst>
                                  <p:childTnLst>
                                    <p:animRot by="21600000">
                                      <p:cBhvr>
                                        <p:cTn id="8" dur="2000" fill="hold"/>
                                        <p:tgtEl>
                                          <p:spTgt spid="11"/>
                                        </p:tgtEl>
                                        <p:attrNameLst>
                                          <p:attrName>r</p:attrName>
                                        </p:attrNameLst>
                                      </p:cBhvr>
                                    </p:animRot>
                                  </p:childTnLst>
                                </p:cTn>
                              </p:par>
                              <p:par>
                                <p:cTn id="9" presetID="14" presetClass="entr" presetSubtype="10" fill="hold" nodeType="with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Sınavın tüm salonlarda aynı anda bitirilmesini sağlar.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pic>
        <p:nvPicPr>
          <p:cNvPr id="51" name="Resim 5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760663"/>
            <a:ext cx="239680" cy="248537"/>
          </a:xfrm>
          <a:prstGeom prst="rect">
            <a:avLst/>
          </a:prstGeom>
          <a:effectLst>
            <a:outerShdw blurRad="50800" dist="38100" dir="2700000" algn="tl" rotWithShape="0">
              <a:prstClr val="black">
                <a:alpha val="40000"/>
              </a:prstClr>
            </a:outerShdw>
          </a:effectLst>
        </p:spPr>
      </p:pic>
      <p:sp>
        <p:nvSpPr>
          <p:cNvPr id="52" name="Metin kutusu 51"/>
          <p:cNvSpPr txBox="1"/>
          <p:nvPr/>
        </p:nvSpPr>
        <p:spPr>
          <a:xfrm>
            <a:off x="1078351" y="166206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Sınavın bitiminden sonra salon başkanları tarafından getirilen ve içinde cevap kâğıtları, salon yoklama listeleri ve varsa diğer evrakın (tutanak vb.) bulunduğu ağzı kapatılmış </a:t>
            </a:r>
            <a:r>
              <a:rPr lang="tr-TR" sz="2400" dirty="0">
                <a:solidFill>
                  <a:srgbClr val="FF0000"/>
                </a:solidFill>
                <a:effectLst>
                  <a:outerShdw blurRad="38100" dist="38100" dir="2700000" algn="tl">
                    <a:srgbClr val="000000">
                      <a:alpha val="43137"/>
                    </a:srgbClr>
                  </a:outerShdw>
                </a:effectLst>
              </a:rPr>
              <a:t>“Sınav Evrakı Dönüş Zarfı</a:t>
            </a:r>
            <a:r>
              <a:rPr lang="tr-TR" sz="2400" dirty="0" smtClean="0">
                <a:solidFill>
                  <a:srgbClr val="FF0000"/>
                </a:solidFill>
                <a:effectLst>
                  <a:outerShdw blurRad="38100" dist="38100" dir="2700000" algn="tl">
                    <a:srgbClr val="000000">
                      <a:alpha val="43137"/>
                    </a:srgbClr>
                  </a:outerShdw>
                </a:effectLst>
              </a:rPr>
              <a:t>” ve </a:t>
            </a:r>
            <a:r>
              <a:rPr lang="tr-TR" sz="2400" dirty="0">
                <a:solidFill>
                  <a:srgbClr val="FF0000"/>
                </a:solidFill>
                <a:effectLst>
                  <a:outerShdw blurRad="38100" dist="38100" dir="2700000" algn="tl">
                    <a:srgbClr val="000000">
                      <a:alpha val="43137"/>
                    </a:srgbClr>
                  </a:outerShdw>
                </a:effectLst>
              </a:rPr>
              <a:t>“Soru Kitapçıkları</a:t>
            </a:r>
            <a:r>
              <a:rPr lang="tr-TR" sz="2400" dirty="0" smtClean="0">
                <a:solidFill>
                  <a:srgbClr val="FF00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imza </a:t>
            </a:r>
            <a:r>
              <a:rPr lang="tr-TR" sz="2400" dirty="0">
                <a:solidFill>
                  <a:srgbClr val="FFFF00"/>
                </a:solidFill>
                <a:effectLst>
                  <a:outerShdw blurRad="38100" dist="38100" dir="2700000" algn="tl">
                    <a:srgbClr val="000000">
                      <a:alpha val="43137"/>
                    </a:srgbClr>
                  </a:outerShdw>
                </a:effectLst>
              </a:rPr>
              <a:t>karşılığı teslim alır.</a:t>
            </a:r>
          </a:p>
        </p:txBody>
      </p:sp>
    </p:spTree>
    <p:extLst>
      <p:ext uri="{BB962C8B-B14F-4D97-AF65-F5344CB8AC3E}">
        <p14:creationId xmlns:p14="http://schemas.microsoft.com/office/powerpoint/2010/main" val="28282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275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par>
                                <p:cTn id="27" presetID="9" presetClass="entr" presetSubtype="0" fill="hold" grpId="0" nodeType="withEffect">
                                  <p:stCondLst>
                                    <p:cond delay="200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evrakı dönüş zarfları salon numarasına göre sıralanır.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1" name="Metin kutusu 10"/>
          <p:cNvSpPr txBox="1"/>
          <p:nvPr/>
        </p:nvSpPr>
        <p:spPr>
          <a:xfrm>
            <a:off x="1607127" y="1647971"/>
            <a:ext cx="9482214" cy="1569660"/>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Sınav </a:t>
            </a:r>
            <a:r>
              <a:rPr lang="tr-TR" sz="2400" dirty="0">
                <a:solidFill>
                  <a:srgbClr val="FFFF00"/>
                </a:solidFill>
                <a:effectLst>
                  <a:outerShdw blurRad="38100" dist="38100" dir="2700000" algn="tl">
                    <a:srgbClr val="000000">
                      <a:alpha val="43137"/>
                    </a:srgbClr>
                  </a:outerShdw>
                </a:effectLst>
              </a:rPr>
              <a:t>evrakı dönüş zarfları,</a:t>
            </a:r>
          </a:p>
          <a:p>
            <a:pPr algn="just"/>
            <a:r>
              <a:rPr lang="tr-TR" sz="2400" dirty="0" smtClean="0">
                <a:solidFill>
                  <a:srgbClr val="FFFF00"/>
                </a:solidFill>
                <a:effectLst>
                  <a:outerShdw blurRad="38100" dist="38100" dir="2700000" algn="tl">
                    <a:srgbClr val="000000">
                      <a:alpha val="43137"/>
                    </a:srgbClr>
                  </a:outerShdw>
                </a:effectLst>
              </a:rPr>
              <a:t>- Kullanılmayan </a:t>
            </a:r>
            <a:r>
              <a:rPr lang="tr-TR" sz="2400" dirty="0">
                <a:solidFill>
                  <a:srgbClr val="FFFF00"/>
                </a:solidFill>
                <a:effectLst>
                  <a:outerShdw blurRad="38100" dist="38100" dir="2700000" algn="tl">
                    <a:srgbClr val="000000">
                      <a:alpha val="43137"/>
                    </a:srgbClr>
                  </a:outerShdw>
                </a:effectLst>
              </a:rPr>
              <a:t>yedek sınav evrakı,</a:t>
            </a:r>
          </a:p>
          <a:p>
            <a:pPr algn="just"/>
            <a:r>
              <a:rPr lang="tr-TR" sz="2400" dirty="0" smtClean="0">
                <a:solidFill>
                  <a:srgbClr val="FFFF00"/>
                </a:solidFill>
                <a:effectLst>
                  <a:outerShdw blurRad="38100" dist="38100" dir="2700000" algn="tl">
                    <a:srgbClr val="000000">
                      <a:alpha val="43137"/>
                    </a:srgbClr>
                  </a:outerShdw>
                </a:effectLst>
              </a:rPr>
              <a:t>- Sınav </a:t>
            </a:r>
            <a:r>
              <a:rPr lang="tr-TR" sz="2400" dirty="0">
                <a:solidFill>
                  <a:srgbClr val="FFFF00"/>
                </a:solidFill>
                <a:effectLst>
                  <a:outerShdw blurRad="38100" dist="38100" dir="2700000" algn="tl">
                    <a:srgbClr val="000000">
                      <a:alpha val="43137"/>
                    </a:srgbClr>
                  </a:outerShdw>
                </a:effectLst>
              </a:rPr>
              <a:t>paketi teslim tutanak formu,</a:t>
            </a:r>
          </a:p>
          <a:p>
            <a:pPr algn="just"/>
            <a:r>
              <a:rPr lang="tr-TR" sz="2400" dirty="0" smtClean="0">
                <a:solidFill>
                  <a:srgbClr val="FFFF00"/>
                </a:solidFill>
                <a:effectLst>
                  <a:outerShdw blurRad="38100" dist="38100" dir="2700000" algn="tl">
                    <a:srgbClr val="000000">
                      <a:alpha val="43137"/>
                    </a:srgbClr>
                  </a:outerShdw>
                </a:effectLst>
              </a:rPr>
              <a:t>- Varsa </a:t>
            </a:r>
            <a:r>
              <a:rPr lang="tr-TR" sz="2400" dirty="0">
                <a:solidFill>
                  <a:srgbClr val="FFFF00"/>
                </a:solidFill>
                <a:effectLst>
                  <a:outerShdw blurRad="38100" dist="38100" dir="2700000" algn="tl">
                    <a:srgbClr val="000000">
                      <a:alpha val="43137"/>
                    </a:srgbClr>
                  </a:outerShdw>
                </a:effectLst>
              </a:rPr>
              <a:t>diğer </a:t>
            </a:r>
            <a:r>
              <a:rPr lang="tr-TR" sz="2400" dirty="0" smtClean="0">
                <a:solidFill>
                  <a:srgbClr val="FFFF00"/>
                </a:solidFill>
                <a:effectLst>
                  <a:outerShdw blurRad="38100" dist="38100" dir="2700000" algn="tl">
                    <a:srgbClr val="000000">
                      <a:alpha val="43137"/>
                    </a:srgbClr>
                  </a:outerShdw>
                </a:effectLst>
              </a:rPr>
              <a:t>tutanaklar,</a:t>
            </a:r>
            <a:endParaRPr lang="tr-TR" sz="2400" dirty="0">
              <a:solidFill>
                <a:srgbClr val="FFFF00"/>
              </a:solidFill>
              <a:effectLst>
                <a:outerShdw blurRad="38100" dist="38100" dir="2700000" algn="tl">
                  <a:srgbClr val="000000">
                    <a:alpha val="43137"/>
                  </a:srgbClr>
                </a:outerShdw>
              </a:effectLst>
            </a:endParaRPr>
          </a:p>
        </p:txBody>
      </p:sp>
      <p:sp>
        <p:nvSpPr>
          <p:cNvPr id="16" name="Metin kutusu 15"/>
          <p:cNvSpPr txBox="1"/>
          <p:nvPr/>
        </p:nvSpPr>
        <p:spPr>
          <a:xfrm>
            <a:off x="1078351" y="3314091"/>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Yedek sınav evrakı ve tutanaklar en üstte olacak şekilde “Sınav Güvenlik Dönüş </a:t>
            </a:r>
            <a:r>
              <a:rPr lang="tr-TR" sz="2400" dirty="0" err="1">
                <a:solidFill>
                  <a:srgbClr val="FFFF00"/>
                </a:solidFill>
                <a:effectLst>
                  <a:outerShdw blurRad="38100" dist="38100" dir="2700000" algn="tl">
                    <a:srgbClr val="000000">
                      <a:alpha val="43137"/>
                    </a:srgbClr>
                  </a:outerShdw>
                </a:effectLst>
              </a:rPr>
              <a:t>Kutusu”na</a:t>
            </a:r>
            <a:r>
              <a:rPr lang="tr-TR" sz="2400" dirty="0">
                <a:solidFill>
                  <a:srgbClr val="FFFF00"/>
                </a:solidFill>
                <a:effectLst>
                  <a:outerShdw blurRad="38100" dist="38100" dir="2700000" algn="tl">
                    <a:srgbClr val="000000">
                      <a:alpha val="43137"/>
                    </a:srgbClr>
                  </a:outerShdw>
                </a:effectLst>
              </a:rPr>
              <a:t> yerleştirilir.</a:t>
            </a:r>
          </a:p>
        </p:txBody>
      </p:sp>
    </p:spTree>
    <p:extLst>
      <p:ext uri="{BB962C8B-B14F-4D97-AF65-F5344CB8AC3E}">
        <p14:creationId xmlns:p14="http://schemas.microsoft.com/office/powerpoint/2010/main" val="12123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Her sınıf seviyesi için ayrı ayrı  “Sınav Güvenlik Dönüş Kutusu” olacaktır.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1" name="Metin kutusu 10"/>
          <p:cNvSpPr txBox="1"/>
          <p:nvPr/>
        </p:nvSpPr>
        <p:spPr>
          <a:xfrm>
            <a:off x="1607127" y="2533228"/>
            <a:ext cx="9482214" cy="1938992"/>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Kullanılan Soru </a:t>
            </a:r>
            <a:r>
              <a:rPr lang="tr-TR" sz="2400" dirty="0">
                <a:solidFill>
                  <a:srgbClr val="FFFF00"/>
                </a:solidFill>
                <a:effectLst>
                  <a:outerShdw blurRad="38100" dist="38100" dir="2700000" algn="tl">
                    <a:srgbClr val="000000">
                      <a:alpha val="43137"/>
                    </a:srgbClr>
                  </a:outerShdw>
                </a:effectLst>
              </a:rPr>
              <a:t>kitapçıkları;</a:t>
            </a:r>
          </a:p>
          <a:p>
            <a:pPr algn="just"/>
            <a:r>
              <a:rPr lang="tr-TR" sz="2400" dirty="0">
                <a:solidFill>
                  <a:srgbClr val="FFFF00"/>
                </a:solidFill>
                <a:effectLst>
                  <a:outerShdw blurRad="38100" dist="38100" dir="2700000" algn="tl">
                    <a:srgbClr val="000000">
                      <a:alpha val="43137"/>
                    </a:srgbClr>
                  </a:outerShdw>
                </a:effectLst>
              </a:rPr>
              <a:t>	Sınav Evrakı Dönüş Zarfına</a:t>
            </a:r>
          </a:p>
          <a:p>
            <a:pPr algn="just"/>
            <a:r>
              <a:rPr lang="tr-TR" sz="2400" dirty="0">
                <a:solidFill>
                  <a:srgbClr val="FFFF00"/>
                </a:solidFill>
                <a:effectLst>
                  <a:outerShdw blurRad="38100" dist="38100" dir="2700000" algn="tl">
                    <a:srgbClr val="000000">
                      <a:alpha val="43137"/>
                    </a:srgbClr>
                  </a:outerShdw>
                </a:effectLst>
              </a:rPr>
              <a:t>	veya</a:t>
            </a:r>
          </a:p>
          <a:p>
            <a:pPr algn="just"/>
            <a:r>
              <a:rPr lang="tr-TR" sz="2400" dirty="0">
                <a:solidFill>
                  <a:srgbClr val="FFFF00"/>
                </a:solidFill>
                <a:effectLst>
                  <a:outerShdw blurRad="38100" dist="38100" dir="2700000" algn="tl">
                    <a:srgbClr val="000000">
                      <a:alpha val="43137"/>
                    </a:srgbClr>
                  </a:outerShdw>
                </a:effectLst>
              </a:rPr>
              <a:t>	Sınav Güvenlik Dönüş Kutusuna </a:t>
            </a:r>
          </a:p>
          <a:p>
            <a:pPr algn="just"/>
            <a:r>
              <a:rPr lang="tr-TR" sz="2400" dirty="0">
                <a:solidFill>
                  <a:srgbClr val="FFFF00"/>
                </a:solidFill>
                <a:effectLst>
                  <a:outerShdw blurRad="38100" dist="38100" dir="2700000" algn="tl">
                    <a:srgbClr val="000000">
                      <a:alpha val="43137"/>
                    </a:srgbClr>
                  </a:outerShdw>
                </a:effectLst>
              </a:rPr>
              <a:t>konulmayacaktır. </a:t>
            </a:r>
          </a:p>
        </p:txBody>
      </p:sp>
      <p:sp>
        <p:nvSpPr>
          <p:cNvPr id="14" name="Metin kutusu 13"/>
          <p:cNvSpPr txBox="1"/>
          <p:nvPr/>
        </p:nvSpPr>
        <p:spPr>
          <a:xfrm>
            <a:off x="1003966" y="1981146"/>
            <a:ext cx="2265213" cy="523220"/>
          </a:xfrm>
          <a:prstGeom prst="rect">
            <a:avLst/>
          </a:prstGeom>
          <a:noFill/>
        </p:spPr>
        <p:txBody>
          <a:bodyPr wrap="square" rtlCol="0">
            <a:spAutoFit/>
          </a:bodyPr>
          <a:lstStyle/>
          <a:p>
            <a:pPr algn="ctr"/>
            <a:r>
              <a:rPr lang="tr-TR" sz="2800" b="1" dirty="0" smtClean="0">
                <a:solidFill>
                  <a:srgbClr val="FF0000"/>
                </a:solidFill>
                <a:effectLst>
                  <a:outerShdw blurRad="38100" dist="38100" dir="2700000" algn="tl">
                    <a:srgbClr val="000000">
                      <a:alpha val="43137"/>
                    </a:srgbClr>
                  </a:outerShdw>
                </a:effectLst>
              </a:rPr>
              <a:t>ÖNEMLİ !!!</a:t>
            </a:r>
            <a:endParaRPr lang="tr-T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237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26" presetClass="entr" presetSubtype="0" fill="hold" grpId="0" nodeType="withEffect">
                                  <p:stCondLst>
                                    <p:cond delay="3250"/>
                                  </p:stCondLst>
                                  <p:iterate type="lt">
                                    <p:tmPct val="0"/>
                                  </p:iterate>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par>
                                <p:cTn id="31" presetID="9" presetClass="entr" presetSubtype="0"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18" presetClass="emph" presetSubtype="0" repeatCount="10000" fill="remove" grpId="1" nodeType="withEffect">
                                  <p:stCondLst>
                                    <p:cond delay="2750"/>
                                  </p:stCondLst>
                                  <p:iterate type="lt">
                                    <p:tmPct val="4000"/>
                                  </p:iterate>
                                  <p:childTnLst>
                                    <p:set>
                                      <p:cBhvr override="childStyle">
                                        <p:cTn id="35" dur="2000" fill="hold"/>
                                        <p:tgtEl>
                                          <p:spTgt spid="1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P spid="14" grpId="0"/>
      <p:bldP spid="1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Bina Sınav Komisyon Odası kontrol edilir. Sınav güvenlik dönüş kutusuna konulacak sınav evrakı kalmadığına emin olunduktan sonra kutu kapatılıp seri numaralı güvenlik kilitleriyle kilitlenir, sınav evrakı nakil koruma görevlilerine tutanakla teslim edilir.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12330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69011"/>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49795"/>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3715581"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Hakkında Genel açıklamalar</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32" name="Metin kutusu 31"/>
          <p:cNvSpPr txBox="1"/>
          <p:nvPr/>
        </p:nvSpPr>
        <p:spPr>
          <a:xfrm>
            <a:off x="1078351" y="987632"/>
            <a:ext cx="10010990" cy="3416320"/>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Öğrenciler</a:t>
            </a:r>
            <a:r>
              <a:rPr lang="tr-TR" sz="2400" dirty="0">
                <a:solidFill>
                  <a:srgbClr val="FFFF00"/>
                </a:solidFill>
                <a:effectLst>
                  <a:outerShdw blurRad="38100" dist="38100" dir="2700000" algn="tl">
                    <a:srgbClr val="000000">
                      <a:alpha val="43137"/>
                    </a:srgbClr>
                  </a:outerShdw>
                </a:effectLst>
              </a:rPr>
              <a:t>, geçerli kimlik belgesi (T.C. kimlik numaralı nüfus cüzdanı/T.C. kimlik kartı veya geçerlilik süresi devam eden pasaport, pasaportları olmayan KKTC vatandaşları için </a:t>
            </a:r>
            <a:r>
              <a:rPr lang="tr-TR" sz="2400" dirty="0" smtClean="0">
                <a:solidFill>
                  <a:srgbClr val="FFFF00"/>
                </a:solidFill>
                <a:effectLst>
                  <a:outerShdw blurRad="38100" dist="38100" dir="2700000" algn="tl">
                    <a:srgbClr val="000000">
                      <a:alpha val="43137"/>
                    </a:srgbClr>
                  </a:outerShdw>
                </a:effectLst>
              </a:rPr>
              <a:t>kimlik </a:t>
            </a:r>
            <a:r>
              <a:rPr lang="tr-TR" sz="2400" dirty="0">
                <a:solidFill>
                  <a:srgbClr val="FFFF00"/>
                </a:solidFill>
                <a:effectLst>
                  <a:outerShdw blurRad="38100" dist="38100" dir="2700000" algn="tl">
                    <a:srgbClr val="000000">
                      <a:alpha val="43137"/>
                    </a:srgbClr>
                  </a:outerShdw>
                </a:effectLst>
              </a:rPr>
              <a:t>numaralı KKTC kimlik kartı) kontrolü yapılarak sınava alınacaklardır.</a:t>
            </a:r>
          </a:p>
          <a:p>
            <a:pPr marL="631825" lvl="1" indent="-342900" algn="just">
              <a:buFont typeface="Wingdings" panose="05000000000000000000" pitchFamily="2" charset="2"/>
              <a:buChar char="Ø"/>
            </a:pPr>
            <a:r>
              <a:rPr lang="tr-TR" sz="2400" dirty="0" smtClean="0">
                <a:solidFill>
                  <a:schemeClr val="bg1"/>
                </a:solidFill>
                <a:effectLst>
                  <a:outerShdw blurRad="38100" dist="38100" dir="2700000" algn="tl">
                    <a:srgbClr val="000000">
                      <a:alpha val="43137"/>
                    </a:srgbClr>
                  </a:outerShdw>
                </a:effectLst>
              </a:rPr>
              <a:t>Geçerli </a:t>
            </a:r>
            <a:r>
              <a:rPr lang="tr-TR" sz="2400" dirty="0">
                <a:solidFill>
                  <a:schemeClr val="bg1"/>
                </a:solidFill>
                <a:effectLst>
                  <a:outerShdw blurRad="38100" dist="38100" dir="2700000" algn="tl">
                    <a:srgbClr val="000000">
                      <a:alpha val="43137"/>
                    </a:srgbClr>
                  </a:outerShdw>
                </a:effectLst>
              </a:rPr>
              <a:t>kimlik belgesi yanında olmayan öğrenciler sınava </a:t>
            </a:r>
            <a:r>
              <a:rPr lang="tr-TR" sz="2400" dirty="0" smtClean="0">
                <a:solidFill>
                  <a:schemeClr val="bg1"/>
                </a:solidFill>
                <a:effectLst>
                  <a:outerShdw blurRad="38100" dist="38100" dir="2700000" algn="tl">
                    <a:srgbClr val="000000">
                      <a:alpha val="43137"/>
                    </a:srgbClr>
                  </a:outerShdw>
                </a:effectLst>
              </a:rPr>
              <a:t>alınmayacaktır.</a:t>
            </a:r>
          </a:p>
          <a:p>
            <a:pPr marL="631825" lvl="1" indent="-342900" algn="just">
              <a:buFont typeface="Wingdings" panose="05000000000000000000" pitchFamily="2" charset="2"/>
              <a:buChar char="Ø"/>
            </a:pPr>
            <a:r>
              <a:rPr lang="tr-TR" sz="2400" dirty="0" smtClean="0">
                <a:solidFill>
                  <a:srgbClr val="FFFF00"/>
                </a:solidFill>
                <a:effectLst>
                  <a:outerShdw blurRad="38100" dist="38100" dir="2700000" algn="tl">
                    <a:srgbClr val="000000">
                      <a:alpha val="43137"/>
                    </a:srgbClr>
                  </a:outerShdw>
                </a:effectLst>
              </a:rPr>
              <a:t>Öğrenciler</a:t>
            </a:r>
            <a:r>
              <a:rPr lang="tr-TR" sz="2400" dirty="0">
                <a:solidFill>
                  <a:srgbClr val="FFFF00"/>
                </a:solidFill>
                <a:effectLst>
                  <a:outerShdw blurRad="38100" dist="38100" dir="2700000" algn="tl">
                    <a:srgbClr val="000000">
                      <a:alpha val="43137"/>
                    </a:srgbClr>
                  </a:outerShdw>
                </a:effectLst>
              </a:rPr>
              <a:t>, nüfus müdürlükleri tarafından </a:t>
            </a:r>
            <a:r>
              <a:rPr lang="tr-TR" sz="2400" dirty="0" smtClean="0">
                <a:solidFill>
                  <a:srgbClr val="FFFF00"/>
                </a:solidFill>
                <a:effectLst>
                  <a:outerShdw blurRad="38100" dist="38100" dir="2700000" algn="tl">
                    <a:srgbClr val="000000">
                      <a:alpha val="43137"/>
                    </a:srgbClr>
                  </a:outerShdw>
                </a:effectLst>
              </a:rPr>
              <a:t>verilen Fotoğraflı, </a:t>
            </a:r>
            <a:r>
              <a:rPr lang="tr-TR" sz="2400" dirty="0" err="1" smtClean="0">
                <a:solidFill>
                  <a:srgbClr val="FFFF00"/>
                </a:solidFill>
                <a:effectLst>
                  <a:outerShdw blurRad="38100" dist="38100" dir="2700000" algn="tl">
                    <a:srgbClr val="000000">
                      <a:alpha val="43137"/>
                    </a:srgbClr>
                  </a:outerShdw>
                </a:effectLst>
              </a:rPr>
              <a:t>barkodlu-karekodlu</a:t>
            </a:r>
            <a:r>
              <a:rPr lang="tr-TR" sz="2400" dirty="0" smtClean="0">
                <a:solidFill>
                  <a:srgbClr val="FFFF00"/>
                </a:solidFill>
                <a:effectLst>
                  <a:outerShdw blurRad="38100" dist="38100" dir="2700000" algn="tl">
                    <a:srgbClr val="000000">
                      <a:alpha val="43137"/>
                    </a:srgbClr>
                  </a:outerShdw>
                </a:effectLst>
              </a:rPr>
              <a:t> Geçici </a:t>
            </a:r>
            <a:r>
              <a:rPr lang="tr-TR" sz="2400" dirty="0">
                <a:solidFill>
                  <a:srgbClr val="FFFF00"/>
                </a:solidFill>
                <a:effectLst>
                  <a:outerShdw blurRad="38100" dist="38100" dir="2700000" algn="tl">
                    <a:srgbClr val="000000">
                      <a:alpha val="43137"/>
                    </a:srgbClr>
                  </a:outerShdw>
                </a:effectLst>
              </a:rPr>
              <a:t>kimlik belgesi / T.C. kimlik kartı talep belgesi ile sınava alınabileceklerdir,</a:t>
            </a:r>
            <a:endParaRPr lang="tr-TR" sz="2400" dirty="0" smtClean="0">
              <a:solidFill>
                <a:srgbClr val="FFFF00"/>
              </a:solidFill>
              <a:effectLst>
                <a:outerShdw blurRad="38100" dist="38100" dir="2700000" algn="tl">
                  <a:srgbClr val="000000">
                    <a:alpha val="43137"/>
                  </a:srgbClr>
                </a:outerShdw>
              </a:effectLst>
            </a:endParaRPr>
          </a:p>
          <a:p>
            <a:pPr algn="just">
              <a:tabLst>
                <a:tab pos="538163" algn="l"/>
              </a:tabLst>
            </a:pPr>
            <a:endParaRPr lang="tr-TR" sz="2400" dirty="0" smtClean="0">
              <a:solidFill>
                <a:srgbClr val="FFFF00"/>
              </a:solidFill>
              <a:effectLst>
                <a:outerShdw blurRad="38100" dist="38100" dir="2700000" algn="tl">
                  <a:srgbClr val="000000">
                    <a:alpha val="43137"/>
                  </a:srgbClr>
                </a:outerShdw>
              </a:effectLst>
            </a:endParaRPr>
          </a:p>
        </p:txBody>
      </p:sp>
      <p:sp>
        <p:nvSpPr>
          <p:cNvPr id="10" name="Metin kutusu 9"/>
          <p:cNvSpPr txBox="1"/>
          <p:nvPr/>
        </p:nvSpPr>
        <p:spPr>
          <a:xfrm>
            <a:off x="1249224" y="4911783"/>
            <a:ext cx="10010990" cy="461665"/>
          </a:xfrm>
          <a:prstGeom prst="rect">
            <a:avLst/>
          </a:prstGeom>
          <a:noFill/>
        </p:spPr>
        <p:txBody>
          <a:bodyPr wrap="square" rtlCol="0">
            <a:spAutoFit/>
          </a:bodyPr>
          <a:lstStyle/>
          <a:p>
            <a:pPr algn="just"/>
            <a:r>
              <a:rPr lang="tr-TR" sz="2400" dirty="0">
                <a:solidFill>
                  <a:srgbClr val="FF0000"/>
                </a:solidFill>
                <a:effectLst>
                  <a:glow rad="101600">
                    <a:schemeClr val="tx1">
                      <a:alpha val="60000"/>
                    </a:schemeClr>
                  </a:glow>
                  <a:outerShdw blurRad="38100" dist="38100" dir="2700000" algn="tl">
                    <a:srgbClr val="000000">
                      <a:alpha val="43137"/>
                    </a:srgbClr>
                  </a:outerShdw>
                </a:effectLst>
              </a:rPr>
              <a:t>(Belgenin son geçerlilik tarihine dikkat edilmesi gerekmektedir.)</a:t>
            </a:r>
          </a:p>
        </p:txBody>
      </p:sp>
    </p:spTree>
    <p:extLst>
      <p:ext uri="{BB962C8B-B14F-4D97-AF65-F5344CB8AC3E}">
        <p14:creationId xmlns:p14="http://schemas.microsoft.com/office/powerpoint/2010/main" val="217231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32"/>
                                        </p:tgtEl>
                                        <p:attrNameLst>
                                          <p:attrName>style.visibility</p:attrName>
                                        </p:attrNameLst>
                                      </p:cBhvr>
                                      <p:to>
                                        <p:strVal val="visible"/>
                                      </p:to>
                                    </p:set>
                                    <p:animEffect transition="in" filter="dissolve">
                                      <p:cBhvr>
                                        <p:cTn id="14" dur="500"/>
                                        <p:tgtEl>
                                          <p:spTgt spid="32"/>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32"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5783825" y="1565205"/>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21" name="Resim 20"/>
          <p:cNvPicPr>
            <a:picLocks noChangeAspect="1"/>
          </p:cNvPicPr>
          <p:nvPr/>
        </p:nvPicPr>
        <p:blipFill rotWithShape="1">
          <a:blip r:embed="rId7">
            <a:extLst>
              <a:ext uri="{28A0092B-C50C-407E-A947-70E740481C1C}">
                <a14:useLocalDpi xmlns:a14="http://schemas.microsoft.com/office/drawing/2010/main" val="0"/>
              </a:ext>
            </a:extLst>
          </a:blip>
          <a:srcRect l="21218" t="22820" r="20802" b="20897"/>
          <a:stretch/>
        </p:blipFill>
        <p:spPr>
          <a:xfrm>
            <a:off x="1741959" y="916585"/>
            <a:ext cx="7516843" cy="558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Metin kutusu 12"/>
          <p:cNvSpPr txBox="1"/>
          <p:nvPr/>
        </p:nvSpPr>
        <p:spPr>
          <a:xfrm>
            <a:off x="341745" y="1965751"/>
            <a:ext cx="11348446" cy="1754326"/>
          </a:xfrm>
          <a:prstGeom prst="rect">
            <a:avLst/>
          </a:prstGeom>
          <a:noFill/>
        </p:spPr>
        <p:txBody>
          <a:bodyPr wrap="square" rtlCol="0">
            <a:spAutoFit/>
          </a:bodyPr>
          <a:lstStyle/>
          <a:p>
            <a:pPr algn="just"/>
            <a:r>
              <a:rPr lang="tr-TR" sz="3600" dirty="0">
                <a:solidFill>
                  <a:srgbClr val="FFFF00"/>
                </a:solidFill>
                <a:effectLst>
                  <a:glow rad="101600">
                    <a:schemeClr val="tx1">
                      <a:alpha val="60000"/>
                    </a:schemeClr>
                  </a:glow>
                  <a:outerShdw blurRad="38100" dist="38100" dir="2700000" algn="tl">
                    <a:srgbClr val="000000">
                      <a:alpha val="43137"/>
                    </a:srgbClr>
                  </a:outerShdw>
                </a:effectLst>
              </a:rPr>
              <a:t>Güvenlik kilitleri, kapağın tam olarak kapandığından emin olduktan sonra </a:t>
            </a:r>
            <a:r>
              <a:rPr lang="tr-TR" sz="3600" u="sng" dirty="0">
                <a:solidFill>
                  <a:srgbClr val="FFFF00"/>
                </a:solidFill>
                <a:effectLst>
                  <a:glow rad="101600">
                    <a:schemeClr val="tx1">
                      <a:alpha val="60000"/>
                    </a:schemeClr>
                  </a:glow>
                  <a:outerShdw blurRad="38100" dist="38100" dir="2700000" algn="tl">
                    <a:srgbClr val="000000">
                      <a:alpha val="43137"/>
                    </a:srgbClr>
                  </a:outerShdw>
                </a:effectLst>
              </a:rPr>
              <a:t>seri numara etiketleri içeride kalacak</a:t>
            </a:r>
            <a:r>
              <a:rPr lang="tr-TR" sz="3600" dirty="0">
                <a:solidFill>
                  <a:srgbClr val="FFFF00"/>
                </a:solidFill>
                <a:effectLst>
                  <a:glow rad="101600">
                    <a:schemeClr val="tx1">
                      <a:alpha val="60000"/>
                    </a:schemeClr>
                  </a:glow>
                  <a:outerShdw blurRad="38100" dist="38100" dir="2700000" algn="tl">
                    <a:srgbClr val="000000">
                      <a:alpha val="43137"/>
                    </a:srgbClr>
                  </a:outerShdw>
                </a:effectLst>
              </a:rPr>
              <a:t> şekilde </a:t>
            </a: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takılır.</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5388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14" presetClass="entr" presetSubtype="10" fill="hold" nodeType="withEffect">
                                  <p:stCondLst>
                                    <p:cond delay="150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9" presetClass="entr" presetSubtype="0" fill="hold" grpId="0" nodeType="withEffect">
                                  <p:stCondLst>
                                    <p:cond delay="225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3" name="Metin kutusu 12"/>
          <p:cNvSpPr txBox="1"/>
          <p:nvPr/>
        </p:nvSpPr>
        <p:spPr>
          <a:xfrm>
            <a:off x="421777"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Hatalı Kapatma Örneği</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pic>
        <p:nvPicPr>
          <p:cNvPr id="10" name="Picture 2" descr="C:\Users\TEMEL\Desktop\Yeni klasör\20150324_100501.jpg"/>
          <p:cNvPicPr>
            <a:picLocks noChangeAspect="1" noChangeArrowheads="1"/>
          </p:cNvPicPr>
          <p:nvPr/>
        </p:nvPicPr>
        <p:blipFill>
          <a:blip r:embed="rId6" cstate="print"/>
          <a:srcRect/>
          <a:stretch>
            <a:fillRect/>
          </a:stretch>
        </p:blipFill>
        <p:spPr bwMode="auto">
          <a:xfrm>
            <a:off x="2171564" y="1452934"/>
            <a:ext cx="7848872" cy="4896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p:cNvSpPr txBox="1"/>
          <p:nvPr/>
        </p:nvSpPr>
        <p:spPr>
          <a:xfrm>
            <a:off x="5255034"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 Kırık Kilit »</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14" name="Aşağı Ok 13"/>
          <p:cNvSpPr/>
          <p:nvPr/>
        </p:nvSpPr>
        <p:spPr>
          <a:xfrm rot="19655192">
            <a:off x="2944707" y="2299009"/>
            <a:ext cx="644769" cy="1008185"/>
          </a:xfrm>
          <a:prstGeom prst="down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2432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2" presetClass="entr" presetSubtype="8"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6"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14" presetClass="entr" presetSubtype="10" fill="hold" nodeType="withEffect">
                                  <p:stCondLst>
                                    <p:cond delay="225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26" presetClass="entr" presetSubtype="0" fill="hold" grpId="0"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repeatCount="indefinite" fill="hold" display="0">
                  <p:stCondLst>
                    <p:cond delay="indefinite"/>
                  </p:stCondLst>
                </p:cTn>
                <p:tgtEl>
                  <p:spTgt spid="3"/>
                </p:tgtEl>
              </p:cMediaNode>
            </p:video>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3" name="Metin kutusu 12"/>
          <p:cNvSpPr txBox="1"/>
          <p:nvPr/>
        </p:nvSpPr>
        <p:spPr>
          <a:xfrm>
            <a:off x="421777"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Hatalı Kapatma Örneği</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11" name="Metin kutusu 10"/>
          <p:cNvSpPr txBox="1"/>
          <p:nvPr/>
        </p:nvSpPr>
        <p:spPr>
          <a:xfrm>
            <a:off x="5255034" y="735359"/>
            <a:ext cx="5330904"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 Ters Yönde Takılmış Kilit »</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pic>
        <p:nvPicPr>
          <p:cNvPr id="14" name="Picture 2" descr="C:\Users\TEMEL\Desktop\Yeni klasör\20150324_142841.jpg"/>
          <p:cNvPicPr>
            <a:picLocks noChangeAspect="1" noChangeArrowheads="1"/>
          </p:cNvPicPr>
          <p:nvPr/>
        </p:nvPicPr>
        <p:blipFill>
          <a:blip r:embed="rId6" cstate="print"/>
          <a:srcRect/>
          <a:stretch>
            <a:fillRect/>
          </a:stretch>
        </p:blipFill>
        <p:spPr bwMode="auto">
          <a:xfrm>
            <a:off x="2231912" y="1381690"/>
            <a:ext cx="8471258" cy="5136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şağı Ok 1"/>
          <p:cNvSpPr/>
          <p:nvPr/>
        </p:nvSpPr>
        <p:spPr>
          <a:xfrm rot="19353675">
            <a:off x="5682095" y="3188676"/>
            <a:ext cx="644769" cy="1008185"/>
          </a:xfrm>
          <a:prstGeom prst="down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7783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26"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par>
                                <p:cTn id="25" presetID="14" presetClass="entr" presetSubtype="10" fill="hold" nodeType="withEffect">
                                  <p:stCondLst>
                                    <p:cond delay="75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26" presetClass="entr" presetSubtype="0" fill="hold" grpId="0" nodeType="withEffect">
                                  <p:stCondLst>
                                    <p:cond delay="150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repeatCount="indefinite"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3" name="Metin kutusu 12"/>
          <p:cNvSpPr txBox="1"/>
          <p:nvPr/>
        </p:nvSpPr>
        <p:spPr>
          <a:xfrm>
            <a:off x="421777"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Hatalı Kapatma Örneği</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11" name="Metin kutusu 10"/>
          <p:cNvSpPr txBox="1"/>
          <p:nvPr/>
        </p:nvSpPr>
        <p:spPr>
          <a:xfrm>
            <a:off x="5255034" y="735359"/>
            <a:ext cx="5330904"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 Eksik Kilit »</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pic>
        <p:nvPicPr>
          <p:cNvPr id="15" name="Picture 2" descr="C:\Users\TEMEL\Desktop\Yeni klasör\20150324_122340.jpg"/>
          <p:cNvPicPr>
            <a:picLocks noChangeAspect="1" noChangeArrowheads="1"/>
          </p:cNvPicPr>
          <p:nvPr/>
        </p:nvPicPr>
        <p:blipFill>
          <a:blip r:embed="rId6" cstate="print"/>
          <a:srcRect/>
          <a:stretch>
            <a:fillRect/>
          </a:stretch>
        </p:blipFill>
        <p:spPr bwMode="auto">
          <a:xfrm>
            <a:off x="2162518" y="1382472"/>
            <a:ext cx="7866964" cy="4967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şağı Ok 1"/>
          <p:cNvSpPr/>
          <p:nvPr/>
        </p:nvSpPr>
        <p:spPr>
          <a:xfrm rot="19353675">
            <a:off x="5495068" y="2136117"/>
            <a:ext cx="644769" cy="1008185"/>
          </a:xfrm>
          <a:prstGeom prst="down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816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14" presetClass="entr" presetSubtype="10" fill="hold" nodeType="withEffect">
                                  <p:stCondLst>
                                    <p:cond delay="150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26" presetClass="entr" presetSubtype="0" fill="hold" grpId="0" nodeType="withEffect">
                                  <p:stCondLst>
                                    <p:cond delay="150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3" name="Metin kutusu 12"/>
          <p:cNvSpPr txBox="1"/>
          <p:nvPr/>
        </p:nvSpPr>
        <p:spPr>
          <a:xfrm>
            <a:off x="421777"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Hatalı Kapatma Örneği</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11" name="Metin kutusu 10"/>
          <p:cNvSpPr txBox="1"/>
          <p:nvPr/>
        </p:nvSpPr>
        <p:spPr>
          <a:xfrm>
            <a:off x="5255034" y="735359"/>
            <a:ext cx="5330904"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 Farklı Renkte Kilit »</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pic>
        <p:nvPicPr>
          <p:cNvPr id="14" name="Picture 2" descr="C:\Users\TEMEL\Desktop\Yeni klasör\20150324_142746.jpg"/>
          <p:cNvPicPr>
            <a:picLocks noChangeAspect="1" noChangeArrowheads="1"/>
          </p:cNvPicPr>
          <p:nvPr/>
        </p:nvPicPr>
        <p:blipFill>
          <a:blip r:embed="rId6" cstate="print"/>
          <a:srcRect/>
          <a:stretch>
            <a:fillRect/>
          </a:stretch>
        </p:blipFill>
        <p:spPr bwMode="auto">
          <a:xfrm>
            <a:off x="2378655" y="1558924"/>
            <a:ext cx="7664391" cy="4940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şağı Ok 1"/>
          <p:cNvSpPr/>
          <p:nvPr/>
        </p:nvSpPr>
        <p:spPr>
          <a:xfrm rot="19353675">
            <a:off x="5462705" y="2031955"/>
            <a:ext cx="644769" cy="1008185"/>
          </a:xfrm>
          <a:prstGeom prst="down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8405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14" presetClass="entr" presetSubtype="10" fill="hold" nodeType="withEffect">
                                  <p:stCondLst>
                                    <p:cond delay="150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26" presetClass="entr" presetSubtype="0" fill="hold" grpId="0" nodeType="withEffect">
                                  <p:stCondLst>
                                    <p:cond delay="150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3" name="Metin kutusu 12"/>
          <p:cNvSpPr txBox="1"/>
          <p:nvPr/>
        </p:nvSpPr>
        <p:spPr>
          <a:xfrm>
            <a:off x="421777" y="735359"/>
            <a:ext cx="4667459"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Hatalı Kapatma Örneği</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11" name="Metin kutusu 10"/>
          <p:cNvSpPr txBox="1"/>
          <p:nvPr/>
        </p:nvSpPr>
        <p:spPr>
          <a:xfrm>
            <a:off x="5255034" y="735359"/>
            <a:ext cx="6726408" cy="646331"/>
          </a:xfrm>
          <a:prstGeom prst="rect">
            <a:avLst/>
          </a:prstGeom>
          <a:noFill/>
        </p:spPr>
        <p:txBody>
          <a:bodyPr wrap="square" rtlCol="0">
            <a:spAutoFit/>
          </a:bodyPr>
          <a:lstStyle/>
          <a:p>
            <a:pPr algn="ctr"/>
            <a:r>
              <a:rPr lang="tr-TR" sz="3600" dirty="0" smtClean="0">
                <a:solidFill>
                  <a:srgbClr val="FFFF00"/>
                </a:solidFill>
                <a:effectLst>
                  <a:glow rad="101600">
                    <a:schemeClr val="tx1">
                      <a:alpha val="60000"/>
                    </a:schemeClr>
                  </a:glow>
                  <a:outerShdw blurRad="38100" dist="38100" dir="2700000" algn="tl">
                    <a:srgbClr val="000000">
                      <a:alpha val="43137"/>
                    </a:srgbClr>
                  </a:outerShdw>
                </a:effectLst>
              </a:rPr>
              <a:t>« İple Bağlanmış Güvenlik Kutusu »</a:t>
            </a:r>
            <a:endParaRPr lang="tr-TR" sz="3600" dirty="0">
              <a:solidFill>
                <a:srgbClr val="FFFF00"/>
              </a:solidFill>
              <a:effectLst>
                <a:glow rad="101600">
                  <a:schemeClr val="tx1">
                    <a:alpha val="60000"/>
                  </a:schemeClr>
                </a:glow>
                <a:outerShdw blurRad="38100" dist="38100" dir="2700000" algn="tl">
                  <a:srgbClr val="000000">
                    <a:alpha val="43137"/>
                  </a:srgbClr>
                </a:outerShdw>
              </a:effectLst>
            </a:endParaRPr>
          </a:p>
        </p:txBody>
      </p:sp>
      <p:pic>
        <p:nvPicPr>
          <p:cNvPr id="15" name="Picture 2" descr="C:\Users\TEMEL\Desktop\Yeni klasör\20150325_101130.jpg"/>
          <p:cNvPicPr>
            <a:picLocks noChangeAspect="1" noChangeArrowheads="1"/>
          </p:cNvPicPr>
          <p:nvPr/>
        </p:nvPicPr>
        <p:blipFill>
          <a:blip r:embed="rId6" cstate="print"/>
          <a:srcRect/>
          <a:stretch>
            <a:fillRect/>
          </a:stretch>
        </p:blipFill>
        <p:spPr bwMode="auto">
          <a:xfrm>
            <a:off x="2495081" y="1387999"/>
            <a:ext cx="7704856" cy="5301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şağı Ok 1"/>
          <p:cNvSpPr/>
          <p:nvPr/>
        </p:nvSpPr>
        <p:spPr>
          <a:xfrm rot="19353675">
            <a:off x="4516621" y="1473830"/>
            <a:ext cx="644769" cy="1008185"/>
          </a:xfrm>
          <a:prstGeom prst="down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30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14" presetClass="entr" presetSubtype="10" fill="hold" nodeType="withEffect">
                                  <p:stCondLst>
                                    <p:cond delay="150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26" presetClass="entr" presetSubtype="0" fill="hold" grpId="0" nodeType="withEffect">
                                  <p:stCondLst>
                                    <p:cond delay="150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Soru kitapçıkları okullarda bırakılacak, </a:t>
            </a:r>
            <a:r>
              <a:rPr lang="tr-TR" sz="2400" dirty="0">
                <a:solidFill>
                  <a:schemeClr val="bg1"/>
                </a:solidFill>
                <a:effectLst>
                  <a:outerShdw blurRad="38100" dist="38100" dir="2700000" algn="tl">
                    <a:srgbClr val="000000">
                      <a:alpha val="43137"/>
                    </a:srgbClr>
                  </a:outerShdw>
                </a:effectLst>
              </a:rPr>
              <a:t>sınavdan bir gün sonra </a:t>
            </a:r>
            <a:r>
              <a:rPr lang="tr-TR" sz="2400" dirty="0" smtClean="0">
                <a:solidFill>
                  <a:schemeClr val="bg1"/>
                </a:solidFill>
                <a:effectLst>
                  <a:outerShdw blurRad="38100" dist="38100" dir="2700000" algn="tl">
                    <a:srgbClr val="000000">
                      <a:alpha val="43137"/>
                    </a:srgbClr>
                  </a:outerShdw>
                </a:effectLst>
              </a:rPr>
              <a:t>(28 Nisan 2025 Pazartesi gününden </a:t>
            </a:r>
            <a:r>
              <a:rPr lang="tr-TR" sz="2400" dirty="0">
                <a:solidFill>
                  <a:schemeClr val="bg1"/>
                </a:solidFill>
                <a:effectLst>
                  <a:outerShdw blurRad="38100" dist="38100" dir="2700000" algn="tl">
                    <a:srgbClr val="000000">
                      <a:alpha val="43137"/>
                    </a:srgbClr>
                  </a:outerShdw>
                </a:effectLst>
              </a:rPr>
              <a:t>itibaren) </a:t>
            </a:r>
            <a:r>
              <a:rPr lang="tr-TR" sz="2400" dirty="0">
                <a:solidFill>
                  <a:srgbClr val="FFFF00"/>
                </a:solidFill>
                <a:effectLst>
                  <a:outerShdw blurRad="38100" dist="38100" dir="2700000" algn="tl">
                    <a:srgbClr val="000000">
                      <a:alpha val="43137"/>
                    </a:srgbClr>
                  </a:outerShdw>
                </a:effectLst>
              </a:rPr>
              <a:t>isteyen veli veya öğrenciye verilebilecektir.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346737"/>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2248136"/>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Talep edilmeyen soru kitapçıkları il/ilçe millî eğitim müdürlükleri tarafından okul/kurumlarda kullanılmak üzere değerlendirilecektir.</a:t>
            </a:r>
          </a:p>
        </p:txBody>
      </p:sp>
    </p:spTree>
    <p:extLst>
      <p:ext uri="{BB962C8B-B14F-4D97-AF65-F5344CB8AC3E}">
        <p14:creationId xmlns:p14="http://schemas.microsoft.com/office/powerpoint/2010/main" val="343333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Bina komisyonu ve salon görevlilerinin ücretleri </a:t>
            </a:r>
            <a:r>
              <a:rPr lang="tr-TR" sz="2400" dirty="0" err="1">
                <a:solidFill>
                  <a:srgbClr val="FFFF00"/>
                </a:solidFill>
                <a:effectLst>
                  <a:outerShdw blurRad="38100" dist="38100" dir="2700000" algn="tl">
                    <a:srgbClr val="000000">
                      <a:alpha val="43137"/>
                    </a:srgbClr>
                  </a:outerShdw>
                </a:effectLst>
              </a:rPr>
              <a:t>KBS’den</a:t>
            </a:r>
            <a:r>
              <a:rPr lang="tr-TR" sz="2400" dirty="0">
                <a:solidFill>
                  <a:srgbClr val="FFFF00"/>
                </a:solidFill>
                <a:effectLst>
                  <a:outerShdw blurRad="38100" dist="38100" dir="2700000" algn="tl">
                    <a:srgbClr val="000000">
                      <a:alpha val="43137"/>
                    </a:srgbClr>
                  </a:outerShdw>
                </a:effectLst>
              </a:rPr>
              <a:t> ödenecektir.</a:t>
            </a:r>
          </a:p>
        </p:txBody>
      </p:sp>
      <p:sp>
        <p:nvSpPr>
          <p:cNvPr id="9" name="Yuvarlatılmış Dikdörtgen 8"/>
          <p:cNvSpPr/>
          <p:nvPr/>
        </p:nvSpPr>
        <p:spPr>
          <a:xfrm>
            <a:off x="3271483" y="57726"/>
            <a:ext cx="2057899"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Ücret İşlemleri</a:t>
            </a:r>
            <a:endParaRPr lang="tr-TR" sz="2000" b="1"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pic>
        <p:nvPicPr>
          <p:cNvPr id="51" name="Resim 5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760663"/>
            <a:ext cx="239680" cy="248537"/>
          </a:xfrm>
          <a:prstGeom prst="rect">
            <a:avLst/>
          </a:prstGeom>
          <a:effectLst>
            <a:outerShdw blurRad="50800" dist="38100" dir="2700000" algn="tl" rotWithShape="0">
              <a:prstClr val="black">
                <a:alpha val="40000"/>
              </a:prstClr>
            </a:outerShdw>
          </a:effectLst>
        </p:spPr>
      </p:pic>
      <p:sp>
        <p:nvSpPr>
          <p:cNvPr id="52" name="Metin kutusu 51"/>
          <p:cNvSpPr txBox="1"/>
          <p:nvPr/>
        </p:nvSpPr>
        <p:spPr>
          <a:xfrm>
            <a:off x="1078351" y="166206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başkanı ve gözetmenlerle ilgili bilgiler sınav </a:t>
            </a:r>
            <a:r>
              <a:rPr lang="tr-TR" sz="2400" dirty="0" smtClean="0">
                <a:solidFill>
                  <a:srgbClr val="FFFF00"/>
                </a:solidFill>
                <a:effectLst>
                  <a:outerShdw blurRad="38100" dist="38100" dir="2700000" algn="tl">
                    <a:srgbClr val="000000">
                      <a:alpha val="43137"/>
                    </a:srgbClr>
                  </a:outerShdw>
                </a:effectLst>
              </a:rPr>
              <a:t>sonunda</a:t>
            </a:r>
          </a:p>
          <a:p>
            <a:pPr algn="just"/>
            <a:r>
              <a:rPr lang="tr-TR" sz="2400" dirty="0" smtClean="0">
                <a:solidFill>
                  <a:srgbClr val="FF0000"/>
                </a:solidFill>
                <a:effectLst>
                  <a:outerShdw blurRad="38100" dist="38100" dir="2700000" algn="tl">
                    <a:srgbClr val="000000">
                      <a:alpha val="43137"/>
                    </a:srgbClr>
                  </a:outerShdw>
                </a:effectLst>
              </a:rPr>
              <a:t>MEBBİS/Sınav </a:t>
            </a:r>
            <a:r>
              <a:rPr lang="tr-TR" sz="2400" dirty="0">
                <a:solidFill>
                  <a:srgbClr val="FF0000"/>
                </a:solidFill>
                <a:effectLst>
                  <a:outerShdw blurRad="38100" dist="38100" dir="2700000" algn="tl">
                    <a:srgbClr val="000000">
                      <a:alpha val="43137"/>
                    </a:srgbClr>
                  </a:outerShdw>
                </a:effectLst>
              </a:rPr>
              <a:t>İşlemleri/Sınav Binası Görevli Bilgi </a:t>
            </a:r>
            <a:r>
              <a:rPr lang="tr-TR" sz="2400" dirty="0" smtClean="0">
                <a:solidFill>
                  <a:srgbClr val="FF0000"/>
                </a:solidFill>
                <a:effectLst>
                  <a:outerShdw blurRad="38100" dist="38100" dir="2700000" algn="tl">
                    <a:srgbClr val="000000">
                      <a:alpha val="43137"/>
                    </a:srgbClr>
                  </a:outerShdw>
                </a:effectLst>
              </a:rPr>
              <a:t>Girişi</a:t>
            </a:r>
          </a:p>
          <a:p>
            <a:pPr algn="just"/>
            <a:r>
              <a:rPr lang="tr-TR" sz="2400" dirty="0" smtClean="0">
                <a:solidFill>
                  <a:srgbClr val="FFFF00"/>
                </a:solidFill>
                <a:effectLst>
                  <a:outerShdw blurRad="38100" dist="38100" dir="2700000" algn="tl">
                    <a:srgbClr val="000000">
                      <a:alpha val="43137"/>
                    </a:srgbClr>
                  </a:outerShdw>
                </a:effectLst>
              </a:rPr>
              <a:t>ekranından </a:t>
            </a:r>
            <a:r>
              <a:rPr lang="tr-TR" sz="2400" dirty="0">
                <a:solidFill>
                  <a:srgbClr val="FFFF00"/>
                </a:solidFill>
                <a:effectLst>
                  <a:outerShdw blurRad="38100" dist="38100" dir="2700000" algn="tl">
                    <a:srgbClr val="000000">
                      <a:alpha val="43137"/>
                    </a:srgbClr>
                  </a:outerShdw>
                </a:effectLst>
              </a:rPr>
              <a:t>girilecek ve </a:t>
            </a:r>
            <a:r>
              <a:rPr lang="tr-TR" sz="2400" u="sng" dirty="0">
                <a:solidFill>
                  <a:srgbClr val="FFFF00"/>
                </a:solidFill>
                <a:effectLst>
                  <a:outerShdw blurRad="38100" dist="38100" dir="2700000" algn="tl">
                    <a:srgbClr val="000000">
                      <a:alpha val="43137"/>
                    </a:srgbClr>
                  </a:outerShdw>
                </a:effectLst>
              </a:rPr>
              <a:t>onaylanacaktır</a:t>
            </a:r>
            <a:r>
              <a:rPr lang="tr-TR" sz="2400" dirty="0">
                <a:solidFill>
                  <a:srgbClr val="FFFF00"/>
                </a:solidFill>
                <a:effectLst>
                  <a:outerShdw blurRad="38100" dist="38100" dir="2700000" algn="tl">
                    <a:srgbClr val="000000">
                      <a:alpha val="43137"/>
                    </a:srgbClr>
                  </a:outerShdw>
                </a:effectLst>
              </a:rPr>
              <a:t>.</a:t>
            </a:r>
          </a:p>
        </p:txBody>
      </p:sp>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401567"/>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3302966"/>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Bina </a:t>
            </a:r>
            <a:r>
              <a:rPr lang="tr-TR" sz="2400">
                <a:solidFill>
                  <a:srgbClr val="FFFF00"/>
                </a:solidFill>
                <a:effectLst>
                  <a:outerShdw blurRad="38100" dist="38100" dir="2700000" algn="tl">
                    <a:srgbClr val="000000">
                      <a:alpha val="43137"/>
                    </a:srgbClr>
                  </a:outerShdw>
                </a:effectLst>
              </a:rPr>
              <a:t>sınav </a:t>
            </a:r>
            <a:r>
              <a:rPr lang="tr-TR" sz="2400" smtClean="0">
                <a:solidFill>
                  <a:srgbClr val="FFFF00"/>
                </a:solidFill>
                <a:effectLst>
                  <a:outerShdw blurRad="38100" dist="38100" dir="2700000" algn="tl">
                    <a:srgbClr val="000000">
                      <a:alpha val="43137"/>
                    </a:srgbClr>
                  </a:outerShdw>
                </a:effectLst>
              </a:rPr>
              <a:t>sorumluları, </a:t>
            </a:r>
            <a:r>
              <a:rPr lang="tr-TR" sz="2400" dirty="0">
                <a:solidFill>
                  <a:srgbClr val="FFFF00"/>
                </a:solidFill>
                <a:effectLst>
                  <a:outerShdw blurRad="38100" dist="38100" dir="2700000" algn="tl">
                    <a:srgbClr val="000000">
                      <a:alpha val="43137"/>
                    </a:srgbClr>
                  </a:outerShdw>
                </a:effectLst>
              </a:rPr>
              <a:t>emniyet personeli ve hizmetlilerle ilgili bilgiler sınav sonunda</a:t>
            </a:r>
          </a:p>
          <a:p>
            <a:pPr algn="just"/>
            <a:r>
              <a:rPr lang="tr-TR" sz="2400" dirty="0">
                <a:solidFill>
                  <a:srgbClr val="FF0000"/>
                </a:solidFill>
                <a:effectLst>
                  <a:outerShdw blurRad="38100" dist="38100" dir="2700000" algn="tl">
                    <a:srgbClr val="000000">
                      <a:alpha val="43137"/>
                    </a:srgbClr>
                  </a:outerShdw>
                </a:effectLst>
              </a:rPr>
              <a:t>MEBBİS/Merkezi Sınav Ücret Modülü </a:t>
            </a:r>
          </a:p>
          <a:p>
            <a:pPr algn="just"/>
            <a:r>
              <a:rPr lang="tr-TR" sz="2400" dirty="0" smtClean="0">
                <a:solidFill>
                  <a:srgbClr val="FFFF00"/>
                </a:solidFill>
                <a:effectLst>
                  <a:outerShdw blurRad="38100" dist="38100" dir="2700000" algn="tl">
                    <a:srgbClr val="000000">
                      <a:alpha val="43137"/>
                    </a:srgbClr>
                  </a:outerShdw>
                </a:effectLst>
              </a:rPr>
              <a:t>ekranından </a:t>
            </a:r>
            <a:r>
              <a:rPr lang="tr-TR" sz="2400" dirty="0">
                <a:solidFill>
                  <a:srgbClr val="FFFF00"/>
                </a:solidFill>
                <a:effectLst>
                  <a:outerShdw blurRad="38100" dist="38100" dir="2700000" algn="tl">
                    <a:srgbClr val="000000">
                      <a:alpha val="43137"/>
                    </a:srgbClr>
                  </a:outerShdw>
                </a:effectLst>
              </a:rPr>
              <a:t>girilecek ve </a:t>
            </a:r>
            <a:r>
              <a:rPr lang="tr-TR" sz="2400" u="sng" dirty="0" smtClean="0">
                <a:solidFill>
                  <a:srgbClr val="FFFF00"/>
                </a:solidFill>
                <a:effectLst>
                  <a:outerShdw blurRad="38100" dist="38100" dir="2700000" algn="tl">
                    <a:srgbClr val="000000">
                      <a:alpha val="43137"/>
                    </a:srgbClr>
                  </a:outerShdw>
                </a:effectLst>
              </a:rPr>
              <a:t>onaylanacaktır.</a:t>
            </a:r>
            <a:endParaRPr lang="tr-TR" sz="2400"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32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275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par>
                                <p:cTn id="27" presetID="9" presetClass="entr" presetSubtype="0" fill="hold" grpId="0" nodeType="withEffect">
                                  <p:stCondLst>
                                    <p:cond delay="275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par>
                                <p:cTn id="30" presetID="9" presetClass="entr" presetSubtype="0" fill="hold" nodeType="withEffect">
                                  <p:stCondLst>
                                    <p:cond delay="275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275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P spid="5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Birden fazla okula görevlendirilen bina sınav sorumlularının ücretleri toplantıya katıldığı okul müdürlüğünce sisteme işlenecek, diğer okullar tarafından bu konuda işlem yapılmayacaktır.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Ücret İşlemleri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4" name="Metin kutusu 13"/>
          <p:cNvSpPr txBox="1"/>
          <p:nvPr/>
        </p:nvSpPr>
        <p:spPr>
          <a:xfrm>
            <a:off x="1078351" y="2598003"/>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Ancak;</a:t>
            </a:r>
          </a:p>
          <a:p>
            <a:pPr algn="just"/>
            <a:r>
              <a:rPr lang="tr-TR" sz="2400" dirty="0">
                <a:solidFill>
                  <a:srgbClr val="FFFF00"/>
                </a:solidFill>
                <a:effectLst>
                  <a:outerShdw blurRad="38100" dist="38100" dir="2700000" algn="tl">
                    <a:srgbClr val="000000">
                      <a:alpha val="43137"/>
                    </a:srgbClr>
                  </a:outerShdw>
                </a:effectLst>
              </a:rPr>
              <a:t>	Bina sınav sorumluları, BSS raporunu </a:t>
            </a:r>
            <a:r>
              <a:rPr lang="tr-TR" sz="2400" u="sng" dirty="0">
                <a:solidFill>
                  <a:srgbClr val="FFFF00"/>
                </a:solidFill>
                <a:effectLst>
                  <a:outerShdw blurRad="38100" dist="38100" dir="2700000" algn="tl">
                    <a:srgbClr val="000000">
                      <a:alpha val="43137"/>
                    </a:srgbClr>
                  </a:outerShdw>
                </a:effectLst>
              </a:rPr>
              <a:t>tüm okullarda </a:t>
            </a:r>
            <a:r>
              <a:rPr lang="tr-TR" sz="2400" dirty="0">
                <a:solidFill>
                  <a:srgbClr val="FFFF00"/>
                </a:solidFill>
                <a:effectLst>
                  <a:outerShdw blurRad="38100" dist="38100" dir="2700000" algn="tl">
                    <a:srgbClr val="000000">
                      <a:alpha val="43137"/>
                    </a:srgbClr>
                  </a:outerShdw>
                </a:effectLst>
              </a:rPr>
              <a:t>dolduracaktır.</a:t>
            </a:r>
          </a:p>
        </p:txBody>
      </p:sp>
    </p:spTree>
    <p:extLst>
      <p:ext uri="{BB962C8B-B14F-4D97-AF65-F5344CB8AC3E}">
        <p14:creationId xmlns:p14="http://schemas.microsoft.com/office/powerpoint/2010/main" val="126384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Yardımcı Engelli Gözetmen Ücret </a:t>
            </a:r>
            <a:r>
              <a:rPr lang="tr-TR" sz="2400" dirty="0" smtClean="0">
                <a:solidFill>
                  <a:srgbClr val="FF0000"/>
                </a:solidFill>
                <a:effectLst>
                  <a:outerShdw blurRad="38100" dist="38100" dir="2700000" algn="tl">
                    <a:srgbClr val="000000">
                      <a:alpha val="43137"/>
                    </a:srgbClr>
                  </a:outerShdw>
                </a:effectLst>
              </a:rPr>
              <a:t>Ödemesi</a:t>
            </a:r>
            <a:endParaRPr lang="tr-TR" sz="2400" dirty="0">
              <a:solidFill>
                <a:srgbClr val="FF00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Ücret İşlemleri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4" name="Metin kutusu 13"/>
          <p:cNvSpPr txBox="1"/>
          <p:nvPr/>
        </p:nvSpPr>
        <p:spPr>
          <a:xfrm>
            <a:off x="1078351" y="1449297"/>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Engelli Sınav Salonlarında veya evde sınav yapılan </a:t>
            </a:r>
            <a:r>
              <a:rPr lang="tr-TR" sz="2400" dirty="0" smtClean="0">
                <a:solidFill>
                  <a:srgbClr val="FFFF00"/>
                </a:solidFill>
                <a:effectLst>
                  <a:outerShdw blurRad="38100" dist="38100" dir="2700000" algn="tl">
                    <a:srgbClr val="000000">
                      <a:alpha val="43137"/>
                    </a:srgbClr>
                  </a:outerShdw>
                </a:effectLst>
              </a:rPr>
              <a:t>öğrencilere Soruların </a:t>
            </a:r>
            <a:r>
              <a:rPr lang="tr-TR" sz="2400" dirty="0">
                <a:solidFill>
                  <a:srgbClr val="FFFF00"/>
                </a:solidFill>
                <a:effectLst>
                  <a:outerShdw blurRad="38100" dist="38100" dir="2700000" algn="tl">
                    <a:srgbClr val="000000">
                      <a:alpha val="43137"/>
                    </a:srgbClr>
                  </a:outerShdw>
                </a:effectLst>
              </a:rPr>
              <a:t>okunması ve/veya kodlama işlemleri </a:t>
            </a:r>
            <a:r>
              <a:rPr lang="tr-TR" sz="2400" b="1" dirty="0" smtClean="0">
                <a:solidFill>
                  <a:schemeClr val="bg1"/>
                </a:solidFill>
                <a:effectLst>
                  <a:outerShdw blurRad="38100" dist="38100" dir="2700000" algn="tl">
                    <a:srgbClr val="000000">
                      <a:alpha val="43137"/>
                    </a:srgbClr>
                  </a:outerShdw>
                </a:effectLst>
              </a:rPr>
              <a:t>birebir yapan </a:t>
            </a:r>
            <a:r>
              <a:rPr lang="tr-TR" sz="2400" b="1" dirty="0">
                <a:solidFill>
                  <a:schemeClr val="bg1"/>
                </a:solidFill>
                <a:effectLst>
                  <a:outerShdw blurRad="38100" dist="38100" dir="2700000" algn="tl">
                    <a:srgbClr val="000000">
                      <a:alpha val="43137"/>
                    </a:srgbClr>
                  </a:outerShdw>
                </a:effectLst>
              </a:rPr>
              <a:t>öğretmenlere </a:t>
            </a:r>
            <a:r>
              <a:rPr lang="tr-TR" sz="2400" b="1" dirty="0" smtClean="0">
                <a:solidFill>
                  <a:schemeClr val="bg1"/>
                </a:solidFill>
                <a:effectLst>
                  <a:outerShdw blurRad="38100" dist="38100" dir="2700000" algn="tl">
                    <a:srgbClr val="000000">
                      <a:alpha val="43137"/>
                    </a:srgbClr>
                  </a:outerShdw>
                </a:effectLst>
              </a:rPr>
              <a:t>yapılacaktır.</a:t>
            </a:r>
            <a:endParaRPr lang="tr-TR" sz="2400" b="1" dirty="0">
              <a:solidFill>
                <a:schemeClr val="bg1"/>
              </a:solidFill>
              <a:effectLst>
                <a:outerShdw blurRad="38100" dist="38100" dir="2700000" algn="tl">
                  <a:srgbClr val="000000">
                    <a:alpha val="43137"/>
                  </a:srgbClr>
                </a:outerShdw>
              </a:effectLst>
            </a:endParaRPr>
          </a:p>
        </p:txBody>
      </p:sp>
      <p:sp>
        <p:nvSpPr>
          <p:cNvPr id="10" name="Metin kutusu 9"/>
          <p:cNvSpPr txBox="1"/>
          <p:nvPr/>
        </p:nvSpPr>
        <p:spPr>
          <a:xfrm>
            <a:off x="1078351" y="2890564"/>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Bu öğretmenlerin bilgi girişi</a:t>
            </a:r>
          </a:p>
          <a:p>
            <a:pPr algn="just"/>
            <a:r>
              <a:rPr lang="tr-TR" sz="2400" dirty="0">
                <a:solidFill>
                  <a:srgbClr val="FF0000"/>
                </a:solidFill>
                <a:effectLst>
                  <a:outerShdw blurRad="38100" dist="38100" dir="2700000" algn="tl">
                    <a:srgbClr val="000000">
                      <a:alpha val="43137"/>
                    </a:srgbClr>
                  </a:outerShdw>
                </a:effectLst>
              </a:rPr>
              <a:t>MEBBİS/Sınav İşlemleri/Görevli Bilgi Girişi </a:t>
            </a:r>
            <a:r>
              <a:rPr lang="tr-TR" sz="2400" dirty="0" smtClean="0">
                <a:solidFill>
                  <a:srgbClr val="FFFF00"/>
                </a:solidFill>
                <a:effectLst>
                  <a:outerShdw blurRad="38100" dist="38100" dir="2700000" algn="tl">
                    <a:srgbClr val="000000">
                      <a:alpha val="43137"/>
                    </a:srgbClr>
                  </a:outerShdw>
                </a:effectLst>
              </a:rPr>
              <a:t>menüsünden</a:t>
            </a:r>
          </a:p>
          <a:p>
            <a:pPr algn="just"/>
            <a:r>
              <a:rPr lang="tr-TR" sz="2400" u="sng" dirty="0" smtClean="0">
                <a:solidFill>
                  <a:srgbClr val="FFFF00"/>
                </a:solidFill>
                <a:effectLst>
                  <a:outerShdw blurRad="38100" dist="38100" dir="2700000" algn="tl">
                    <a:srgbClr val="000000">
                      <a:alpha val="43137"/>
                    </a:srgbClr>
                  </a:outerShdw>
                </a:effectLst>
              </a:rPr>
              <a:t>mutlaka</a:t>
            </a:r>
            <a:r>
              <a:rPr lang="tr-TR" sz="2400" dirty="0" smtClean="0">
                <a:solidFill>
                  <a:srgbClr val="FFFF00"/>
                </a:solidFill>
                <a:effectLst>
                  <a:outerShdw blurRad="38100" dist="38100" dir="2700000" algn="tl">
                    <a:srgbClr val="000000">
                      <a:alpha val="43137"/>
                    </a:srgbClr>
                  </a:outerShdw>
                </a:effectLst>
              </a:rPr>
              <a:t> </a:t>
            </a:r>
            <a:r>
              <a:rPr lang="tr-TR" sz="2400" dirty="0">
                <a:solidFill>
                  <a:schemeClr val="bg1"/>
                </a:solidFill>
                <a:effectLst>
                  <a:outerShdw blurRad="38100" dist="38100" dir="2700000" algn="tl">
                    <a:srgbClr val="000000">
                      <a:alpha val="43137"/>
                    </a:srgbClr>
                  </a:outerShdw>
                </a:effectLst>
              </a:rPr>
              <a:t>«Yardımcı Engelli Gözetmen» </a:t>
            </a:r>
            <a:r>
              <a:rPr lang="tr-TR" sz="2400" dirty="0">
                <a:solidFill>
                  <a:srgbClr val="FFFF00"/>
                </a:solidFill>
                <a:effectLst>
                  <a:outerShdw blurRad="38100" dist="38100" dir="2700000" algn="tl">
                    <a:srgbClr val="000000">
                      <a:alpha val="43137"/>
                    </a:srgbClr>
                  </a:outerShdw>
                </a:effectLst>
              </a:rPr>
              <a:t>olarak yapılacaktır</a:t>
            </a:r>
          </a:p>
        </p:txBody>
      </p:sp>
    </p:spTree>
    <p:extLst>
      <p:ext uri="{BB962C8B-B14F-4D97-AF65-F5344CB8AC3E}">
        <p14:creationId xmlns:p14="http://schemas.microsoft.com/office/powerpoint/2010/main" val="366346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59192" y="57726"/>
            <a:ext cx="3715581"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Hakkında Genel açıklamalar</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32" name="Metin kutusu 31"/>
          <p:cNvSpPr txBox="1"/>
          <p:nvPr/>
        </p:nvSpPr>
        <p:spPr>
          <a:xfrm>
            <a:off x="1078351" y="987632"/>
            <a:ext cx="10010990" cy="3046988"/>
          </a:xfrm>
          <a:prstGeom prst="rect">
            <a:avLst/>
          </a:prstGeom>
          <a:noFill/>
        </p:spPr>
        <p:txBody>
          <a:bodyPr wrap="square" rtlCol="0">
            <a:spAutoFit/>
          </a:bodyPr>
          <a:lstStyle/>
          <a:p>
            <a:pPr algn="just"/>
            <a:r>
              <a:rPr lang="tr-TR" sz="2400" dirty="0">
                <a:solidFill>
                  <a:schemeClr val="bg1"/>
                </a:solidFill>
              </a:rPr>
              <a:t>Sınav binasında </a:t>
            </a:r>
            <a:r>
              <a:rPr lang="tr-TR" sz="2400" dirty="0" smtClean="0">
                <a:solidFill>
                  <a:schemeClr val="bg1"/>
                </a:solidFill>
              </a:rPr>
              <a:t>yer alan; her </a:t>
            </a:r>
            <a:r>
              <a:rPr lang="tr-TR" sz="2400" dirty="0">
                <a:solidFill>
                  <a:schemeClr val="bg1"/>
                </a:solidFill>
              </a:rPr>
              <a:t>sınıf seviyesi için yedek sınav </a:t>
            </a:r>
            <a:r>
              <a:rPr lang="tr-TR" sz="2400" dirty="0" smtClean="0">
                <a:solidFill>
                  <a:schemeClr val="bg1"/>
                </a:solidFill>
              </a:rPr>
              <a:t>evrakı</a:t>
            </a:r>
          </a:p>
          <a:p>
            <a:pPr algn="just"/>
            <a:r>
              <a:rPr lang="tr-TR" sz="2400" dirty="0" smtClean="0">
                <a:solidFill>
                  <a:schemeClr val="bg1"/>
                </a:solidFill>
              </a:rPr>
              <a:t>  10 </a:t>
            </a:r>
            <a:r>
              <a:rPr lang="tr-TR" sz="2400" dirty="0">
                <a:solidFill>
                  <a:schemeClr val="bg1"/>
                </a:solidFill>
              </a:rPr>
              <a:t>adet soru kitapçığı, </a:t>
            </a:r>
            <a:endParaRPr lang="tr-TR" sz="2400" dirty="0" smtClean="0">
              <a:solidFill>
                <a:schemeClr val="bg1"/>
              </a:solidFill>
            </a:endParaRPr>
          </a:p>
          <a:p>
            <a:pPr algn="just"/>
            <a:r>
              <a:rPr lang="tr-TR" sz="2400" dirty="0">
                <a:solidFill>
                  <a:schemeClr val="bg1"/>
                </a:solidFill>
              </a:rPr>
              <a:t> </a:t>
            </a:r>
            <a:r>
              <a:rPr lang="tr-TR" sz="2400" dirty="0" smtClean="0">
                <a:solidFill>
                  <a:schemeClr val="bg1"/>
                </a:solidFill>
              </a:rPr>
              <a:t> 10 </a:t>
            </a:r>
            <a:r>
              <a:rPr lang="tr-TR" sz="2400" dirty="0">
                <a:solidFill>
                  <a:schemeClr val="bg1"/>
                </a:solidFill>
              </a:rPr>
              <a:t>adet cevap kâğıdı, </a:t>
            </a:r>
            <a:endParaRPr lang="tr-TR" sz="2400" dirty="0" smtClean="0">
              <a:solidFill>
                <a:schemeClr val="bg1"/>
              </a:solidFill>
            </a:endParaRPr>
          </a:p>
          <a:p>
            <a:pPr algn="just"/>
            <a:r>
              <a:rPr lang="tr-TR" sz="2400" dirty="0">
                <a:solidFill>
                  <a:schemeClr val="bg1"/>
                </a:solidFill>
              </a:rPr>
              <a:t> </a:t>
            </a:r>
            <a:r>
              <a:rPr lang="tr-TR" sz="2400" dirty="0" smtClean="0">
                <a:solidFill>
                  <a:schemeClr val="bg1"/>
                </a:solidFill>
              </a:rPr>
              <a:t> 1 </a:t>
            </a:r>
            <a:r>
              <a:rPr lang="tr-TR" sz="2400" dirty="0">
                <a:solidFill>
                  <a:schemeClr val="bg1"/>
                </a:solidFill>
              </a:rPr>
              <a:t>adet sınav evrakı dönüş zarfı, </a:t>
            </a:r>
            <a:endParaRPr lang="tr-TR" sz="2400" dirty="0" smtClean="0">
              <a:solidFill>
                <a:schemeClr val="bg1"/>
              </a:solidFill>
            </a:endParaRPr>
          </a:p>
          <a:p>
            <a:pPr algn="just"/>
            <a:r>
              <a:rPr lang="tr-TR" sz="2400" dirty="0">
                <a:solidFill>
                  <a:schemeClr val="bg1"/>
                </a:solidFill>
              </a:rPr>
              <a:t> </a:t>
            </a:r>
            <a:r>
              <a:rPr lang="tr-TR" sz="2400" dirty="0" smtClean="0">
                <a:solidFill>
                  <a:schemeClr val="bg1"/>
                </a:solidFill>
              </a:rPr>
              <a:t> 1 </a:t>
            </a:r>
            <a:r>
              <a:rPr lang="tr-TR" sz="2400" dirty="0">
                <a:solidFill>
                  <a:schemeClr val="bg1"/>
                </a:solidFill>
              </a:rPr>
              <a:t>adet salon yoklama listesi) diğer sınav evrakı ile beraber </a:t>
            </a:r>
            <a:r>
              <a:rPr lang="tr-TR" sz="2400" dirty="0" smtClean="0">
                <a:solidFill>
                  <a:schemeClr val="bg1"/>
                </a:solidFill>
              </a:rPr>
              <a:t>gönderilecektir.</a:t>
            </a:r>
          </a:p>
          <a:p>
            <a:pPr algn="just"/>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Bu </a:t>
            </a:r>
            <a:r>
              <a:rPr lang="tr-TR" sz="2400" dirty="0">
                <a:solidFill>
                  <a:srgbClr val="FFFF00"/>
                </a:solidFill>
                <a:effectLst>
                  <a:outerShdw blurRad="38100" dist="38100" dir="2700000" algn="tl">
                    <a:srgbClr val="000000">
                      <a:alpha val="43137"/>
                    </a:srgbClr>
                  </a:outerShdw>
                </a:effectLst>
              </a:rPr>
              <a:t>evraklar, gerektiğinde </a:t>
            </a:r>
            <a:r>
              <a:rPr lang="tr-TR" sz="2400" dirty="0" smtClean="0">
                <a:solidFill>
                  <a:srgbClr val="FFFF00"/>
                </a:solidFill>
                <a:effectLst>
                  <a:outerShdw blurRad="38100" dist="38100" dir="2700000" algn="tl">
                    <a:srgbClr val="000000">
                      <a:alpha val="43137"/>
                    </a:srgbClr>
                  </a:outerShdw>
                </a:effectLst>
              </a:rPr>
              <a:t>yedek salonda </a:t>
            </a:r>
            <a:r>
              <a:rPr lang="tr-TR" sz="2400" dirty="0">
                <a:solidFill>
                  <a:srgbClr val="FFFF00"/>
                </a:solidFill>
                <a:effectLst>
                  <a:outerShdw blurRad="38100" dist="38100" dir="2700000" algn="tl">
                    <a:srgbClr val="000000">
                      <a:alpha val="43137"/>
                    </a:srgbClr>
                  </a:outerShdw>
                </a:effectLst>
              </a:rPr>
              <a:t>sınava girecek öğrenciler için veya baskı hatası durumunda kullanılacaktır.</a:t>
            </a:r>
            <a:endParaRPr lang="tr-TR" sz="2400" dirty="0" smtClean="0">
              <a:solidFill>
                <a:srgbClr val="FFFF00"/>
              </a:solidFill>
              <a:effectLst>
                <a:outerShdw blurRad="38100" dist="38100" dir="2700000" algn="tl">
                  <a:srgbClr val="000000">
                    <a:alpha val="43137"/>
                  </a:srgbClr>
                </a:outerShdw>
              </a:effectLst>
            </a:endParaRPr>
          </a:p>
        </p:txBody>
      </p:sp>
      <p:sp>
        <p:nvSpPr>
          <p:cNvPr id="9" name="Metin kutusu 8"/>
          <p:cNvSpPr txBox="1"/>
          <p:nvPr/>
        </p:nvSpPr>
        <p:spPr>
          <a:xfrm>
            <a:off x="1078351" y="4526290"/>
            <a:ext cx="10010990" cy="830997"/>
          </a:xfrm>
          <a:prstGeom prst="rect">
            <a:avLst/>
          </a:prstGeom>
          <a:noFill/>
        </p:spPr>
        <p:txBody>
          <a:bodyPr wrap="square" rtlCol="0">
            <a:spAutoFit/>
          </a:bodyPr>
          <a:lstStyle>
            <a:defPPr>
              <a:defRPr lang="tr-TR"/>
            </a:defPPr>
            <a:lvl1pPr algn="just">
              <a:defRPr sz="2400">
                <a:solidFill>
                  <a:srgbClr val="FF0000"/>
                </a:solidFill>
                <a:effectLst>
                  <a:glow rad="101600">
                    <a:schemeClr val="tx1">
                      <a:alpha val="60000"/>
                    </a:schemeClr>
                  </a:glow>
                  <a:outerShdw blurRad="38100" dist="38100" dir="2700000" algn="tl">
                    <a:srgbClr val="000000">
                      <a:alpha val="43137"/>
                    </a:srgbClr>
                  </a:outerShdw>
                </a:effectLst>
              </a:defRPr>
            </a:lvl1pPr>
          </a:lstStyle>
          <a:p>
            <a:r>
              <a:rPr lang="tr-TR" dirty="0" smtClean="0"/>
              <a:t>(Sınav </a:t>
            </a:r>
            <a:r>
              <a:rPr lang="tr-TR" dirty="0"/>
              <a:t>sırasında gerekmedikçe yedek sınav poşeti kesinlikle açılmaz ve yedek sınav poşeti bina sınav komisyonunun bulunduğu odada muhafaza edilir</a:t>
            </a:r>
            <a:r>
              <a:rPr lang="tr-TR" dirty="0" smtClean="0"/>
              <a:t>.)</a:t>
            </a:r>
            <a:endParaRPr lang="tr-TR" dirty="0"/>
          </a:p>
        </p:txBody>
      </p:sp>
      <p:pic>
        <p:nvPicPr>
          <p:cNvPr id="10" name="Resim 9"/>
          <p:cNvPicPr>
            <a:picLocks noChangeAspect="1"/>
          </p:cNvPicPr>
          <p:nvPr/>
        </p:nvPicPr>
        <p:blipFill rotWithShape="1">
          <a:blip r:embed="rId6" cstate="print">
            <a:extLst>
              <a:ext uri="{28A0092B-C50C-407E-A947-70E740481C1C}">
                <a14:useLocalDpi xmlns:a14="http://schemas.microsoft.com/office/drawing/2010/main" val="0"/>
              </a:ext>
            </a:extLst>
          </a:blip>
          <a:srcRect l="2202" r="65199"/>
          <a:stretch/>
        </p:blipFill>
        <p:spPr>
          <a:xfrm flipH="1">
            <a:off x="1053654" y="1482065"/>
            <a:ext cx="239680" cy="248537"/>
          </a:xfrm>
          <a:prstGeom prst="rect">
            <a:avLst/>
          </a:prstGeom>
          <a:effectLst>
            <a:outerShdw blurRad="50800" dist="38100" dir="2700000" algn="tl" rotWithShape="0">
              <a:prstClr val="black">
                <a:alpha val="40000"/>
              </a:prstClr>
            </a:outerShdw>
          </a:effectLst>
        </p:spPr>
      </p:pic>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2202" r="65199"/>
          <a:stretch/>
        </p:blipFill>
        <p:spPr>
          <a:xfrm flipH="1">
            <a:off x="1053654" y="1821087"/>
            <a:ext cx="239680" cy="248537"/>
          </a:xfrm>
          <a:prstGeom prst="rect">
            <a:avLst/>
          </a:prstGeom>
          <a:effectLst>
            <a:outerShdw blurRad="50800" dist="38100" dir="2700000" algn="tl" rotWithShape="0">
              <a:prstClr val="black">
                <a:alpha val="40000"/>
              </a:prstClr>
            </a:outerShdw>
          </a:effectLst>
        </p:spPr>
      </p:pic>
      <p:pic>
        <p:nvPicPr>
          <p:cNvPr id="13" name="Resim 12"/>
          <p:cNvPicPr>
            <a:picLocks noChangeAspect="1"/>
          </p:cNvPicPr>
          <p:nvPr/>
        </p:nvPicPr>
        <p:blipFill rotWithShape="1">
          <a:blip r:embed="rId6" cstate="print">
            <a:extLst>
              <a:ext uri="{28A0092B-C50C-407E-A947-70E740481C1C}">
                <a14:useLocalDpi xmlns:a14="http://schemas.microsoft.com/office/drawing/2010/main" val="0"/>
              </a:ext>
            </a:extLst>
          </a:blip>
          <a:srcRect l="2202" r="65199"/>
          <a:stretch/>
        </p:blipFill>
        <p:spPr>
          <a:xfrm flipH="1">
            <a:off x="1032867" y="2199684"/>
            <a:ext cx="239680" cy="248537"/>
          </a:xfrm>
          <a:prstGeom prst="rect">
            <a:avLst/>
          </a:prstGeom>
          <a:effectLst>
            <a:outerShdw blurRad="50800" dist="38100" dir="2700000" algn="tl" rotWithShape="0">
              <a:prstClr val="black">
                <a:alpha val="40000"/>
              </a:prstClr>
            </a:outerShdw>
          </a:effectLst>
        </p:spPr>
      </p:pic>
      <p:pic>
        <p:nvPicPr>
          <p:cNvPr id="14" name="Resim 13"/>
          <p:cNvPicPr>
            <a:picLocks noChangeAspect="1"/>
          </p:cNvPicPr>
          <p:nvPr/>
        </p:nvPicPr>
        <p:blipFill rotWithShape="1">
          <a:blip r:embed="rId6" cstate="print">
            <a:extLst>
              <a:ext uri="{28A0092B-C50C-407E-A947-70E740481C1C}">
                <a14:useLocalDpi xmlns:a14="http://schemas.microsoft.com/office/drawing/2010/main" val="0"/>
              </a:ext>
            </a:extLst>
          </a:blip>
          <a:srcRect l="2202" r="65199"/>
          <a:stretch/>
        </p:blipFill>
        <p:spPr>
          <a:xfrm flipH="1">
            <a:off x="1032867" y="2587573"/>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5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1750"/>
                                  </p:stCondLst>
                                  <p:childTnLst>
                                    <p:animRot by="21600000">
                                      <p:cBhvr>
                                        <p:cTn id="8" dur="2000" fill="hold"/>
                                        <p:tgtEl>
                                          <p:spTgt spid="11"/>
                                        </p:tgtEl>
                                        <p:attrNameLst>
                                          <p:attrName>r</p:attrName>
                                        </p:attrNameLst>
                                      </p:cBhvr>
                                    </p:animRot>
                                  </p:childTnLst>
                                </p:cTn>
                              </p:par>
                              <p:par>
                                <p:cTn id="9" presetID="9" presetClass="entr" presetSubtype="0" fill="hold" grpId="0" nodeType="withEffect">
                                  <p:stCondLst>
                                    <p:cond delay="150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0"/>
                                        <p:tgtEl>
                                          <p:spTgt spid="32"/>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275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275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3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29591" y="558126"/>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Bina Komisyonu</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defPPr>
              <a:defRPr lang="tr-TR"/>
            </a:defPPr>
            <a:lvl1pPr algn="just">
              <a:defRPr sz="2400">
                <a:solidFill>
                  <a:srgbClr val="FFFF00"/>
                </a:solidFill>
                <a:effectLst>
                  <a:outerShdw blurRad="38100" dist="38100" dir="2700000" algn="tl">
                    <a:srgbClr val="000000">
                      <a:alpha val="43137"/>
                    </a:srgbClr>
                  </a:outerShdw>
                </a:effectLst>
              </a:defRPr>
            </a:lvl1pPr>
          </a:lstStyle>
          <a:p>
            <a:r>
              <a:rPr lang="tr-TR" dirty="0"/>
              <a:t>Engelli Sınav Salonunda veya evde sınava girip, soruların okunması ve/veya kodlama işlemlerini kendisi yapan öğrenciler için salon görevlilerine normal Salon Başkanı ve Gözetmen ücreti </a:t>
            </a:r>
            <a:r>
              <a:rPr lang="tr-TR" dirty="0" smtClean="0"/>
              <a:t>ödenecektir.</a:t>
            </a:r>
            <a:endParaRPr lang="tr-TR" dirty="0"/>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Ücret İşlemleri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793716" y="2893459"/>
            <a:ext cx="239680" cy="248537"/>
          </a:xfrm>
          <a:prstGeom prst="rect">
            <a:avLst/>
          </a:prstGeom>
          <a:effectLst>
            <a:outerShdw blurRad="50800" dist="38100" dir="2700000" algn="tl" rotWithShape="0">
              <a:prstClr val="black">
                <a:alpha val="40000"/>
              </a:prstClr>
            </a:outerShdw>
          </a:effectLst>
        </p:spPr>
      </p:pic>
      <p:sp>
        <p:nvSpPr>
          <p:cNvPr id="11" name="Metin kutusu 10"/>
          <p:cNvSpPr txBox="1"/>
          <p:nvPr/>
        </p:nvSpPr>
        <p:spPr>
          <a:xfrm>
            <a:off x="1078351" y="2803812"/>
            <a:ext cx="10010990" cy="1938992"/>
          </a:xfrm>
          <a:prstGeom prst="rect">
            <a:avLst/>
          </a:prstGeom>
          <a:noFill/>
        </p:spPr>
        <p:txBody>
          <a:bodyPr wrap="square" rtlCol="0">
            <a:spAutoFit/>
          </a:bodyPr>
          <a:lstStyle>
            <a:defPPr>
              <a:defRPr lang="tr-TR"/>
            </a:defPPr>
            <a:lvl1pPr algn="just">
              <a:defRPr sz="2400">
                <a:solidFill>
                  <a:srgbClr val="FFFF00"/>
                </a:solidFill>
                <a:effectLst>
                  <a:outerShdw blurRad="38100" dist="38100" dir="2700000" algn="tl">
                    <a:srgbClr val="000000">
                      <a:alpha val="43137"/>
                    </a:srgbClr>
                  </a:outerShdw>
                </a:effectLst>
              </a:defRPr>
            </a:lvl1pPr>
          </a:lstStyle>
          <a:p>
            <a:r>
              <a:rPr lang="tr-TR" dirty="0" smtClean="0"/>
              <a:t>Ancak; Engelli </a:t>
            </a:r>
            <a:r>
              <a:rPr lang="tr-TR" dirty="0"/>
              <a:t>Sınav Salonunda veya evde sınava </a:t>
            </a:r>
            <a:r>
              <a:rPr lang="tr-TR" dirty="0" smtClean="0"/>
              <a:t>giren öğrencilere sadece </a:t>
            </a:r>
            <a:r>
              <a:rPr lang="tr-TR" dirty="0" smtClean="0">
                <a:solidFill>
                  <a:schemeClr val="bg1"/>
                </a:solidFill>
              </a:rPr>
              <a:t>kotlama yapılması </a:t>
            </a:r>
            <a:r>
              <a:rPr lang="tr-TR" dirty="0" smtClean="0"/>
              <a:t>veya </a:t>
            </a:r>
            <a:r>
              <a:rPr lang="tr-TR" dirty="0" smtClean="0">
                <a:solidFill>
                  <a:schemeClr val="bg1"/>
                </a:solidFill>
              </a:rPr>
              <a:t>sadece soruların okunması </a:t>
            </a:r>
            <a:r>
              <a:rPr lang="tr-TR" dirty="0" smtClean="0"/>
              <a:t>halinde, bu işi yapan görevliye «Yardımcı Engelli Gözetmen» diğer görevli ise «Salon Başkanı olarak giriş yapılacak olup, Yardımcı Engelli Gözetmen ve Salon Başkanı ücreti ödenecektir.</a:t>
            </a:r>
            <a:endParaRPr lang="tr-TR" dirty="0"/>
          </a:p>
        </p:txBody>
      </p:sp>
    </p:spTree>
    <p:extLst>
      <p:ext uri="{BB962C8B-B14F-4D97-AF65-F5344CB8AC3E}">
        <p14:creationId xmlns:p14="http://schemas.microsoft.com/office/powerpoint/2010/main" val="73321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görevlilerinin sınav binalarına cep telefonu veya benzeri iletişim araçları ile girmeleri kesinlikle </a:t>
            </a:r>
            <a:r>
              <a:rPr lang="tr-TR" sz="2400" dirty="0" smtClean="0">
                <a:solidFill>
                  <a:srgbClr val="FFFF00"/>
                </a:solidFill>
                <a:effectLst>
                  <a:outerShdw blurRad="38100" dist="38100" dir="2700000" algn="tl">
                    <a:srgbClr val="000000">
                      <a:alpha val="43137"/>
                    </a:srgbClr>
                  </a:outerShdw>
                </a:effectLst>
              </a:rPr>
              <a:t>yasaktır.</a:t>
            </a:r>
            <a:endParaRPr lang="tr-TR" sz="2400" dirty="0">
              <a:solidFill>
                <a:srgbClr val="FFFF00"/>
              </a:solidFill>
              <a:effectLst>
                <a:outerShdw blurRad="38100" dist="38100" dir="2700000" algn="tl">
                  <a:srgbClr val="000000">
                    <a:alpha val="43137"/>
                  </a:srgbClr>
                </a:outerShdw>
              </a:effectLst>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10" name="Metin kutusu 9"/>
          <p:cNvSpPr txBox="1"/>
          <p:nvPr/>
        </p:nvSpPr>
        <p:spPr>
          <a:xfrm>
            <a:off x="1078351" y="2160650"/>
            <a:ext cx="10010990" cy="830997"/>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Cep telefonu veya benzeri iletişim araçlarıyla sınav binasına girmekte ısrar eden salon görevlilerine (yedek gözetmen dâhil) görev verilmez.</a:t>
            </a:r>
          </a:p>
        </p:txBody>
      </p:sp>
    </p:spTree>
    <p:extLst>
      <p:ext uri="{BB962C8B-B14F-4D97-AF65-F5344CB8AC3E}">
        <p14:creationId xmlns:p14="http://schemas.microsoft.com/office/powerpoint/2010/main" val="121948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8" presetClass="emph" presetSubtype="0" repeatCount="indefinite" fill="hold" nodeType="withEffect">
                                  <p:stCondLst>
                                    <p:cond delay="2750"/>
                                  </p:stCondLst>
                                  <p:childTnLst>
                                    <p:animRot by="21600000">
                                      <p:cBhvr>
                                        <p:cTn id="18" dur="2000" fill="hold"/>
                                        <p:tgtEl>
                                          <p:spTgt spid="11"/>
                                        </p:tgtEl>
                                        <p:attrNameLst>
                                          <p:attrName>r</p:attrName>
                                        </p:attrNameLst>
                                      </p:cBhvr>
                                    </p:animRot>
                                  </p:childTnLst>
                                </p:cTn>
                              </p:par>
                              <p:par>
                                <p:cTn id="19" presetID="9" presetClass="entr" presetSubtype="0" fill="hold" grpId="0" nodeType="withEffect">
                                  <p:stCondLst>
                                    <p:cond delay="275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275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6" grpId="0" animBg="1"/>
      <p:bldP spid="13"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3416320"/>
          </a:xfrm>
          <a:prstGeom prst="rect">
            <a:avLst/>
          </a:prstGeom>
          <a:noFill/>
        </p:spPr>
        <p:txBody>
          <a:bodyPr wrap="square" rtlCol="0">
            <a:spAutoFit/>
          </a:bodyPr>
          <a:lstStyle/>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Salonda </a:t>
            </a:r>
            <a:r>
              <a:rPr lang="tr-TR" sz="2400" dirty="0">
                <a:solidFill>
                  <a:srgbClr val="FFFF00"/>
                </a:solidFill>
                <a:effectLst>
                  <a:outerShdw blurRad="38100" dist="38100" dir="2700000" algn="tl">
                    <a:srgbClr val="000000">
                      <a:alpha val="43137"/>
                    </a:srgbClr>
                  </a:outerShdw>
                </a:effectLst>
              </a:rPr>
              <a:t>soru kitapçığı, gazete, kitap vb. dokümanı </a:t>
            </a:r>
            <a:r>
              <a:rPr lang="tr-TR" sz="2400" dirty="0" smtClean="0">
                <a:solidFill>
                  <a:srgbClr val="FFFF00"/>
                </a:solidFill>
                <a:effectLst>
                  <a:outerShdw blurRad="38100" dist="38100" dir="2700000" algn="tl">
                    <a:srgbClr val="000000">
                      <a:alpha val="43137"/>
                    </a:srgbClr>
                  </a:outerShdw>
                </a:effectLst>
              </a:rPr>
              <a:t>okumaz.</a:t>
            </a:r>
            <a:endParaRPr lang="tr-TR" sz="2400" dirty="0">
              <a:solidFill>
                <a:srgbClr val="FFFF00"/>
              </a:solidFill>
              <a:effectLst>
                <a:outerShdw blurRad="38100" dist="38100" dir="2700000" algn="tl">
                  <a:srgbClr val="000000">
                    <a:alpha val="43137"/>
                  </a:srgbClr>
                </a:outerShdw>
              </a:effectLst>
            </a:endParaRP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Yüksek </a:t>
            </a:r>
            <a:r>
              <a:rPr lang="tr-TR" sz="2400" dirty="0">
                <a:solidFill>
                  <a:srgbClr val="FFFF00"/>
                </a:solidFill>
                <a:effectLst>
                  <a:outerShdw blurRad="38100" dist="38100" dir="2700000" algn="tl">
                    <a:srgbClr val="000000">
                      <a:alpha val="43137"/>
                    </a:srgbClr>
                  </a:outerShdw>
                </a:effectLst>
              </a:rPr>
              <a:t>sesle </a:t>
            </a:r>
            <a:r>
              <a:rPr lang="tr-TR" sz="2400" dirty="0" smtClean="0">
                <a:solidFill>
                  <a:srgbClr val="FFFF00"/>
                </a:solidFill>
                <a:effectLst>
                  <a:outerShdw blurRad="38100" dist="38100" dir="2700000" algn="tl">
                    <a:srgbClr val="000000">
                      <a:alpha val="43137"/>
                    </a:srgbClr>
                  </a:outerShdw>
                </a:effectLst>
              </a:rPr>
              <a:t>konuşmaz.</a:t>
            </a:r>
            <a:endParaRPr lang="tr-TR" sz="2400" dirty="0">
              <a:solidFill>
                <a:srgbClr val="FFFF00"/>
              </a:solidFill>
              <a:effectLst>
                <a:outerShdw blurRad="38100" dist="38100" dir="2700000" algn="tl">
                  <a:srgbClr val="000000">
                    <a:alpha val="43137"/>
                  </a:srgbClr>
                </a:outerShdw>
              </a:effectLst>
            </a:endParaRP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Gürültü </a:t>
            </a:r>
            <a:r>
              <a:rPr lang="tr-TR" sz="2400" dirty="0">
                <a:solidFill>
                  <a:srgbClr val="FFFF00"/>
                </a:solidFill>
                <a:effectLst>
                  <a:outerShdw blurRad="38100" dist="38100" dir="2700000" algn="tl">
                    <a:srgbClr val="000000">
                      <a:alpha val="43137"/>
                    </a:srgbClr>
                  </a:outerShdw>
                </a:effectLst>
              </a:rPr>
              <a:t>çıkaran ayakkabılarla sınav salonuna gelmez.</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Sınav </a:t>
            </a:r>
            <a:r>
              <a:rPr lang="tr-TR" sz="2400" dirty="0">
                <a:solidFill>
                  <a:srgbClr val="FFFF00"/>
                </a:solidFill>
                <a:effectLst>
                  <a:outerShdw blurRad="38100" dist="38100" dir="2700000" algn="tl">
                    <a:srgbClr val="000000">
                      <a:alpha val="43137"/>
                    </a:srgbClr>
                  </a:outerShdw>
                </a:effectLst>
              </a:rPr>
              <a:t>süresince salonu terk etmez</a:t>
            </a:r>
            <a:r>
              <a:rPr lang="tr-TR" sz="2400" dirty="0" smtClean="0">
                <a:solidFill>
                  <a:srgbClr val="FFFF00"/>
                </a:solidFill>
                <a:effectLst>
                  <a:outerShdw blurRad="38100" dist="38100" dir="2700000" algn="tl">
                    <a:srgbClr val="000000">
                      <a:alpha val="43137"/>
                    </a:srgbClr>
                  </a:outerShdw>
                </a:effectLst>
              </a:rPr>
              <a:t>.</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Çay</a:t>
            </a:r>
            <a:r>
              <a:rPr lang="tr-TR" sz="2400" dirty="0">
                <a:solidFill>
                  <a:srgbClr val="FFFF00"/>
                </a:solidFill>
                <a:effectLst>
                  <a:outerShdw blurRad="38100" dist="38100" dir="2700000" algn="tl">
                    <a:srgbClr val="000000">
                      <a:alpha val="43137"/>
                    </a:srgbClr>
                  </a:outerShdw>
                </a:effectLst>
              </a:rPr>
              <a:t>, kahve vb. içmez.</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Öğrencinin </a:t>
            </a:r>
            <a:r>
              <a:rPr lang="tr-TR" sz="2400" dirty="0">
                <a:solidFill>
                  <a:srgbClr val="FFFF00"/>
                </a:solidFill>
                <a:effectLst>
                  <a:outerShdw blurRad="38100" dist="38100" dir="2700000" algn="tl">
                    <a:srgbClr val="000000">
                      <a:alpha val="43137"/>
                    </a:srgbClr>
                  </a:outerShdw>
                </a:effectLst>
              </a:rPr>
              <a:t>başında uzun süre beklemez.</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Öğrencilerle </a:t>
            </a:r>
            <a:r>
              <a:rPr lang="tr-TR" sz="2400" dirty="0">
                <a:solidFill>
                  <a:srgbClr val="FFFF00"/>
                </a:solidFill>
                <a:effectLst>
                  <a:outerShdw blurRad="38100" dist="38100" dir="2700000" algn="tl">
                    <a:srgbClr val="000000">
                      <a:alpha val="43137"/>
                    </a:srgbClr>
                  </a:outerShdw>
                </a:effectLst>
              </a:rPr>
              <a:t>sınav başladıktan sonra ve sınav süresince konuşmaz. Sorular hakkında yorum yapmaz.</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Öğrencilere </a:t>
            </a:r>
            <a:r>
              <a:rPr lang="tr-TR" sz="2400" dirty="0">
                <a:solidFill>
                  <a:srgbClr val="FFFF00"/>
                </a:solidFill>
                <a:effectLst>
                  <a:outerShdw blurRad="38100" dist="38100" dir="2700000" algn="tl">
                    <a:srgbClr val="000000">
                      <a:alpha val="43137"/>
                    </a:srgbClr>
                  </a:outerShdw>
                </a:effectLst>
              </a:rPr>
              <a:t>ait sınav evrakını dikkat çekici bir şekilde </a:t>
            </a:r>
            <a:r>
              <a:rPr lang="tr-TR" sz="2400" dirty="0" smtClean="0">
                <a:solidFill>
                  <a:srgbClr val="FFFF00"/>
                </a:solidFill>
                <a:effectLst>
                  <a:outerShdw blurRad="38100" dist="38100" dir="2700000" algn="tl">
                    <a:srgbClr val="000000">
                      <a:alpha val="43137"/>
                    </a:srgbClr>
                  </a:outerShdw>
                </a:effectLst>
              </a:rPr>
              <a:t>incelemez.</a:t>
            </a:r>
            <a:endParaRPr lang="tr-TR" sz="2400" dirty="0">
              <a:solidFill>
                <a:srgbClr val="FFFF00"/>
              </a:solidFill>
              <a:effectLst>
                <a:outerShdw blurRad="38100" dist="38100" dir="2700000" algn="tl">
                  <a:srgbClr val="000000">
                    <a:alpha val="43137"/>
                  </a:srgbClr>
                </a:outerShdw>
              </a:effectLst>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Tree>
    <p:extLst>
      <p:ext uri="{BB962C8B-B14F-4D97-AF65-F5344CB8AC3E}">
        <p14:creationId xmlns:p14="http://schemas.microsoft.com/office/powerpoint/2010/main" val="34776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marL="176213" indent="-176213" algn="just">
              <a:tabLst>
                <a:tab pos="360363" algn="l"/>
              </a:tabLst>
            </a:pPr>
            <a:r>
              <a:rPr lang="tr-TR" sz="2400" dirty="0">
                <a:solidFill>
                  <a:srgbClr val="FFFF00"/>
                </a:solidFill>
                <a:effectLst>
                  <a:outerShdw blurRad="38100" dist="38100" dir="2700000" algn="tl">
                    <a:srgbClr val="000000">
                      <a:alpha val="43137"/>
                    </a:srgbClr>
                  </a:outerShdw>
                </a:effectLst>
              </a:rPr>
              <a:t>Yedek Gözetmenin Yapacağı İşler ve Dikkat Edeceği Hususlar;</a:t>
            </a: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8" name="Metin kutusu 7"/>
          <p:cNvSpPr txBox="1"/>
          <p:nvPr/>
        </p:nvSpPr>
        <p:spPr>
          <a:xfrm>
            <a:off x="1078351" y="1547898"/>
            <a:ext cx="10010990" cy="2308324"/>
          </a:xfrm>
          <a:prstGeom prst="rect">
            <a:avLst/>
          </a:prstGeom>
          <a:noFill/>
        </p:spPr>
        <p:txBody>
          <a:bodyPr wrap="square" rtlCol="0">
            <a:spAutoFit/>
          </a:bodyPr>
          <a:lstStyle/>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Sınav </a:t>
            </a:r>
            <a:r>
              <a:rPr lang="tr-TR" sz="2400" dirty="0">
                <a:solidFill>
                  <a:srgbClr val="FFFF00"/>
                </a:solidFill>
                <a:effectLst>
                  <a:outerShdw blurRad="38100" dist="38100" dir="2700000" algn="tl">
                    <a:srgbClr val="000000">
                      <a:alpha val="43137"/>
                    </a:srgbClr>
                  </a:outerShdw>
                </a:effectLst>
              </a:rPr>
              <a:t>salonundaki görevliler ile bina sınav komisyonu arasındaki irtibatı sağlar.</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Sağlık </a:t>
            </a:r>
            <a:r>
              <a:rPr lang="tr-TR" sz="2400" dirty="0">
                <a:solidFill>
                  <a:srgbClr val="FFFF00"/>
                </a:solidFill>
                <a:effectLst>
                  <a:outerShdw blurRad="38100" dist="38100" dir="2700000" algn="tl">
                    <a:srgbClr val="000000">
                      <a:alpha val="43137"/>
                    </a:srgbClr>
                  </a:outerShdw>
                </a:effectLst>
              </a:rPr>
              <a:t>nedeni ile tuvalet ihtiyacı olan öğrencilere refakat eder. (Sağlık kurulu raporu ibraz edilecektir.)</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Sınav </a:t>
            </a:r>
            <a:r>
              <a:rPr lang="tr-TR" sz="2400" dirty="0">
                <a:solidFill>
                  <a:srgbClr val="FFFF00"/>
                </a:solidFill>
                <a:effectLst>
                  <a:outerShdw blurRad="38100" dist="38100" dir="2700000" algn="tl">
                    <a:srgbClr val="000000">
                      <a:alpha val="43137"/>
                    </a:srgbClr>
                  </a:outerShdw>
                </a:effectLst>
              </a:rPr>
              <a:t>görevi bulunmayan personel ile kişilerin bina ve katlarda bulunmamasını sağlar</a:t>
            </a:r>
          </a:p>
          <a:p>
            <a:pPr marL="176213" indent="-176213" algn="just">
              <a:tabLst>
                <a:tab pos="360363" algn="l"/>
              </a:tabLst>
            </a:pPr>
            <a:r>
              <a:rPr lang="tr-TR" sz="2400" dirty="0" smtClean="0">
                <a:solidFill>
                  <a:srgbClr val="FFFF00"/>
                </a:solidFill>
                <a:effectLst>
                  <a:outerShdw blurRad="38100" dist="38100" dir="2700000" algn="tl">
                    <a:srgbClr val="000000">
                      <a:alpha val="43137"/>
                    </a:srgbClr>
                  </a:outerShdw>
                </a:effectLst>
              </a:rPr>
              <a:t>- Bina </a:t>
            </a:r>
            <a:r>
              <a:rPr lang="tr-TR" sz="2400" dirty="0">
                <a:solidFill>
                  <a:srgbClr val="FFFF00"/>
                </a:solidFill>
                <a:effectLst>
                  <a:outerShdw blurRad="38100" dist="38100" dir="2700000" algn="tl">
                    <a:srgbClr val="000000">
                      <a:alpha val="43137"/>
                    </a:srgbClr>
                  </a:outerShdw>
                </a:effectLst>
              </a:rPr>
              <a:t>sınav komisyonunun verdiği diğer görevleri </a:t>
            </a:r>
            <a:r>
              <a:rPr lang="tr-TR" sz="2400" dirty="0" smtClean="0">
                <a:solidFill>
                  <a:srgbClr val="FFFF00"/>
                </a:solidFill>
                <a:effectLst>
                  <a:outerShdw blurRad="38100" dist="38100" dir="2700000" algn="tl">
                    <a:srgbClr val="000000">
                      <a:alpha val="43137"/>
                    </a:srgbClr>
                  </a:outerShdw>
                </a:effectLst>
              </a:rPr>
              <a:t>yapar.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61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Bina komisyonunca sınav başlamadan en geç 1 (bir) saat önce yapılacak toplantıya </a:t>
            </a:r>
            <a:r>
              <a:rPr lang="tr-TR" sz="2400" dirty="0" smtClean="0">
                <a:solidFill>
                  <a:srgbClr val="FFFF00"/>
                </a:solidFill>
                <a:effectLst>
                  <a:outerShdw blurRad="38100" dist="38100" dir="2700000" algn="tl">
                    <a:srgbClr val="000000">
                      <a:alpha val="43137"/>
                    </a:srgbClr>
                  </a:outerShdw>
                </a:effectLst>
              </a:rPr>
              <a:t>katılır.</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51" name="Metin kutusu 50"/>
          <p:cNvSpPr txBox="1"/>
          <p:nvPr/>
        </p:nvSpPr>
        <p:spPr>
          <a:xfrm>
            <a:off x="1078351" y="2160650"/>
            <a:ext cx="10010990" cy="830997"/>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Görevine geç gelen ve/veya toplantıya katılmayan salon görevlilerine (yedek gözetmen dâhil) görev verilmez.</a:t>
            </a:r>
          </a:p>
        </p:txBody>
      </p:sp>
    </p:spTree>
    <p:extLst>
      <p:ext uri="{BB962C8B-B14F-4D97-AF65-F5344CB8AC3E}">
        <p14:creationId xmlns:p14="http://schemas.microsoft.com/office/powerpoint/2010/main" val="37354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275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P spid="5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2677656"/>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Salon başkanı</a:t>
            </a:r>
            <a:r>
              <a:rPr lang="tr-TR" sz="2400" dirty="0" smtClean="0">
                <a:solidFill>
                  <a:srgbClr val="FFFF00"/>
                </a:solidFill>
                <a:effectLst>
                  <a:outerShdw blurRad="38100" dist="38100" dir="2700000" algn="tl">
                    <a:srgbClr val="000000">
                      <a:alpha val="43137"/>
                    </a:srgbClr>
                  </a:outerShdw>
                </a:effectLst>
              </a:rPr>
              <a:t>;</a:t>
            </a:r>
          </a:p>
          <a:p>
            <a:pPr marL="268288" indent="-268288" algn="just"/>
            <a:endParaRPr lang="tr-TR" sz="2400" dirty="0">
              <a:solidFill>
                <a:srgbClr val="FFFF00"/>
              </a:solidFill>
              <a:effectLst>
                <a:outerShdw blurRad="38100" dist="38100" dir="2700000" algn="tl">
                  <a:srgbClr val="000000">
                    <a:alpha val="43137"/>
                  </a:srgbClr>
                </a:outerShdw>
              </a:effectLst>
            </a:endParaRPr>
          </a:p>
          <a:p>
            <a:pPr marL="268288" indent="-268288" algn="just"/>
            <a:r>
              <a:rPr lang="tr-TR" sz="2400" dirty="0" smtClean="0">
                <a:solidFill>
                  <a:srgbClr val="FFFF00"/>
                </a:solidFill>
                <a:effectLst>
                  <a:outerShdw blurRad="38100" dist="38100" dir="2700000" algn="tl">
                    <a:srgbClr val="000000">
                      <a:alpha val="43137"/>
                    </a:srgbClr>
                  </a:outerShdw>
                </a:effectLst>
              </a:rPr>
              <a:t>- Görevli </a:t>
            </a:r>
            <a:r>
              <a:rPr lang="tr-TR" sz="2400" dirty="0">
                <a:solidFill>
                  <a:srgbClr val="FFFF00"/>
                </a:solidFill>
                <a:effectLst>
                  <a:outerShdw blurRad="38100" dist="38100" dir="2700000" algn="tl">
                    <a:srgbClr val="000000">
                      <a:alpha val="43137"/>
                    </a:srgbClr>
                  </a:outerShdw>
                </a:effectLst>
              </a:rPr>
              <a:t>olduğu salona ait </a:t>
            </a:r>
            <a:r>
              <a:rPr lang="tr-TR" sz="2400" dirty="0">
                <a:solidFill>
                  <a:srgbClr val="FF0000"/>
                </a:solidFill>
                <a:effectLst>
                  <a:outerShdw blurRad="38100" dist="38100" dir="2700000" algn="tl">
                    <a:srgbClr val="000000">
                      <a:alpha val="43137"/>
                    </a:srgbClr>
                  </a:outerShdw>
                </a:effectLst>
              </a:rPr>
              <a:t>Sınav Güvenlik Poşetini </a:t>
            </a:r>
            <a:r>
              <a:rPr lang="tr-TR" sz="2400" dirty="0">
                <a:solidFill>
                  <a:srgbClr val="FFFF00"/>
                </a:solidFill>
                <a:effectLst>
                  <a:outerShdw blurRad="38100" dist="38100" dir="2700000" algn="tl">
                    <a:srgbClr val="000000">
                      <a:alpha val="43137"/>
                    </a:srgbClr>
                  </a:outerShdw>
                </a:effectLst>
              </a:rPr>
              <a:t>(Etiket bilgilerini kontrol ederek</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a:p>
            <a:pPr marL="268288" indent="-268288" algn="just"/>
            <a:r>
              <a:rPr lang="tr-TR" sz="2400" dirty="0" smtClean="0">
                <a:solidFill>
                  <a:srgbClr val="FFFF00"/>
                </a:solidFill>
                <a:effectLst>
                  <a:outerShdw blurRad="38100" dist="38100" dir="2700000" algn="tl">
                    <a:srgbClr val="000000">
                      <a:alpha val="43137"/>
                    </a:srgbClr>
                  </a:outerShdw>
                </a:effectLst>
              </a:rPr>
              <a:t>-  Öğrencilerin </a:t>
            </a:r>
            <a:r>
              <a:rPr lang="tr-TR" sz="2400" dirty="0">
                <a:solidFill>
                  <a:srgbClr val="FFFF00"/>
                </a:solidFill>
                <a:effectLst>
                  <a:outerShdw blurRad="38100" dist="38100" dir="2700000" algn="tl">
                    <a:srgbClr val="000000">
                      <a:alpha val="43137"/>
                    </a:srgbClr>
                  </a:outerShdw>
                </a:effectLst>
              </a:rPr>
              <a:t>sınav sürelerinin yer aldığı </a:t>
            </a:r>
            <a:r>
              <a:rPr lang="tr-TR" sz="2400" dirty="0">
                <a:solidFill>
                  <a:srgbClr val="FF0000"/>
                </a:solidFill>
                <a:effectLst>
                  <a:outerShdw blurRad="38100" dist="38100" dir="2700000" algn="tl">
                    <a:srgbClr val="000000">
                      <a:alpha val="43137"/>
                    </a:srgbClr>
                  </a:outerShdw>
                </a:effectLst>
              </a:rPr>
              <a:t>Salon Yoklama </a:t>
            </a:r>
            <a:r>
              <a:rPr lang="tr-TR" sz="2400" dirty="0" smtClean="0">
                <a:solidFill>
                  <a:srgbClr val="FF0000"/>
                </a:solidFill>
                <a:effectLst>
                  <a:outerShdw blurRad="38100" dist="38100" dir="2700000" algn="tl">
                    <a:srgbClr val="000000">
                      <a:alpha val="43137"/>
                    </a:srgbClr>
                  </a:outerShdw>
                </a:effectLst>
              </a:rPr>
              <a:t>Listesini,</a:t>
            </a:r>
            <a:endParaRPr lang="tr-TR" sz="2400" dirty="0">
              <a:solidFill>
                <a:srgbClr val="FF0000"/>
              </a:solidFill>
              <a:effectLst>
                <a:outerShdw blurRad="38100" dist="38100" dir="2700000" algn="tl">
                  <a:srgbClr val="000000">
                    <a:alpha val="43137"/>
                  </a:srgbClr>
                </a:outerShdw>
              </a:effectLst>
            </a:endParaRPr>
          </a:p>
          <a:p>
            <a:pPr marL="268288" indent="-268288" algn="just"/>
            <a:endParaRPr lang="tr-TR" sz="2400" dirty="0" smtClean="0">
              <a:solidFill>
                <a:srgbClr val="FFFF00"/>
              </a:solidFill>
              <a:effectLst>
                <a:outerShdw blurRad="38100" dist="38100" dir="2700000" algn="tl">
                  <a:srgbClr val="000000">
                    <a:alpha val="43137"/>
                  </a:srgbClr>
                </a:outerShdw>
              </a:effectLst>
            </a:endParaRPr>
          </a:p>
          <a:p>
            <a:pPr marL="268288" indent="-268288" algn="just"/>
            <a:r>
              <a:rPr lang="tr-TR" sz="2400" dirty="0" smtClean="0">
                <a:solidFill>
                  <a:srgbClr val="FFFF00"/>
                </a:solidFill>
                <a:effectLst>
                  <a:outerShdw blurRad="38100" dist="38100" dir="2700000" algn="tl">
                    <a:srgbClr val="000000">
                      <a:alpha val="43137"/>
                    </a:srgbClr>
                  </a:outerShdw>
                </a:effectLst>
              </a:rPr>
              <a:t>tutanakla </a:t>
            </a:r>
            <a:r>
              <a:rPr lang="tr-TR" sz="2400" dirty="0">
                <a:solidFill>
                  <a:srgbClr val="FFFF00"/>
                </a:solidFill>
                <a:effectLst>
                  <a:outerShdw blurRad="38100" dist="38100" dir="2700000" algn="tl">
                    <a:srgbClr val="000000">
                      <a:alpha val="43137"/>
                    </a:srgbClr>
                  </a:outerShdw>
                </a:effectLst>
              </a:rPr>
              <a:t>teslim alır</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42705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Sınav paketi Resim-1’deki gibi kapalı olarak teslim alınır.</a:t>
            </a:r>
            <a:endParaRPr lang="tr-TR" sz="2400" dirty="0" smtClean="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0" name="Resim 9"/>
          <p:cNvPicPr>
            <a:picLocks noChangeAspect="1"/>
          </p:cNvPicPr>
          <p:nvPr/>
        </p:nvPicPr>
        <p:blipFill>
          <a:blip r:embed="rId7"/>
          <a:stretch>
            <a:fillRect/>
          </a:stretch>
        </p:blipFill>
        <p:spPr>
          <a:xfrm>
            <a:off x="3348564" y="1507022"/>
            <a:ext cx="5494871" cy="4629288"/>
          </a:xfrm>
          <a:prstGeom prst="rect">
            <a:avLst/>
          </a:prstGeom>
        </p:spPr>
      </p:pic>
    </p:spTree>
    <p:extLst>
      <p:ext uri="{BB962C8B-B14F-4D97-AF65-F5344CB8AC3E}">
        <p14:creationId xmlns:p14="http://schemas.microsoft.com/office/powerpoint/2010/main" val="425191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2308324"/>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Gözetmen;</a:t>
            </a:r>
            <a:endParaRPr lang="tr-TR" sz="2400" dirty="0" smtClean="0">
              <a:solidFill>
                <a:srgbClr val="FFFF00"/>
              </a:solidFill>
              <a:effectLst>
                <a:outerShdw blurRad="38100" dist="38100" dir="2700000" algn="tl">
                  <a:srgbClr val="000000">
                    <a:alpha val="43137"/>
                  </a:srgbClr>
                </a:outerShdw>
              </a:effectLst>
            </a:endParaRPr>
          </a:p>
          <a:p>
            <a:pPr marL="268288" indent="-268288" algn="just"/>
            <a:endParaRPr lang="tr-TR" sz="2400" dirty="0">
              <a:solidFill>
                <a:srgbClr val="FFFF00"/>
              </a:solidFill>
              <a:effectLst>
                <a:outerShdw blurRad="38100" dist="38100" dir="2700000" algn="tl">
                  <a:srgbClr val="000000">
                    <a:alpha val="43137"/>
                  </a:srgbClr>
                </a:outerShdw>
              </a:effectLst>
            </a:endParaRPr>
          </a:p>
          <a:p>
            <a:pPr marL="268288" indent="-268288" algn="just"/>
            <a:r>
              <a:rPr lang="tr-TR" sz="2400" dirty="0" smtClean="0">
                <a:solidFill>
                  <a:srgbClr val="FFFF00"/>
                </a:solidFill>
                <a:effectLst>
                  <a:outerShdw blurRad="38100" dist="38100" dir="2700000" algn="tl">
                    <a:srgbClr val="000000">
                      <a:alpha val="43137"/>
                    </a:srgbClr>
                  </a:outerShdw>
                </a:effectLst>
              </a:rPr>
              <a:t>- Görevli </a:t>
            </a:r>
            <a:r>
              <a:rPr lang="tr-TR" sz="2400" dirty="0">
                <a:solidFill>
                  <a:srgbClr val="FFFF00"/>
                </a:solidFill>
                <a:effectLst>
                  <a:outerShdw blurRad="38100" dist="38100" dir="2700000" algn="tl">
                    <a:srgbClr val="000000">
                      <a:alpha val="43137"/>
                    </a:srgbClr>
                  </a:outerShdw>
                </a:effectLst>
              </a:rPr>
              <a:t>olduğu salona </a:t>
            </a:r>
            <a:r>
              <a:rPr lang="tr-TR" sz="2400" dirty="0" smtClean="0">
                <a:solidFill>
                  <a:srgbClr val="FFFF00"/>
                </a:solidFill>
                <a:effectLst>
                  <a:outerShdw blurRad="38100" dist="38100" dir="2700000" algn="tl">
                    <a:srgbClr val="000000">
                      <a:alpha val="43137"/>
                    </a:srgbClr>
                  </a:outerShdw>
                </a:effectLst>
              </a:rPr>
              <a:t>gider,</a:t>
            </a:r>
          </a:p>
          <a:p>
            <a:pPr marL="268288" indent="-268288" algn="just"/>
            <a:r>
              <a:rPr lang="tr-TR" sz="2400" dirty="0" smtClean="0">
                <a:solidFill>
                  <a:srgbClr val="FFFF00"/>
                </a:solidFill>
                <a:effectLst>
                  <a:outerShdw blurRad="38100" dist="38100" dir="2700000" algn="tl">
                    <a:srgbClr val="000000">
                      <a:alpha val="43137"/>
                    </a:srgbClr>
                  </a:outerShdw>
                </a:effectLst>
              </a:rPr>
              <a:t>		-- </a:t>
            </a:r>
            <a:r>
              <a:rPr lang="pl-PL" sz="2400" dirty="0">
                <a:solidFill>
                  <a:srgbClr val="FFFF00"/>
                </a:solidFill>
                <a:effectLst>
                  <a:outerShdw blurRad="38100" dist="38100" dir="2700000" algn="tl">
                    <a:srgbClr val="000000">
                      <a:alpha val="43137"/>
                    </a:srgbClr>
                  </a:outerShdw>
                </a:effectLst>
              </a:rPr>
              <a:t>Salondaki oturma düzeninin «S» kuralına uygunluğunu kontrol </a:t>
            </a:r>
            <a:r>
              <a:rPr lang="pl-PL" sz="2400" dirty="0" smtClean="0">
                <a:solidFill>
                  <a:srgbClr val="FFFF00"/>
                </a:solidFill>
                <a:effectLst>
                  <a:outerShdw blurRad="38100" dist="38100" dir="2700000" algn="tl">
                    <a:srgbClr val="000000">
                      <a:alpha val="43137"/>
                    </a:srgbClr>
                  </a:outerShdw>
                </a:effectLst>
              </a:rPr>
              <a:t>eder</a:t>
            </a:r>
            <a:r>
              <a:rPr lang="tr-TR" sz="2400" dirty="0" smtClean="0">
                <a:solidFill>
                  <a:srgbClr val="FFFF00"/>
                </a:solidFill>
                <a:effectLst>
                  <a:outerShdw blurRad="38100" dist="38100" dir="2700000" algn="tl">
                    <a:srgbClr val="000000">
                      <a:alpha val="43137"/>
                    </a:srgbClr>
                  </a:outerShdw>
                </a:effectLst>
              </a:rPr>
              <a:t>.</a:t>
            </a:r>
          </a:p>
          <a:p>
            <a:pPr marL="268288" indent="-268288"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 </a:t>
            </a:r>
            <a:r>
              <a:rPr lang="tr-TR" sz="2400" dirty="0">
                <a:solidFill>
                  <a:srgbClr val="FFFF00"/>
                </a:solidFill>
                <a:effectLst>
                  <a:outerShdw blurRad="38100" dist="38100" dir="2700000" algn="tl">
                    <a:srgbClr val="000000">
                      <a:alpha val="43137"/>
                    </a:srgbClr>
                  </a:outerShdw>
                </a:effectLst>
              </a:rPr>
              <a:t>Sınav özetini tahtaya </a:t>
            </a:r>
            <a:r>
              <a:rPr lang="tr-TR" sz="2400" dirty="0" smtClean="0">
                <a:solidFill>
                  <a:srgbClr val="FFFF00"/>
                </a:solidFill>
                <a:effectLst>
                  <a:outerShdw blurRad="38100" dist="38100" dir="2700000" algn="tl">
                    <a:srgbClr val="000000">
                      <a:alpha val="43137"/>
                    </a:srgbClr>
                  </a:outerShdw>
                </a:effectLst>
              </a:rPr>
              <a:t>yazar.</a:t>
            </a:r>
          </a:p>
          <a:p>
            <a:pPr marL="268288" indent="-268288" algn="just"/>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	-- </a:t>
            </a:r>
            <a:r>
              <a:rPr lang="tr-TR" sz="2400" dirty="0">
                <a:solidFill>
                  <a:srgbClr val="FFFF00"/>
                </a:solidFill>
                <a:effectLst>
                  <a:outerShdw blurRad="38100" dist="38100" dir="2700000" algn="tl">
                    <a:srgbClr val="000000">
                      <a:alpha val="43137"/>
                    </a:srgbClr>
                  </a:outerShdw>
                </a:effectLst>
              </a:rPr>
              <a:t>Öğrencileri </a:t>
            </a:r>
            <a:r>
              <a:rPr lang="tr-TR" sz="2400" dirty="0" smtClean="0">
                <a:solidFill>
                  <a:srgbClr val="FFFF00"/>
                </a:solidFill>
                <a:effectLst>
                  <a:outerShdw blurRad="38100" dist="38100" dir="2700000" algn="tl">
                    <a:srgbClr val="000000">
                      <a:alpha val="43137"/>
                    </a:srgbClr>
                  </a:outerShdw>
                </a:effectLst>
              </a:rPr>
              <a:t>karşılar.</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32444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Öğrencilerin kimlik belgelerini kontrol ederek salona </a:t>
            </a:r>
            <a:r>
              <a:rPr lang="tr-TR" sz="2400" dirty="0" smtClean="0">
                <a:solidFill>
                  <a:srgbClr val="FFFF00"/>
                </a:solidFill>
                <a:effectLst>
                  <a:outerShdw blurRad="38100" dist="38100" dir="2700000" algn="tl">
                    <a:srgbClr val="000000">
                      <a:alpha val="43137"/>
                    </a:srgbClr>
                  </a:outerShdw>
                </a:effectLst>
              </a:rPr>
              <a:t>alır.</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0" name="Metin kutusu 9"/>
          <p:cNvSpPr txBox="1"/>
          <p:nvPr/>
        </p:nvSpPr>
        <p:spPr>
          <a:xfrm>
            <a:off x="1078351" y="1507022"/>
            <a:ext cx="10010990" cy="461665"/>
          </a:xfrm>
          <a:prstGeom prst="rect">
            <a:avLst/>
          </a:prstGeom>
          <a:noFill/>
        </p:spPr>
        <p:txBody>
          <a:bodyPr wrap="square" rtlCol="0">
            <a:spAutoFit/>
          </a:bodyPr>
          <a:lstStyle/>
          <a:p>
            <a:pPr marL="268288" indent="-268288" algn="just"/>
            <a:r>
              <a:rPr lang="tr-TR" sz="2400" dirty="0" smtClean="0">
                <a:solidFill>
                  <a:srgbClr val="FF0000"/>
                </a:solidFill>
                <a:effectLst>
                  <a:outerShdw blurRad="38100" dist="38100" dir="2700000" algn="tl">
                    <a:srgbClr val="000000">
                      <a:alpha val="43137"/>
                    </a:srgbClr>
                  </a:outerShdw>
                </a:effectLst>
              </a:rPr>
              <a:t>( Geçerli </a:t>
            </a:r>
            <a:r>
              <a:rPr lang="tr-TR" sz="2400" dirty="0">
                <a:solidFill>
                  <a:srgbClr val="FF0000"/>
                </a:solidFill>
                <a:effectLst>
                  <a:outerShdw blurRad="38100" dist="38100" dir="2700000" algn="tl">
                    <a:srgbClr val="000000">
                      <a:alpha val="43137"/>
                    </a:srgbClr>
                  </a:outerShdw>
                </a:effectLst>
              </a:rPr>
              <a:t>kimlik belgesi yanında olmayan öğrenciler sınava alınmayacaktır</a:t>
            </a:r>
            <a:r>
              <a:rPr lang="tr-TR" sz="2400" dirty="0" smtClean="0">
                <a:solidFill>
                  <a:srgbClr val="FF0000"/>
                </a:solidFill>
                <a:effectLst>
                  <a:outerShdw blurRad="38100" dist="38100" dir="2700000" algn="tl">
                    <a:srgbClr val="000000">
                      <a:alpha val="43137"/>
                    </a:srgbClr>
                  </a:outerShdw>
                </a:effectLst>
              </a:rPr>
              <a:t>. )</a:t>
            </a:r>
            <a:endParaRPr lang="tr-TR" sz="2400" dirty="0">
              <a:solidFill>
                <a:srgbClr val="FF0000"/>
              </a:solidFill>
              <a:effectLst>
                <a:outerShdw blurRad="38100" dist="38100" dir="2700000" algn="tl">
                  <a:srgbClr val="000000">
                    <a:alpha val="43137"/>
                  </a:srgbClr>
                </a:outerShdw>
              </a:effectLst>
            </a:endParaRPr>
          </a:p>
        </p:txBody>
      </p:sp>
      <p:sp>
        <p:nvSpPr>
          <p:cNvPr id="12" name="Metin kutusu 11"/>
          <p:cNvSpPr txBox="1"/>
          <p:nvPr/>
        </p:nvSpPr>
        <p:spPr>
          <a:xfrm>
            <a:off x="1078351" y="2216068"/>
            <a:ext cx="10010990" cy="1938992"/>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Geçerli kimlik belgeleri</a:t>
            </a:r>
            <a:r>
              <a:rPr lang="tr-TR" sz="2400" dirty="0" smtClean="0">
                <a:solidFill>
                  <a:srgbClr val="FFFF00"/>
                </a:solidFill>
                <a:effectLst>
                  <a:outerShdw blurRad="38100" dist="38100" dir="2700000" algn="tl">
                    <a:srgbClr val="000000">
                      <a:alpha val="43137"/>
                    </a:srgbClr>
                  </a:outerShdw>
                </a:effectLst>
              </a:rPr>
              <a:t>;</a:t>
            </a:r>
          </a:p>
          <a:p>
            <a:pPr marL="268288" indent="-268288" algn="just"/>
            <a:r>
              <a:rPr lang="tr-TR" sz="2400" dirty="0">
                <a:solidFill>
                  <a:srgbClr val="FFFF00"/>
                </a:solidFill>
                <a:effectLst>
                  <a:outerShdw blurRad="38100" dist="38100" dir="2700000" algn="tl">
                    <a:srgbClr val="000000">
                      <a:alpha val="43137"/>
                    </a:srgbClr>
                  </a:outerShdw>
                </a:effectLst>
              </a:rPr>
              <a:t>	- T.C. kimlik numaralı nüfus cüzdanı,</a:t>
            </a:r>
          </a:p>
          <a:p>
            <a:pPr marL="268288" indent="-268288" algn="just"/>
            <a:r>
              <a:rPr lang="tr-TR" sz="2400" dirty="0">
                <a:solidFill>
                  <a:srgbClr val="FFFF00"/>
                </a:solidFill>
                <a:effectLst>
                  <a:outerShdw blurRad="38100" dist="38100" dir="2700000" algn="tl">
                    <a:srgbClr val="000000">
                      <a:alpha val="43137"/>
                    </a:srgbClr>
                  </a:outerShdw>
                </a:effectLst>
              </a:rPr>
              <a:t>	- T.C. Kimlik </a:t>
            </a:r>
            <a:r>
              <a:rPr lang="tr-TR" sz="2400" dirty="0" smtClean="0">
                <a:solidFill>
                  <a:srgbClr val="FFFF00"/>
                </a:solidFill>
                <a:effectLst>
                  <a:outerShdw blurRad="38100" dist="38100" dir="2700000" algn="tl">
                    <a:srgbClr val="000000">
                      <a:alpha val="43137"/>
                    </a:srgbClr>
                  </a:outerShdw>
                </a:effectLst>
              </a:rPr>
              <a:t>kartı,</a:t>
            </a:r>
          </a:p>
          <a:p>
            <a:pPr marL="268288" indent="-268288" algn="just"/>
            <a:r>
              <a:rPr lang="tr-TR" sz="2400" dirty="0">
                <a:solidFill>
                  <a:srgbClr val="FFFF00"/>
                </a:solidFill>
                <a:effectLst>
                  <a:outerShdw blurRad="38100" dist="38100" dir="2700000" algn="tl">
                    <a:srgbClr val="000000">
                      <a:alpha val="43137"/>
                    </a:srgbClr>
                  </a:outerShdw>
                </a:effectLst>
              </a:rPr>
              <a:t>	- Geçerlik süresi devam eden </a:t>
            </a:r>
            <a:r>
              <a:rPr lang="tr-TR" sz="2400" dirty="0" smtClean="0">
                <a:solidFill>
                  <a:srgbClr val="FFFF00"/>
                </a:solidFill>
                <a:effectLst>
                  <a:outerShdw blurRad="38100" dist="38100" dir="2700000" algn="tl">
                    <a:srgbClr val="000000">
                      <a:alpha val="43137"/>
                    </a:srgbClr>
                  </a:outerShdw>
                </a:effectLst>
              </a:rPr>
              <a:t>pasaport,</a:t>
            </a:r>
          </a:p>
          <a:p>
            <a:pPr marL="268288" indent="-268288" algn="just"/>
            <a:r>
              <a:rPr lang="tr-TR" sz="2400" dirty="0">
                <a:solidFill>
                  <a:srgbClr val="FFFF00"/>
                </a:solidFill>
                <a:effectLst>
                  <a:outerShdw blurRad="38100" dist="38100" dir="2700000" algn="tl">
                    <a:srgbClr val="000000">
                      <a:alpha val="43137"/>
                    </a:srgbClr>
                  </a:outerShdw>
                </a:effectLst>
              </a:rPr>
              <a:t>	- Pasaportu olmayan KKTC vatandaşları </a:t>
            </a:r>
            <a:r>
              <a:rPr lang="tr-TR" sz="2400" dirty="0" smtClean="0">
                <a:solidFill>
                  <a:srgbClr val="FFFF00"/>
                </a:solidFill>
                <a:effectLst>
                  <a:outerShdw blurRad="38100" dist="38100" dir="2700000" algn="tl">
                    <a:srgbClr val="000000">
                      <a:alpha val="43137"/>
                    </a:srgbClr>
                  </a:outerShdw>
                </a:effectLst>
              </a:rPr>
              <a:t>için kimlik </a:t>
            </a:r>
            <a:r>
              <a:rPr lang="tr-TR" sz="2400" dirty="0">
                <a:solidFill>
                  <a:srgbClr val="FFFF00"/>
                </a:solidFill>
                <a:effectLst>
                  <a:outerShdw blurRad="38100" dist="38100" dir="2700000" algn="tl">
                    <a:srgbClr val="000000">
                      <a:alpha val="43137"/>
                    </a:srgbClr>
                  </a:outerShdw>
                </a:effectLst>
              </a:rPr>
              <a:t>numaralı KKTC kimlik </a:t>
            </a:r>
            <a:r>
              <a:rPr lang="tr-TR" sz="2400" dirty="0" smtClean="0">
                <a:solidFill>
                  <a:srgbClr val="FFFF00"/>
                </a:solidFill>
                <a:effectLst>
                  <a:outerShdw blurRad="38100" dist="38100" dir="2700000" algn="tl">
                    <a:srgbClr val="000000">
                      <a:alpha val="43137"/>
                    </a:srgbClr>
                  </a:outerShdw>
                </a:effectLst>
              </a:rPr>
              <a:t>kartı.</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61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0"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marL="268288" indent="-268288" algn="just"/>
            <a:r>
              <a:rPr lang="tr-TR" sz="2400" dirty="0">
                <a:solidFill>
                  <a:srgbClr val="FFFF00"/>
                </a:solidFill>
                <a:effectLst>
                  <a:outerShdw blurRad="38100" dist="38100" dir="2700000" algn="tl">
                    <a:srgbClr val="000000">
                      <a:alpha val="43137"/>
                    </a:srgbClr>
                  </a:outerShdw>
                </a:effectLst>
              </a:rPr>
              <a:t>Öğrenciler, nüfus müdürlükleri tarafından verilen;</a:t>
            </a:r>
          </a:p>
          <a:p>
            <a:pPr marL="268288" indent="-268288" algn="just"/>
            <a:r>
              <a:rPr lang="tr-TR" sz="2400" dirty="0">
                <a:solidFill>
                  <a:srgbClr val="FFFF00"/>
                </a:solidFill>
                <a:effectLst>
                  <a:outerShdw blurRad="38100" dist="38100" dir="2700000" algn="tl">
                    <a:srgbClr val="000000">
                      <a:alpha val="43137"/>
                    </a:srgbClr>
                  </a:outerShdw>
                </a:effectLst>
              </a:rPr>
              <a:t>	- Fotoğraflı</a:t>
            </a:r>
          </a:p>
          <a:p>
            <a:pPr marL="268288" indent="-268288" algn="just"/>
            <a:r>
              <a:rPr lang="tr-TR" sz="2400" dirty="0">
                <a:solidFill>
                  <a:srgbClr val="FFFF00"/>
                </a:solidFill>
                <a:effectLst>
                  <a:outerShdw blurRad="38100" dist="38100" dir="2700000" algn="tl">
                    <a:srgbClr val="000000">
                      <a:alpha val="43137"/>
                    </a:srgbClr>
                  </a:outerShdw>
                </a:effectLst>
              </a:rPr>
              <a:t>	- İmzalı-mühürlü/barkodlu/karekodlu</a:t>
            </a:r>
          </a:p>
          <a:p>
            <a:pPr marL="268288" indent="-268288" algn="just"/>
            <a:r>
              <a:rPr lang="tr-TR" sz="2400" dirty="0">
                <a:solidFill>
                  <a:srgbClr val="FFFF00"/>
                </a:solidFill>
                <a:effectLst>
                  <a:outerShdw blurRad="38100" dist="38100" dir="2700000" algn="tl">
                    <a:srgbClr val="000000">
                      <a:alpha val="43137"/>
                    </a:srgbClr>
                  </a:outerShdw>
                </a:effectLst>
              </a:rPr>
              <a:t>Geçici kimlik belgesi / T.C. kimlik kartı talep belgesi ile sınava alınabileceklerdir.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0" name="Metin kutusu 9"/>
          <p:cNvSpPr txBox="1"/>
          <p:nvPr/>
        </p:nvSpPr>
        <p:spPr>
          <a:xfrm>
            <a:off x="1078351" y="2884584"/>
            <a:ext cx="10010990" cy="461665"/>
          </a:xfrm>
          <a:prstGeom prst="rect">
            <a:avLst/>
          </a:prstGeom>
          <a:noFill/>
        </p:spPr>
        <p:txBody>
          <a:bodyPr wrap="square" rtlCol="0">
            <a:spAutoFit/>
          </a:bodyPr>
          <a:lstStyle/>
          <a:p>
            <a:pPr marL="268288" indent="-268288" algn="just"/>
            <a:r>
              <a:rPr lang="tr-TR" sz="2400" dirty="0" smtClean="0">
                <a:solidFill>
                  <a:srgbClr val="FF0000"/>
                </a:solidFill>
                <a:effectLst>
                  <a:outerShdw blurRad="38100" dist="38100" dir="2700000" algn="tl">
                    <a:srgbClr val="000000">
                      <a:alpha val="43137"/>
                    </a:srgbClr>
                  </a:outerShdw>
                </a:effectLst>
              </a:rPr>
              <a:t>( Belgenin </a:t>
            </a:r>
            <a:r>
              <a:rPr lang="tr-TR" sz="2400" dirty="0">
                <a:solidFill>
                  <a:srgbClr val="FF0000"/>
                </a:solidFill>
                <a:effectLst>
                  <a:outerShdw blurRad="38100" dist="38100" dir="2700000" algn="tl">
                    <a:srgbClr val="000000">
                      <a:alpha val="43137"/>
                    </a:srgbClr>
                  </a:outerShdw>
                </a:effectLst>
              </a:rPr>
              <a:t>son geçerlilik tarihine dikkat edilmesi gerekmektedir. </a:t>
            </a:r>
            <a:r>
              <a:rPr lang="tr-TR" sz="2400" dirty="0" smtClean="0">
                <a:solidFill>
                  <a:srgbClr val="FF0000"/>
                </a:solidFill>
                <a:effectLst>
                  <a:outerShdw blurRad="38100" dist="38100" dir="2700000" algn="tl">
                    <a:srgbClr val="000000">
                      <a:alpha val="43137"/>
                    </a:srgbClr>
                  </a:outerShdw>
                </a:effectLst>
              </a:rPr>
              <a:t>)</a:t>
            </a:r>
            <a:endParaRPr lang="tr-TR"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10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40991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İl Milli Eğitim Müdürlüğü İşlemleri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Aşağıda belirtilen durumlar bölge sınav yürütme komisyonu tarafından değerlendirilerek, başvurusu kabul edilenler, bulundukları ilçelerdeki sınav binalarının yedek salonlarında, evde, hastanede veya cezaevinde gerekli tedbirler alınarak sınava alınacaklardır.</a:t>
            </a:r>
          </a:p>
        </p:txBody>
      </p:sp>
      <p:sp>
        <p:nvSpPr>
          <p:cNvPr id="14" name="Metin kutusu 13"/>
          <p:cNvSpPr txBox="1"/>
          <p:nvPr/>
        </p:nvSpPr>
        <p:spPr>
          <a:xfrm>
            <a:off x="1690255" y="2628536"/>
            <a:ext cx="9399086" cy="2677656"/>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Naklen </a:t>
            </a:r>
            <a:r>
              <a:rPr lang="tr-TR" sz="2400" dirty="0">
                <a:solidFill>
                  <a:srgbClr val="FFFF00"/>
                </a:solidFill>
                <a:effectLst>
                  <a:outerShdw blurRad="38100" dist="38100" dir="2700000" algn="tl">
                    <a:srgbClr val="000000">
                      <a:alpha val="43137"/>
                    </a:srgbClr>
                  </a:outerShdw>
                </a:effectLst>
              </a:rPr>
              <a:t>yer değişikliği ve benzeri hallere bağlı zorunlu ikamet değiştiren,</a:t>
            </a:r>
          </a:p>
          <a:p>
            <a:pPr algn="just"/>
            <a:r>
              <a:rPr lang="tr-TR" sz="2400" dirty="0" smtClean="0">
                <a:solidFill>
                  <a:srgbClr val="FFFF00"/>
                </a:solidFill>
                <a:effectLst>
                  <a:outerShdw blurRad="38100" dist="38100" dir="2700000" algn="tl">
                    <a:srgbClr val="000000">
                      <a:alpha val="43137"/>
                    </a:srgbClr>
                  </a:outerShdw>
                </a:effectLst>
              </a:rPr>
              <a:t>- Başka </a:t>
            </a:r>
            <a:r>
              <a:rPr lang="tr-TR" sz="2400" dirty="0">
                <a:solidFill>
                  <a:srgbClr val="FFFF00"/>
                </a:solidFill>
                <a:effectLst>
                  <a:outerShdw blurRad="38100" dist="38100" dir="2700000" algn="tl">
                    <a:srgbClr val="000000">
                      <a:alpha val="43137"/>
                    </a:srgbClr>
                  </a:outerShdw>
                </a:effectLst>
              </a:rPr>
              <a:t>il ve ilçelerdeki okullara nakil olan,</a:t>
            </a:r>
          </a:p>
          <a:p>
            <a:pPr algn="just"/>
            <a:r>
              <a:rPr lang="tr-TR" sz="2400" dirty="0" smtClean="0">
                <a:solidFill>
                  <a:srgbClr val="FFFF00"/>
                </a:solidFill>
                <a:effectLst>
                  <a:outerShdw blurRad="38100" dist="38100" dir="2700000" algn="tl">
                    <a:srgbClr val="000000">
                      <a:alpha val="43137"/>
                    </a:srgbClr>
                  </a:outerShdw>
                </a:effectLst>
              </a:rPr>
              <a:t>- Ailesi </a:t>
            </a:r>
            <a:r>
              <a:rPr lang="tr-TR" sz="2400" dirty="0">
                <a:solidFill>
                  <a:srgbClr val="FFFF00"/>
                </a:solidFill>
                <a:effectLst>
                  <a:outerShdw blurRad="38100" dist="38100" dir="2700000" algn="tl">
                    <a:srgbClr val="000000">
                      <a:alpha val="43137"/>
                    </a:srgbClr>
                  </a:outerShdw>
                </a:effectLst>
              </a:rPr>
              <a:t>tarım işçisi olarak çalışan,</a:t>
            </a:r>
          </a:p>
          <a:p>
            <a:pPr algn="just"/>
            <a:r>
              <a:rPr lang="tr-TR" sz="2400" dirty="0" smtClean="0">
                <a:solidFill>
                  <a:srgbClr val="FFFF00"/>
                </a:solidFill>
                <a:effectLst>
                  <a:outerShdw blurRad="38100" dist="38100" dir="2700000" algn="tl">
                    <a:srgbClr val="000000">
                      <a:alpha val="43137"/>
                    </a:srgbClr>
                  </a:outerShdw>
                </a:effectLst>
              </a:rPr>
              <a:t>- Yurt </a:t>
            </a:r>
            <a:r>
              <a:rPr lang="tr-TR" sz="2400" dirty="0">
                <a:solidFill>
                  <a:srgbClr val="FFFF00"/>
                </a:solidFill>
                <a:effectLst>
                  <a:outerShdw blurRad="38100" dist="38100" dir="2700000" algn="tl">
                    <a:srgbClr val="000000">
                      <a:alpha val="43137"/>
                    </a:srgbClr>
                  </a:outerShdw>
                </a:effectLst>
              </a:rPr>
              <a:t>dışından gelmiş olan,</a:t>
            </a:r>
          </a:p>
          <a:p>
            <a:pPr algn="just"/>
            <a:r>
              <a:rPr lang="tr-TR" sz="2400" dirty="0" smtClean="0">
                <a:solidFill>
                  <a:srgbClr val="FFFF00"/>
                </a:solidFill>
                <a:effectLst>
                  <a:outerShdw blurRad="38100" dist="38100" dir="2700000" algn="tl">
                    <a:srgbClr val="000000">
                      <a:alpha val="43137"/>
                    </a:srgbClr>
                  </a:outerShdw>
                </a:effectLst>
              </a:rPr>
              <a:t>- Tayin </a:t>
            </a:r>
            <a:r>
              <a:rPr lang="tr-TR" sz="2400" dirty="0">
                <a:solidFill>
                  <a:srgbClr val="FFFF00"/>
                </a:solidFill>
                <a:effectLst>
                  <a:outerShdw blurRad="38100" dist="38100" dir="2700000" algn="tl">
                    <a:srgbClr val="000000">
                      <a:alpha val="43137"/>
                    </a:srgbClr>
                  </a:outerShdw>
                </a:effectLst>
              </a:rPr>
              <a:t>nedeniyle yer değişikliği,</a:t>
            </a:r>
          </a:p>
          <a:p>
            <a:pPr algn="just"/>
            <a:r>
              <a:rPr lang="tr-TR" sz="2400" dirty="0" smtClean="0">
                <a:solidFill>
                  <a:srgbClr val="FFFF00"/>
                </a:solidFill>
                <a:effectLst>
                  <a:outerShdw blurRad="38100" dist="38100" dir="2700000" algn="tl">
                    <a:srgbClr val="000000">
                      <a:alpha val="43137"/>
                    </a:srgbClr>
                  </a:outerShdw>
                </a:effectLst>
              </a:rPr>
              <a:t>- Rehberlik </a:t>
            </a:r>
            <a:r>
              <a:rPr lang="tr-TR" sz="2400" dirty="0">
                <a:solidFill>
                  <a:srgbClr val="FFFF00"/>
                </a:solidFill>
                <a:effectLst>
                  <a:outerShdw blurRad="38100" dist="38100" dir="2700000" algn="tl">
                    <a:srgbClr val="000000">
                      <a:alpha val="43137"/>
                    </a:srgbClr>
                  </a:outerShdw>
                </a:effectLst>
              </a:rPr>
              <a:t>Araştırma Merkezleri (RAM) tarafından sisteme işlenemeyen,</a:t>
            </a:r>
          </a:p>
          <a:p>
            <a:pPr algn="just"/>
            <a:r>
              <a:rPr lang="tr-TR" sz="2400" dirty="0" smtClean="0">
                <a:solidFill>
                  <a:srgbClr val="FFFF00"/>
                </a:solidFill>
                <a:effectLst>
                  <a:outerShdw blurRad="38100" dist="38100" dir="2700000" algn="tl">
                    <a:srgbClr val="000000">
                      <a:alpha val="43137"/>
                    </a:srgbClr>
                  </a:outerShdw>
                </a:effectLst>
              </a:rPr>
              <a:t>- Sınavda </a:t>
            </a:r>
            <a:r>
              <a:rPr lang="tr-TR" sz="2400" dirty="0">
                <a:solidFill>
                  <a:srgbClr val="FFFF00"/>
                </a:solidFill>
                <a:effectLst>
                  <a:outerShdw blurRad="38100" dist="38100" dir="2700000" algn="tl">
                    <a:srgbClr val="000000">
                      <a:alpha val="43137"/>
                    </a:srgbClr>
                  </a:outerShdw>
                </a:effectLst>
              </a:rPr>
              <a:t>özel hizmet alması </a:t>
            </a:r>
            <a:r>
              <a:rPr lang="tr-TR" sz="2400" dirty="0" smtClean="0">
                <a:solidFill>
                  <a:srgbClr val="FFFF00"/>
                </a:solidFill>
                <a:effectLst>
                  <a:outerShdw blurRad="38100" dist="38100" dir="2700000" algn="tl">
                    <a:srgbClr val="000000">
                      <a:alpha val="43137"/>
                    </a:srgbClr>
                  </a:outerShdw>
                </a:effectLst>
              </a:rPr>
              <a:t>gereken.</a:t>
            </a:r>
            <a:endParaRPr lang="tr-TR" sz="2400" dirty="0">
              <a:solidFill>
                <a:srgbClr val="FFFF00"/>
              </a:solidFill>
              <a:effectLst>
                <a:outerShdw blurRad="38100" dist="38100" dir="2700000" algn="tl">
                  <a:srgbClr val="000000">
                    <a:alpha val="43137"/>
                  </a:srgbClr>
                </a:outerShdw>
              </a:effectLst>
            </a:endParaRPr>
          </a:p>
        </p:txBody>
      </p:sp>
      <p:sp>
        <p:nvSpPr>
          <p:cNvPr id="9" name="Metin kutusu 8"/>
          <p:cNvSpPr txBox="1"/>
          <p:nvPr/>
        </p:nvSpPr>
        <p:spPr>
          <a:xfrm>
            <a:off x="907478" y="5394863"/>
            <a:ext cx="10352735" cy="830997"/>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öğrencilerin </a:t>
            </a:r>
            <a:r>
              <a:rPr lang="tr-TR" sz="2400" dirty="0">
                <a:solidFill>
                  <a:srgbClr val="FFFF00"/>
                </a:solidFill>
                <a:effectLst>
                  <a:outerShdw blurRad="38100" dist="38100" dir="2700000" algn="tl">
                    <a:srgbClr val="000000">
                      <a:alpha val="43137"/>
                    </a:srgbClr>
                  </a:outerShdw>
                </a:effectLst>
              </a:rPr>
              <a:t>durumları, Bölge Sınav Yürütme Komisyonu tarafından değerlendirilecektir.</a:t>
            </a:r>
          </a:p>
        </p:txBody>
      </p:sp>
    </p:spTree>
    <p:extLst>
      <p:ext uri="{BB962C8B-B14F-4D97-AF65-F5344CB8AC3E}">
        <p14:creationId xmlns:p14="http://schemas.microsoft.com/office/powerpoint/2010/main" val="310646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275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8" presetClass="emph" presetSubtype="0" repeatCount="indefinite" fill="hold" nodeType="withEffect">
                                  <p:stCondLst>
                                    <p:cond delay="1750"/>
                                  </p:stCondLst>
                                  <p:childTnLst>
                                    <p:animRot by="21600000">
                                      <p:cBhvr>
                                        <p:cTn id="15" dur="2000" fill="hold"/>
                                        <p:tgtEl>
                                          <p:spTgt spid="11"/>
                                        </p:tgtEl>
                                        <p:attrNameLst>
                                          <p:attrName>r</p:attrName>
                                        </p:attrNameLst>
                                      </p:cBhvr>
                                    </p:animRot>
                                  </p:childTnLst>
                                </p:cTn>
                              </p:par>
                              <p:par>
                                <p:cTn id="16" presetID="9" presetClass="entr" presetSubtype="0" fill="hold" grpId="0" nodeType="withEffect">
                                  <p:stCondLst>
                                    <p:cond delay="275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275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275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13" grpId="0"/>
      <p:bldP spid="14"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Öğrenciler, fotoğraflı-onaylı “Sınav Giriş Belgesi’nde belirtilen salonda kendi sıra numarasında oturur, gerektiğinde öğrencinin yerini değiştirme yetkisi salon başkanına aittir.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626914"/>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2528313"/>
            <a:ext cx="10010990" cy="461665"/>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Sınav giriş belgeleri toplanmayacak olup, öğrencilerde kalacaktır.</a:t>
            </a:r>
          </a:p>
        </p:txBody>
      </p:sp>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428931"/>
            <a:ext cx="239680" cy="248537"/>
          </a:xfrm>
          <a:prstGeom prst="rect">
            <a:avLst/>
          </a:prstGeom>
          <a:effectLst>
            <a:outerShdw blurRad="50800" dist="38100" dir="2700000" algn="tl" rotWithShape="0">
              <a:prstClr val="black">
                <a:alpha val="40000"/>
              </a:prstClr>
            </a:outerShdw>
          </a:effectLst>
        </p:spPr>
      </p:pic>
      <p:sp>
        <p:nvSpPr>
          <p:cNvPr id="16" name="Metin kutusu 15"/>
          <p:cNvSpPr txBox="1"/>
          <p:nvPr/>
        </p:nvSpPr>
        <p:spPr>
          <a:xfrm>
            <a:off x="1078351" y="3330330"/>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Cevap kâğıdındaki ve sınav giriş belgesindeki fotoğrafların aynı olması gerekmektedir. Farklı fotoğrafların kimlik kontrolü ayrıntılı bir şekilde yapılmalıdır.</a:t>
            </a:r>
          </a:p>
        </p:txBody>
      </p:sp>
    </p:spTree>
    <p:extLst>
      <p:ext uri="{BB962C8B-B14F-4D97-AF65-F5344CB8AC3E}">
        <p14:creationId xmlns:p14="http://schemas.microsoft.com/office/powerpoint/2010/main" val="42409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nodeType="withEffect">
                                  <p:stCondLst>
                                    <p:cond delay="275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275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Gerekli kimlik kontrolleri ve yerleştirme işlemlerinden sonra salon başkanı sınav güvenlik poşetini öğrencilerin önünde ve sınavın başlamasına yaklaşık 15 dakika kala açar.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35671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paketleri üzerindeki poşetler tek kullanımlıktır.</a:t>
            </a:r>
          </a:p>
          <a:p>
            <a:pPr algn="just"/>
            <a:r>
              <a:rPr lang="tr-TR" sz="2400" dirty="0" smtClean="0">
                <a:solidFill>
                  <a:srgbClr val="FFFF00"/>
                </a:solidFill>
                <a:effectLst>
                  <a:outerShdw blurRad="38100" dist="38100" dir="2700000" algn="tl">
                    <a:srgbClr val="000000">
                      <a:alpha val="43137"/>
                    </a:srgbClr>
                  </a:outerShdw>
                </a:effectLst>
              </a:rPr>
              <a:t>Sınav </a:t>
            </a:r>
            <a:r>
              <a:rPr lang="tr-TR" sz="2400" dirty="0">
                <a:solidFill>
                  <a:srgbClr val="FFFF00"/>
                </a:solidFill>
                <a:effectLst>
                  <a:outerShdw blurRad="38100" dist="38100" dir="2700000" algn="tl">
                    <a:srgbClr val="000000">
                      <a:alpha val="43137"/>
                    </a:srgbClr>
                  </a:outerShdw>
                </a:effectLst>
              </a:rPr>
              <a:t>paketi poşetleri Resim-2 ve Resim-3’teki gibi herhangi bir bölgesinden içerisindeki sınav evrakına zarar vermeden yırtarak açılır</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0" name="Resim 9"/>
          <p:cNvPicPr>
            <a:picLocks noChangeAspect="1"/>
          </p:cNvPicPr>
          <p:nvPr/>
        </p:nvPicPr>
        <p:blipFill rotWithShape="1">
          <a:blip r:embed="rId7"/>
          <a:srcRect r="60712"/>
          <a:stretch/>
        </p:blipFill>
        <p:spPr>
          <a:xfrm>
            <a:off x="1184341" y="2245686"/>
            <a:ext cx="4791685" cy="4308856"/>
          </a:xfrm>
          <a:prstGeom prst="rect">
            <a:avLst/>
          </a:prstGeom>
        </p:spPr>
      </p:pic>
      <p:pic>
        <p:nvPicPr>
          <p:cNvPr id="12" name="Resim 11"/>
          <p:cNvPicPr>
            <a:picLocks noChangeAspect="1"/>
          </p:cNvPicPr>
          <p:nvPr/>
        </p:nvPicPr>
        <p:blipFill rotWithShape="1">
          <a:blip r:embed="rId7"/>
          <a:srcRect l="59176"/>
          <a:stretch/>
        </p:blipFill>
        <p:spPr>
          <a:xfrm>
            <a:off x="6092609" y="2245685"/>
            <a:ext cx="4843246" cy="4308857"/>
          </a:xfrm>
          <a:prstGeom prst="rect">
            <a:avLst/>
          </a:prstGeom>
        </p:spPr>
      </p:pic>
    </p:spTree>
    <p:extLst>
      <p:ext uri="{BB962C8B-B14F-4D97-AF65-F5344CB8AC3E}">
        <p14:creationId xmlns:p14="http://schemas.microsoft.com/office/powerpoint/2010/main" val="160037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Açılan sınav paketlerinde Resim-4 ve Resim-5’teki gibi sırasıyla, sınav evrakı dönüş zarfı, salon aday yoklama listesi, sıralı aday cevap kâğıtları ve soru kitapçıkları yer almaktadır.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4" name="Resim 13"/>
          <p:cNvPicPr>
            <a:picLocks noChangeAspect="1"/>
          </p:cNvPicPr>
          <p:nvPr/>
        </p:nvPicPr>
        <p:blipFill rotWithShape="1">
          <a:blip r:embed="rId7"/>
          <a:srcRect r="60420"/>
          <a:stretch/>
        </p:blipFill>
        <p:spPr>
          <a:xfrm>
            <a:off x="1493114" y="2187961"/>
            <a:ext cx="4351963" cy="4358893"/>
          </a:xfrm>
          <a:prstGeom prst="rect">
            <a:avLst/>
          </a:prstGeom>
        </p:spPr>
      </p:pic>
      <p:pic>
        <p:nvPicPr>
          <p:cNvPr id="15" name="Resim 14"/>
          <p:cNvPicPr>
            <a:picLocks noChangeAspect="1"/>
          </p:cNvPicPr>
          <p:nvPr/>
        </p:nvPicPr>
        <p:blipFill rotWithShape="1">
          <a:blip r:embed="rId7"/>
          <a:srcRect l="60504"/>
          <a:stretch/>
        </p:blipFill>
        <p:spPr>
          <a:xfrm>
            <a:off x="6083846" y="2194694"/>
            <a:ext cx="4342723" cy="4358893"/>
          </a:xfrm>
          <a:prstGeom prst="rect">
            <a:avLst/>
          </a:prstGeom>
        </p:spPr>
      </p:pic>
    </p:spTree>
    <p:extLst>
      <p:ext uri="{BB962C8B-B14F-4D97-AF65-F5344CB8AC3E}">
        <p14:creationId xmlns:p14="http://schemas.microsoft.com/office/powerpoint/2010/main" val="41517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güvenlik poşetinden çıkan soru kitapçıklarının ve cevap kâğıtlarının kontrolünü yapar. </a:t>
            </a:r>
            <a:endParaRPr lang="tr-TR" sz="2400" dirty="0" smtClean="0">
              <a:solidFill>
                <a:srgbClr val="FFFF00"/>
              </a:solidFill>
              <a:effectLst>
                <a:outerShdw blurRad="38100" dist="38100" dir="2700000" algn="tl">
                  <a:srgbClr val="000000">
                    <a:alpha val="43137"/>
                  </a:srgbClr>
                </a:outerShdw>
              </a:effectLst>
            </a:endParaRPr>
          </a:p>
          <a:p>
            <a:pPr algn="just"/>
            <a:r>
              <a:rPr lang="tr-TR" sz="2400" dirty="0" smtClean="0">
                <a:solidFill>
                  <a:srgbClr val="FFFF00"/>
                </a:solidFill>
                <a:effectLst>
                  <a:outerShdw blurRad="38100" dist="38100" dir="2700000" algn="tl">
                    <a:srgbClr val="000000">
                      <a:alpha val="43137"/>
                    </a:srgbClr>
                  </a:outerShdw>
                </a:effectLst>
              </a:rPr>
              <a:t>Eksik </a:t>
            </a:r>
            <a:r>
              <a:rPr lang="tr-TR" sz="2400" dirty="0">
                <a:solidFill>
                  <a:srgbClr val="FFFF00"/>
                </a:solidFill>
                <a:effectLst>
                  <a:outerShdw blurRad="38100" dist="38100" dir="2700000" algn="tl">
                    <a:srgbClr val="000000">
                      <a:alpha val="43137"/>
                    </a:srgbClr>
                  </a:outerShdw>
                </a:effectLst>
              </a:rPr>
              <a:t>veya hasarlı olması halinde bunu tutanakla belgeler ve bina sınav komisyonuna bilgi verir.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14378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salonuna öğrencinin/öğrencilerin gelmemesi halinde sınav paketi kesinlikle açılmaz.</a:t>
            </a:r>
          </a:p>
          <a:p>
            <a:pPr algn="just"/>
            <a:r>
              <a:rPr lang="tr-TR" sz="2400" dirty="0" smtClean="0">
                <a:solidFill>
                  <a:srgbClr val="FFFF00"/>
                </a:solidFill>
                <a:effectLst>
                  <a:outerShdw blurRad="38100" dist="38100" dir="2700000" algn="tl">
                    <a:srgbClr val="000000">
                      <a:alpha val="43137"/>
                    </a:srgbClr>
                  </a:outerShdw>
                </a:effectLst>
              </a:rPr>
              <a:t>Bina </a:t>
            </a:r>
            <a:r>
              <a:rPr lang="tr-TR" sz="2400" dirty="0">
                <a:solidFill>
                  <a:srgbClr val="FFFF00"/>
                </a:solidFill>
                <a:effectLst>
                  <a:outerShdw blurRad="38100" dist="38100" dir="2700000" algn="tl">
                    <a:srgbClr val="000000">
                      <a:alpha val="43137"/>
                    </a:srgbClr>
                  </a:outerShdw>
                </a:effectLst>
              </a:rPr>
              <a:t>sınav komisyonuyla birlikte tutanak düzenlenerek sınav paketi komisyona teslim edilir.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Tree>
    <p:extLst>
      <p:ext uri="{BB962C8B-B14F-4D97-AF65-F5344CB8AC3E}">
        <p14:creationId xmlns:p14="http://schemas.microsoft.com/office/powerpoint/2010/main" val="33292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öğrenci yoklama listesinde yazılı sıraya göre yerleştirilen öğrencilere, kendi isimlerine göre basılmış olan cevap kâğıtlarını dağıtır.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154151"/>
            <a:ext cx="239680" cy="248537"/>
          </a:xfrm>
          <a:prstGeom prst="rect">
            <a:avLst/>
          </a:prstGeom>
          <a:effectLst>
            <a:outerShdw blurRad="50800" dist="38100" dir="2700000" algn="tl" rotWithShape="0">
              <a:prstClr val="black">
                <a:alpha val="40000"/>
              </a:prstClr>
            </a:outerShdw>
          </a:effectLst>
        </p:spPr>
      </p:pic>
      <p:sp>
        <p:nvSpPr>
          <p:cNvPr id="12" name="Metin kutusu 11"/>
          <p:cNvSpPr txBox="1"/>
          <p:nvPr/>
        </p:nvSpPr>
        <p:spPr>
          <a:xfrm>
            <a:off x="1078351" y="2055550"/>
            <a:ext cx="10010990" cy="2308324"/>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Öğrencilere,</a:t>
            </a:r>
          </a:p>
          <a:p>
            <a:pPr marL="628650" indent="-628650" algn="just">
              <a:tabLst>
                <a:tab pos="442913" algn="l"/>
              </a:tabLst>
            </a:pPr>
            <a:r>
              <a:rPr lang="tr-TR" sz="2400" dirty="0" smtClean="0">
                <a:solidFill>
                  <a:srgbClr val="FFFF00"/>
                </a:solidFill>
                <a:effectLst>
                  <a:outerShdw blurRad="38100" dist="38100" dir="2700000" algn="tl">
                    <a:srgbClr val="000000">
                      <a:alpha val="43137"/>
                    </a:srgbClr>
                  </a:outerShdw>
                </a:effectLst>
              </a:rPr>
              <a:t>	- Cevap </a:t>
            </a:r>
            <a:r>
              <a:rPr lang="tr-TR" sz="2400" dirty="0">
                <a:solidFill>
                  <a:srgbClr val="FFFF00"/>
                </a:solidFill>
                <a:effectLst>
                  <a:outerShdw blurRad="38100" dist="38100" dir="2700000" algn="tl">
                    <a:srgbClr val="000000">
                      <a:alpha val="43137"/>
                    </a:srgbClr>
                  </a:outerShdw>
                </a:effectLst>
              </a:rPr>
              <a:t>kâğıtlarında yer alan bilgilerini ve kendilerine ait olup olmadığını kontrol etmelerini,</a:t>
            </a:r>
          </a:p>
          <a:p>
            <a:pPr marL="628650" indent="-628650" algn="just">
              <a:tabLst>
                <a:tab pos="442913" algn="l"/>
              </a:tabLst>
            </a:pPr>
            <a:r>
              <a:rPr lang="tr-TR" sz="2400" dirty="0" smtClean="0">
                <a:solidFill>
                  <a:srgbClr val="FFFF00"/>
                </a:solidFill>
                <a:effectLst>
                  <a:outerShdw blurRad="38100" dist="38100" dir="2700000" algn="tl">
                    <a:srgbClr val="000000">
                      <a:alpha val="43137"/>
                    </a:srgbClr>
                  </a:outerShdw>
                </a:effectLst>
              </a:rPr>
              <a:t>	- İlgili </a:t>
            </a:r>
            <a:r>
              <a:rPr lang="tr-TR" sz="2400" dirty="0">
                <a:solidFill>
                  <a:srgbClr val="FFFF00"/>
                </a:solidFill>
                <a:effectLst>
                  <a:outerShdw blurRad="38100" dist="38100" dir="2700000" algn="tl">
                    <a:srgbClr val="000000">
                      <a:alpha val="43137"/>
                    </a:srgbClr>
                  </a:outerShdw>
                </a:effectLst>
              </a:rPr>
              <a:t>alanları kurşun kalemle doldurmalarını, </a:t>
            </a:r>
          </a:p>
          <a:p>
            <a:pPr marL="628650" indent="-628650" algn="just">
              <a:tabLst>
                <a:tab pos="442913" algn="l"/>
              </a:tabLst>
            </a:pPr>
            <a:r>
              <a:rPr lang="tr-TR" sz="2400" dirty="0" smtClean="0">
                <a:solidFill>
                  <a:srgbClr val="FFFF00"/>
                </a:solidFill>
                <a:effectLst>
                  <a:outerShdw blurRad="38100" dist="38100" dir="2700000" algn="tl">
                    <a:srgbClr val="000000">
                      <a:alpha val="43137"/>
                    </a:srgbClr>
                  </a:outerShdw>
                </a:effectLst>
              </a:rPr>
              <a:t>	- Cevap </a:t>
            </a:r>
            <a:r>
              <a:rPr lang="tr-TR" sz="2400" dirty="0">
                <a:solidFill>
                  <a:srgbClr val="FFFF00"/>
                </a:solidFill>
                <a:effectLst>
                  <a:outerShdw blurRad="38100" dist="38100" dir="2700000" algn="tl">
                    <a:srgbClr val="000000">
                      <a:alpha val="43137"/>
                    </a:srgbClr>
                  </a:outerShdw>
                </a:effectLst>
              </a:rPr>
              <a:t>kâğıdında yer alan imza bölümünü kurşun kalemle imzalamalarını</a:t>
            </a:r>
          </a:p>
          <a:p>
            <a:pPr marL="628650" indent="-628650" algn="just"/>
            <a:r>
              <a:rPr lang="tr-TR" sz="2400" dirty="0" smtClean="0">
                <a:solidFill>
                  <a:srgbClr val="FFFF00"/>
                </a:solidFill>
                <a:effectLst>
                  <a:outerShdw blurRad="38100" dist="38100" dir="2700000" algn="tl">
                    <a:srgbClr val="000000">
                      <a:alpha val="43137"/>
                    </a:srgbClr>
                  </a:outerShdw>
                </a:effectLst>
              </a:rPr>
              <a:t>söyler.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34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Cevap kâğıdında bulunan “Bu Bölüme Dokunmayınız” kısmının hiçbir şekilde işaretlenmeyeceğini söyler.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154151"/>
            <a:ext cx="239680" cy="248537"/>
          </a:xfrm>
          <a:prstGeom prst="rect">
            <a:avLst/>
          </a:prstGeom>
          <a:effectLst>
            <a:outerShdw blurRad="50800" dist="38100" dir="2700000" algn="tl" rotWithShape="0">
              <a:prstClr val="black">
                <a:alpha val="40000"/>
              </a:prstClr>
            </a:outerShdw>
          </a:effectLst>
        </p:spPr>
      </p:pic>
      <p:sp>
        <p:nvSpPr>
          <p:cNvPr id="12" name="Metin kutusu 11"/>
          <p:cNvSpPr txBox="1"/>
          <p:nvPr/>
        </p:nvSpPr>
        <p:spPr>
          <a:xfrm>
            <a:off x="1078351" y="2055550"/>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Öğrenciye ait onaylı sınav giriş belgesi ile cevap kâğıdındaki basılı öğrenci bilgilerini kontrol </a:t>
            </a:r>
            <a:r>
              <a:rPr lang="tr-TR" sz="2400" dirty="0" smtClean="0">
                <a:solidFill>
                  <a:srgbClr val="FFFF00"/>
                </a:solidFill>
                <a:effectLst>
                  <a:outerShdw blurRad="38100" dist="38100" dir="2700000" algn="tl">
                    <a:srgbClr val="000000">
                      <a:alpha val="43137"/>
                    </a:srgbClr>
                  </a:outerShdw>
                </a:effectLst>
              </a:rPr>
              <a:t>eder.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88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Öğrencinin cevap kâğıdında yazılı olan bilgilerinde hata varsa, cevap kâğıdı kullanılamayacak durumdaysa, cevap kâğıdında baskı hatası varsa ya da öğrencinin adına düzenlenmiş cevap kâğıdı bulunmuyorsa, sınav başlamadan bina sınav komisyonuna bilgi verir, tutanak düzenler.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4" name="Metin kutusu 13"/>
          <p:cNvSpPr txBox="1"/>
          <p:nvPr/>
        </p:nvSpPr>
        <p:spPr>
          <a:xfrm>
            <a:off x="1078351" y="2844398"/>
            <a:ext cx="10010990"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Bu öğrenciye yedek cevap kâğıdı verilir.</a:t>
            </a:r>
          </a:p>
          <a:p>
            <a:pPr algn="just"/>
            <a:r>
              <a:rPr lang="tr-TR" sz="2400" dirty="0" smtClean="0">
                <a:solidFill>
                  <a:srgbClr val="FFFF00"/>
                </a:solidFill>
                <a:effectLst>
                  <a:outerShdw blurRad="38100" dist="38100" dir="2700000" algn="tl">
                    <a:srgbClr val="000000">
                      <a:alpha val="43137"/>
                    </a:srgbClr>
                  </a:outerShdw>
                </a:effectLst>
              </a:rPr>
              <a:t>Kullanılan </a:t>
            </a:r>
            <a:r>
              <a:rPr lang="tr-TR" sz="2400" dirty="0">
                <a:solidFill>
                  <a:srgbClr val="FFFF00"/>
                </a:solidFill>
                <a:effectLst>
                  <a:outerShdw blurRad="38100" dist="38100" dir="2700000" algn="tl">
                    <a:srgbClr val="000000">
                      <a:alpha val="43137"/>
                    </a:srgbClr>
                  </a:outerShdw>
                </a:effectLst>
              </a:rPr>
              <a:t>yedek cevap kâğıdının doğru ve eksiksiz olarak kodlandığı salon görevlilerince kontrol </a:t>
            </a:r>
            <a:r>
              <a:rPr lang="tr-TR" sz="2400" dirty="0" smtClean="0">
                <a:solidFill>
                  <a:srgbClr val="FFFF00"/>
                </a:solidFill>
                <a:effectLst>
                  <a:outerShdw blurRad="38100" dist="38100" dir="2700000" algn="tl">
                    <a:srgbClr val="000000">
                      <a:alpha val="43137"/>
                    </a:srgbClr>
                  </a:outerShdw>
                </a:effectLst>
              </a:rPr>
              <a:t>edilir.</a:t>
            </a:r>
            <a:endParaRPr lang="tr-TR" sz="2400" dirty="0">
              <a:solidFill>
                <a:srgbClr val="FFFF00"/>
              </a:solidFill>
              <a:effectLst>
                <a:outerShdw blurRad="38100" dist="38100" dir="2700000" algn="tl">
                  <a:srgbClr val="000000">
                    <a:alpha val="43137"/>
                  </a:srgbClr>
                </a:outerShdw>
              </a:effectLst>
            </a:endParaRPr>
          </a:p>
        </p:txBody>
      </p:sp>
      <p:sp>
        <p:nvSpPr>
          <p:cNvPr id="15" name="Metin kutusu 14"/>
          <p:cNvSpPr txBox="1"/>
          <p:nvPr/>
        </p:nvSpPr>
        <p:spPr>
          <a:xfrm>
            <a:off x="1078351" y="4331833"/>
            <a:ext cx="10010990" cy="461665"/>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Kodlamadan öğrenci ile birlikte salon görevlileri de sorumlu olacaklardır.</a:t>
            </a:r>
          </a:p>
        </p:txBody>
      </p:sp>
    </p:spTree>
    <p:extLst>
      <p:ext uri="{BB962C8B-B14F-4D97-AF65-F5344CB8AC3E}">
        <p14:creationId xmlns:p14="http://schemas.microsoft.com/office/powerpoint/2010/main" val="36017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Soru kitapçıklarını A kitapçığından başlayarak alfabetik sıralı olarak, aynı kitapçık türü art arda gelmeyecek şekilde dağıtır.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2" name="Metin kutusu 11"/>
          <p:cNvSpPr txBox="1"/>
          <p:nvPr/>
        </p:nvSpPr>
        <p:spPr>
          <a:xfrm>
            <a:off x="1078351" y="1961255"/>
            <a:ext cx="10010990" cy="2677656"/>
          </a:xfrm>
          <a:prstGeom prst="rect">
            <a:avLst/>
          </a:prstGeom>
          <a:noFill/>
        </p:spPr>
        <p:txBody>
          <a:bodyPr wrap="square" rtlCol="0">
            <a:spAutoFit/>
          </a:bodyPr>
          <a:lstStyle/>
          <a:p>
            <a:pPr algn="just">
              <a:tabLst>
                <a:tab pos="534988" algn="l"/>
              </a:tabLst>
            </a:pPr>
            <a:r>
              <a:rPr lang="tr-TR" sz="2400" dirty="0">
                <a:solidFill>
                  <a:srgbClr val="FFFF00"/>
                </a:solidFill>
                <a:effectLst>
                  <a:outerShdw blurRad="38100" dist="38100" dir="2700000" algn="tl">
                    <a:srgbClr val="000000">
                      <a:alpha val="43137"/>
                    </a:srgbClr>
                  </a:outerShdw>
                </a:effectLst>
              </a:rPr>
              <a:t>Öğrencilere,</a:t>
            </a:r>
          </a:p>
          <a:p>
            <a:pPr marL="720725" indent="-720725" algn="just">
              <a:tabLst>
                <a:tab pos="534988" algn="l"/>
              </a:tabLst>
            </a:pPr>
            <a:r>
              <a:rPr lang="tr-TR" sz="2400" dirty="0" smtClean="0">
                <a:solidFill>
                  <a:srgbClr val="FFFF00"/>
                </a:solidFill>
                <a:effectLst>
                  <a:outerShdw blurRad="38100" dist="38100" dir="2700000" algn="tl">
                    <a:srgbClr val="000000">
                      <a:alpha val="43137"/>
                    </a:srgbClr>
                  </a:outerShdw>
                </a:effectLst>
              </a:rPr>
              <a:t>	- Kitapçık </a:t>
            </a:r>
            <a:r>
              <a:rPr lang="tr-TR" sz="2400" dirty="0">
                <a:solidFill>
                  <a:srgbClr val="FFFF00"/>
                </a:solidFill>
                <a:effectLst>
                  <a:outerShdw blurRad="38100" dist="38100" dir="2700000" algn="tl">
                    <a:srgbClr val="000000">
                      <a:alpha val="43137"/>
                    </a:srgbClr>
                  </a:outerShdw>
                </a:effectLst>
              </a:rPr>
              <a:t>üzerindeki ilgili alanları kurşun kalemle doldurmalarını,</a:t>
            </a:r>
          </a:p>
          <a:p>
            <a:pPr marL="720725" indent="-720725" algn="just">
              <a:tabLst>
                <a:tab pos="534988" algn="l"/>
              </a:tabLst>
            </a:pPr>
            <a:r>
              <a:rPr lang="tr-TR" sz="2400" dirty="0" smtClean="0">
                <a:solidFill>
                  <a:srgbClr val="FFFF00"/>
                </a:solidFill>
                <a:effectLst>
                  <a:outerShdw blurRad="38100" dist="38100" dir="2700000" algn="tl">
                    <a:srgbClr val="000000">
                      <a:alpha val="43137"/>
                    </a:srgbClr>
                  </a:outerShdw>
                </a:effectLst>
              </a:rPr>
              <a:t>	- Cevap </a:t>
            </a:r>
            <a:r>
              <a:rPr lang="tr-TR" sz="2400" dirty="0">
                <a:solidFill>
                  <a:srgbClr val="FFFF00"/>
                </a:solidFill>
                <a:effectLst>
                  <a:outerShdw blurRad="38100" dist="38100" dir="2700000" algn="tl">
                    <a:srgbClr val="000000">
                      <a:alpha val="43137"/>
                    </a:srgbClr>
                  </a:outerShdw>
                </a:effectLst>
              </a:rPr>
              <a:t>kağıdındaki ilgili alana kitapçık türünü kodlamalarını,</a:t>
            </a:r>
          </a:p>
          <a:p>
            <a:pPr marL="720725" indent="-720725" algn="just">
              <a:tabLst>
                <a:tab pos="534988" algn="l"/>
              </a:tabLst>
            </a:pPr>
            <a:r>
              <a:rPr lang="tr-TR" sz="2400" dirty="0" smtClean="0">
                <a:solidFill>
                  <a:srgbClr val="FFFF00"/>
                </a:solidFill>
                <a:effectLst>
                  <a:outerShdw blurRad="38100" dist="38100" dir="2700000" algn="tl">
                    <a:srgbClr val="000000">
                      <a:alpha val="43137"/>
                    </a:srgbClr>
                  </a:outerShdw>
                </a:effectLst>
              </a:rPr>
              <a:t>	- Cevap </a:t>
            </a:r>
            <a:r>
              <a:rPr lang="tr-TR" sz="2400" dirty="0">
                <a:solidFill>
                  <a:srgbClr val="FFFF00"/>
                </a:solidFill>
                <a:effectLst>
                  <a:outerShdw blurRad="38100" dist="38100" dir="2700000" algn="tl">
                    <a:srgbClr val="000000">
                      <a:alpha val="43137"/>
                    </a:srgbClr>
                  </a:outerShdw>
                </a:effectLst>
              </a:rPr>
              <a:t>kağıdını kurşun kalemle imzalamalarını,</a:t>
            </a:r>
          </a:p>
          <a:p>
            <a:pPr marL="720725" indent="-720725" algn="just">
              <a:tabLst>
                <a:tab pos="534988" algn="l"/>
              </a:tabLst>
            </a:pPr>
            <a:r>
              <a:rPr lang="tr-TR" sz="2400" dirty="0" smtClean="0">
                <a:solidFill>
                  <a:srgbClr val="FFFF00"/>
                </a:solidFill>
                <a:effectLst>
                  <a:outerShdw blurRad="38100" dist="38100" dir="2700000" algn="tl">
                    <a:srgbClr val="000000">
                      <a:alpha val="43137"/>
                    </a:srgbClr>
                  </a:outerShdw>
                </a:effectLst>
              </a:rPr>
              <a:t>	- Soru </a:t>
            </a:r>
            <a:r>
              <a:rPr lang="tr-TR" sz="2400" dirty="0">
                <a:solidFill>
                  <a:srgbClr val="FFFF00"/>
                </a:solidFill>
                <a:effectLst>
                  <a:outerShdw blurRad="38100" dist="38100" dir="2700000" algn="tl">
                    <a:srgbClr val="000000">
                      <a:alpha val="43137"/>
                    </a:srgbClr>
                  </a:outerShdw>
                </a:effectLst>
              </a:rPr>
              <a:t>kitapçıklarında baskı hatası veya eksik sayfa olup olmadığını kontrol etmelerini</a:t>
            </a:r>
          </a:p>
          <a:p>
            <a:pPr algn="just">
              <a:tabLst>
                <a:tab pos="534988" algn="l"/>
              </a:tabLst>
            </a:pPr>
            <a:r>
              <a:rPr lang="tr-TR" sz="2400" dirty="0" smtClean="0">
                <a:solidFill>
                  <a:srgbClr val="FFFF00"/>
                </a:solidFill>
                <a:effectLst>
                  <a:outerShdw blurRad="38100" dist="38100" dir="2700000" algn="tl">
                    <a:srgbClr val="000000">
                      <a:alpha val="43137"/>
                    </a:srgbClr>
                  </a:outerShdw>
                </a:effectLst>
              </a:rPr>
              <a:t>söyler.</a:t>
            </a:r>
            <a:endParaRPr lang="tr-TR" sz="2400" dirty="0">
              <a:solidFill>
                <a:srgbClr val="FFFF00"/>
              </a:solidFill>
              <a:effectLst>
                <a:outerShdw blurRad="38100" dist="38100" dir="2700000" algn="tl">
                  <a:srgbClr val="000000">
                    <a:alpha val="43137"/>
                  </a:srgbClr>
                </a:outerShdw>
              </a:effectLst>
            </a:endParaRPr>
          </a:p>
        </p:txBody>
      </p:sp>
      <p:pic>
        <p:nvPicPr>
          <p:cNvPr id="16" name="Resim 15"/>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070492"/>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21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275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683490" y="7124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17127" y="1180779"/>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40991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İl Milli Eğitim Müdürlüğü İşlemleri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9" name="Metin kutusu 8"/>
          <p:cNvSpPr txBox="1"/>
          <p:nvPr/>
        </p:nvSpPr>
        <p:spPr>
          <a:xfrm>
            <a:off x="1077843" y="1086720"/>
            <a:ext cx="10337280" cy="1200329"/>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Ancak</a:t>
            </a:r>
            <a:r>
              <a:rPr lang="tr-TR" sz="2400" dirty="0">
                <a:solidFill>
                  <a:srgbClr val="FFFF00"/>
                </a:solidFill>
                <a:effectLst>
                  <a:outerShdw blurRad="38100" dist="38100" dir="2700000" algn="tl">
                    <a:srgbClr val="000000">
                      <a:alpha val="43137"/>
                    </a:srgbClr>
                  </a:outerShdw>
                </a:effectLst>
              </a:rPr>
              <a:t>,</a:t>
            </a:r>
          </a:p>
          <a:p>
            <a:pPr algn="just"/>
            <a:r>
              <a:rPr lang="tr-TR" sz="2400" dirty="0">
                <a:solidFill>
                  <a:srgbClr val="FFFF00"/>
                </a:solidFill>
                <a:effectLst>
                  <a:outerShdw blurRad="38100" dist="38100" dir="2700000" algn="tl">
                    <a:srgbClr val="000000">
                      <a:alpha val="43137"/>
                    </a:srgbClr>
                  </a:outerShdw>
                </a:effectLst>
              </a:rPr>
              <a:t>Yedek salonda sınava girmek için başvuran öğrencilerin sınav </a:t>
            </a:r>
            <a:r>
              <a:rPr lang="tr-TR" sz="2400" b="1" u="sng" dirty="0">
                <a:solidFill>
                  <a:srgbClr val="FFFF00"/>
                </a:solidFill>
                <a:effectLst>
                  <a:outerShdw blurRad="38100" dist="38100" dir="2700000" algn="tl">
                    <a:srgbClr val="000000">
                      <a:alpha val="43137"/>
                    </a:srgbClr>
                  </a:outerShdw>
                </a:effectLst>
              </a:rPr>
              <a:t>başvurusunun olup olmadığı</a:t>
            </a:r>
            <a:r>
              <a:rPr lang="tr-TR" sz="2400" dirty="0">
                <a:solidFill>
                  <a:srgbClr val="FFFF00"/>
                </a:solidFill>
                <a:effectLst>
                  <a:outerShdw blurRad="38100" dist="38100" dir="2700000" algn="tl">
                    <a:srgbClr val="000000">
                      <a:alpha val="43137"/>
                    </a:srgbClr>
                  </a:outerShdw>
                </a:effectLst>
              </a:rPr>
              <a:t> </a:t>
            </a:r>
            <a:r>
              <a:rPr lang="tr-TR" sz="2400" dirty="0" smtClean="0">
                <a:solidFill>
                  <a:srgbClr val="FFFF00"/>
                </a:solidFill>
                <a:effectLst>
                  <a:outerShdw blurRad="38100" dist="38100" dir="2700000" algn="tl">
                    <a:srgbClr val="000000">
                      <a:alpha val="43137"/>
                    </a:srgbClr>
                  </a:outerShdw>
                </a:effectLst>
              </a:rPr>
              <a:t>e-Okul </a:t>
            </a:r>
            <a:r>
              <a:rPr lang="tr-TR" sz="2400" dirty="0">
                <a:solidFill>
                  <a:srgbClr val="FFFF00"/>
                </a:solidFill>
                <a:effectLst>
                  <a:outerShdw blurRad="38100" dist="38100" dir="2700000" algn="tl">
                    <a:srgbClr val="000000">
                      <a:alpha val="43137"/>
                    </a:srgbClr>
                  </a:outerShdw>
                </a:effectLst>
              </a:rPr>
              <a:t>modülünden kontrol </a:t>
            </a:r>
            <a:r>
              <a:rPr lang="tr-TR" sz="2400" dirty="0" smtClean="0">
                <a:solidFill>
                  <a:srgbClr val="FFFF00"/>
                </a:solidFill>
                <a:effectLst>
                  <a:outerShdw blurRad="38100" dist="38100" dir="2700000" algn="tl">
                    <a:srgbClr val="000000">
                      <a:alpha val="43137"/>
                    </a:srgbClr>
                  </a:outerShdw>
                </a:effectLst>
              </a:rPr>
              <a:t>edilecektir.</a:t>
            </a:r>
            <a:endParaRPr lang="tr-TR" sz="2400" dirty="0">
              <a:solidFill>
                <a:srgbClr val="FFFF00"/>
              </a:solidFill>
              <a:effectLst>
                <a:outerShdw blurRad="38100" dist="38100" dir="2700000" algn="tl">
                  <a:srgbClr val="000000">
                    <a:alpha val="43137"/>
                  </a:srgbClr>
                </a:outerShdw>
              </a:effectLst>
            </a:endParaRPr>
          </a:p>
        </p:txBody>
      </p:sp>
      <p:sp>
        <p:nvSpPr>
          <p:cNvPr id="10" name="Metin kutusu 9"/>
          <p:cNvSpPr txBox="1"/>
          <p:nvPr/>
        </p:nvSpPr>
        <p:spPr>
          <a:xfrm>
            <a:off x="1056807" y="2358294"/>
            <a:ext cx="10010990" cy="461665"/>
          </a:xfrm>
          <a:prstGeom prst="rect">
            <a:avLst/>
          </a:prstGeom>
          <a:noFill/>
        </p:spPr>
        <p:txBody>
          <a:bodyPr wrap="square" rtlCol="0">
            <a:spAutoFit/>
          </a:bodyPr>
          <a:lstStyle>
            <a:defPPr>
              <a:defRPr lang="tr-TR"/>
            </a:defPPr>
            <a:lvl1pPr algn="just">
              <a:defRPr sz="2400">
                <a:solidFill>
                  <a:srgbClr val="FF0000"/>
                </a:solidFill>
                <a:effectLst>
                  <a:glow rad="101600">
                    <a:schemeClr val="tx1">
                      <a:alpha val="60000"/>
                    </a:schemeClr>
                  </a:glow>
                  <a:outerShdw blurRad="38100" dist="38100" dir="2700000" algn="tl">
                    <a:srgbClr val="000000">
                      <a:alpha val="43137"/>
                    </a:srgbClr>
                  </a:outerShdw>
                </a:effectLst>
              </a:defRPr>
            </a:lvl1pPr>
          </a:lstStyle>
          <a:p>
            <a:r>
              <a:rPr lang="tr-TR" dirty="0"/>
              <a:t>(Sınav başvurusu olmayan öğrenciler hiçbir şekilde sınava alınmayacaktır. )</a:t>
            </a:r>
          </a:p>
        </p:txBody>
      </p:sp>
      <p:sp>
        <p:nvSpPr>
          <p:cNvPr id="12" name="Metin kutusu 11"/>
          <p:cNvSpPr txBox="1"/>
          <p:nvPr/>
        </p:nvSpPr>
        <p:spPr>
          <a:xfrm>
            <a:off x="978593" y="2891204"/>
            <a:ext cx="10010990" cy="1569660"/>
          </a:xfrm>
          <a:prstGeom prst="rect">
            <a:avLst/>
          </a:prstGeom>
          <a:noFill/>
        </p:spPr>
        <p:txBody>
          <a:bodyPr wrap="square" rtlCol="0">
            <a:spAutoFit/>
          </a:bodyPr>
          <a:lstStyle/>
          <a:p>
            <a:pPr algn="just"/>
            <a:r>
              <a:rPr lang="tr-TR" sz="2400" u="sng" dirty="0" smtClean="0">
                <a:solidFill>
                  <a:srgbClr val="00B050"/>
                </a:solidFill>
                <a:effectLst>
                  <a:outerShdw blurRad="38100" dist="38100" dir="2700000" algn="tl">
                    <a:srgbClr val="000000">
                      <a:alpha val="43137"/>
                    </a:srgbClr>
                  </a:outerShdw>
                </a:effectLst>
              </a:rPr>
              <a:t>Yedek </a:t>
            </a:r>
            <a:r>
              <a:rPr lang="tr-TR" sz="2400" u="sng" dirty="0">
                <a:solidFill>
                  <a:srgbClr val="00B050"/>
                </a:solidFill>
                <a:effectLst>
                  <a:outerShdw blurRad="38100" dist="38100" dir="2700000" algn="tl">
                    <a:srgbClr val="000000">
                      <a:alpha val="43137"/>
                    </a:srgbClr>
                  </a:outerShdw>
                </a:effectLst>
              </a:rPr>
              <a:t>salon işlemleri</a:t>
            </a:r>
            <a:r>
              <a:rPr lang="tr-TR" sz="2400" dirty="0">
                <a:solidFill>
                  <a:srgbClr val="00B050"/>
                </a:solidFill>
                <a:effectLst>
                  <a:outerShdw blurRad="38100" dist="38100" dir="2700000" algn="tl">
                    <a:srgbClr val="000000">
                      <a:alpha val="43137"/>
                    </a:srgbClr>
                  </a:outerShdw>
                </a:effectLst>
              </a:rPr>
              <a:t>;</a:t>
            </a:r>
          </a:p>
          <a:p>
            <a:pPr algn="just"/>
            <a:r>
              <a:rPr lang="tr-TR" sz="2400" dirty="0" smtClean="0">
                <a:solidFill>
                  <a:schemeClr val="bg1"/>
                </a:solidFill>
                <a:effectLst>
                  <a:outerShdw blurRad="38100" dist="38100" dir="2700000" algn="tl">
                    <a:srgbClr val="000000">
                      <a:alpha val="43137"/>
                    </a:srgbClr>
                  </a:outerShdw>
                </a:effectLst>
              </a:rPr>
              <a:t>17.04.2025 </a:t>
            </a:r>
            <a:r>
              <a:rPr lang="tr-TR" sz="2400" dirty="0">
                <a:solidFill>
                  <a:schemeClr val="bg1"/>
                </a:solidFill>
                <a:effectLst>
                  <a:outerShdw blurRad="38100" dist="38100" dir="2700000" algn="tl">
                    <a:srgbClr val="000000">
                      <a:alpha val="43137"/>
                    </a:srgbClr>
                  </a:outerShdw>
                </a:effectLst>
              </a:rPr>
              <a:t>tarih ve </a:t>
            </a:r>
            <a:r>
              <a:rPr lang="tr-TR" sz="2400" dirty="0" smtClean="0">
                <a:solidFill>
                  <a:schemeClr val="bg1"/>
                </a:solidFill>
                <a:effectLst>
                  <a:outerShdw blurRad="38100" dist="38100" dir="2700000" algn="tl">
                    <a:srgbClr val="000000">
                      <a:alpha val="43137"/>
                    </a:srgbClr>
                  </a:outerShdw>
                </a:effectLst>
              </a:rPr>
              <a:t>130815963 </a:t>
            </a:r>
            <a:r>
              <a:rPr lang="tr-TR" sz="2400" dirty="0">
                <a:solidFill>
                  <a:schemeClr val="bg1"/>
                </a:solidFill>
                <a:effectLst>
                  <a:outerShdw blurRad="38100" dist="38100" dir="2700000" algn="tl">
                    <a:srgbClr val="000000">
                      <a:alpha val="43137"/>
                    </a:srgbClr>
                  </a:outerShdw>
                </a:effectLst>
              </a:rPr>
              <a:t>sayılı yazımız ekinde gönderilen, </a:t>
            </a:r>
            <a:r>
              <a:rPr lang="tr-TR" sz="2400" dirty="0" smtClean="0">
                <a:solidFill>
                  <a:schemeClr val="bg1"/>
                </a:solidFill>
                <a:effectLst>
                  <a:outerShdw blurRad="38100" dist="38100" dir="2700000" algn="tl">
                    <a:srgbClr val="000000">
                      <a:alpha val="43137"/>
                    </a:srgbClr>
                  </a:outerShdw>
                </a:effectLst>
              </a:rPr>
              <a:t>2023-İOKBS </a:t>
            </a:r>
            <a:r>
              <a:rPr lang="tr-TR" sz="2400" dirty="0">
                <a:solidFill>
                  <a:schemeClr val="bg1"/>
                </a:solidFill>
                <a:effectLst>
                  <a:outerShdw blurRad="38100" dist="38100" dir="2700000" algn="tl">
                    <a:srgbClr val="000000">
                      <a:alpha val="43137"/>
                    </a:srgbClr>
                  </a:outerShdw>
                </a:effectLst>
              </a:rPr>
              <a:t>Yedek Salon </a:t>
            </a:r>
            <a:r>
              <a:rPr lang="tr-TR" sz="2400" dirty="0" smtClean="0">
                <a:solidFill>
                  <a:schemeClr val="bg1"/>
                </a:solidFill>
                <a:effectLst>
                  <a:outerShdw blurRad="38100" dist="38100" dir="2700000" algn="tl">
                    <a:srgbClr val="000000">
                      <a:alpha val="43137"/>
                    </a:srgbClr>
                  </a:outerShdw>
                </a:effectLst>
              </a:rPr>
              <a:t>Aday İşlemleri </a:t>
            </a:r>
            <a:r>
              <a:rPr lang="tr-TR" sz="2400" dirty="0">
                <a:solidFill>
                  <a:schemeClr val="bg1"/>
                </a:solidFill>
                <a:effectLst>
                  <a:outerShdw blurRad="38100" dist="38100" dir="2700000" algn="tl">
                    <a:srgbClr val="000000">
                      <a:alpha val="43137"/>
                    </a:srgbClr>
                  </a:outerShdw>
                </a:effectLst>
              </a:rPr>
              <a:t>konulu </a:t>
            </a:r>
            <a:r>
              <a:rPr lang="tr-TR" sz="2400" dirty="0" smtClean="0">
                <a:solidFill>
                  <a:schemeClr val="bg1"/>
                </a:solidFill>
                <a:effectLst>
                  <a:outerShdw blurRad="38100" dist="38100" dir="2700000" algn="tl">
                    <a:srgbClr val="000000">
                      <a:alpha val="43137"/>
                    </a:srgbClr>
                  </a:outerShdw>
                </a:effectLst>
              </a:rPr>
              <a:t>27.03.2025 </a:t>
            </a:r>
            <a:r>
              <a:rPr lang="tr-TR" sz="2400" dirty="0">
                <a:solidFill>
                  <a:schemeClr val="bg1"/>
                </a:solidFill>
                <a:effectLst>
                  <a:outerShdw blurRad="38100" dist="38100" dir="2700000" algn="tl">
                    <a:srgbClr val="000000">
                      <a:alpha val="43137"/>
                    </a:srgbClr>
                  </a:outerShdw>
                </a:effectLst>
              </a:rPr>
              <a:t>tarih ve 129628337</a:t>
            </a:r>
            <a:r>
              <a:rPr lang="tr-TR" sz="2400" dirty="0" smtClean="0">
                <a:solidFill>
                  <a:schemeClr val="bg1"/>
                </a:solidFill>
                <a:effectLst>
                  <a:outerShdw blurRad="38100" dist="38100" dir="2700000" algn="tl">
                    <a:srgbClr val="000000">
                      <a:alpha val="43137"/>
                    </a:srgbClr>
                  </a:outerShdw>
                </a:effectLst>
              </a:rPr>
              <a:t> </a:t>
            </a:r>
            <a:r>
              <a:rPr lang="tr-TR" sz="2400" dirty="0">
                <a:solidFill>
                  <a:schemeClr val="bg1"/>
                </a:solidFill>
                <a:effectLst>
                  <a:outerShdw blurRad="38100" dist="38100" dir="2700000" algn="tl">
                    <a:srgbClr val="000000">
                      <a:alpha val="43137"/>
                    </a:srgbClr>
                  </a:outerShdw>
                </a:effectLst>
              </a:rPr>
              <a:t>sayılı Bakanlık yazısına göre yapılacaktır.</a:t>
            </a:r>
          </a:p>
        </p:txBody>
      </p:sp>
    </p:spTree>
    <p:extLst>
      <p:ext uri="{BB962C8B-B14F-4D97-AF65-F5344CB8AC3E}">
        <p14:creationId xmlns:p14="http://schemas.microsoft.com/office/powerpoint/2010/main" val="119120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1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0"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Yedek salonda sınava girecek öğrencilerin cevap kâğıtlarına aday bilgilerini yazmaları ve T.C. kimlik numaralarını ilgili bölüme kodlamaları gerekmektedir.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2" name="Metin kutusu 11"/>
          <p:cNvSpPr txBox="1"/>
          <p:nvPr/>
        </p:nvSpPr>
        <p:spPr>
          <a:xfrm>
            <a:off x="1078351" y="2346737"/>
            <a:ext cx="10010990" cy="1200329"/>
          </a:xfrm>
          <a:prstGeom prst="rect">
            <a:avLst/>
          </a:prstGeom>
          <a:noFill/>
        </p:spPr>
        <p:txBody>
          <a:bodyPr wrap="square" rtlCol="0">
            <a:spAutoFit/>
          </a:bodyPr>
          <a:lstStyle/>
          <a:p>
            <a:pPr algn="just">
              <a:tabLst>
                <a:tab pos="534988" algn="l"/>
              </a:tabLst>
            </a:pPr>
            <a:r>
              <a:rPr lang="tr-TR" sz="2400" dirty="0">
                <a:solidFill>
                  <a:srgbClr val="FFFF00"/>
                </a:solidFill>
                <a:effectLst>
                  <a:outerShdw blurRad="38100" dist="38100" dir="2700000" algn="tl">
                    <a:srgbClr val="000000">
                      <a:alpha val="43137"/>
                    </a:srgbClr>
                  </a:outerShdw>
                </a:effectLst>
              </a:rPr>
              <a:t>Öğrencilerin kitapçık türlerini cevap kağıtlarına doğru olarak kodlayıp kodlamadıklarını kontrol ederek kitapçık türünü Salon Yoklama Listesine </a:t>
            </a:r>
            <a:r>
              <a:rPr lang="tr-TR" sz="2400" dirty="0">
                <a:solidFill>
                  <a:schemeClr val="bg1"/>
                </a:solidFill>
                <a:effectLst>
                  <a:outerShdw blurRad="38100" dist="38100" dir="2700000" algn="tl">
                    <a:srgbClr val="000000">
                      <a:alpha val="43137"/>
                    </a:srgbClr>
                  </a:outerShdw>
                </a:effectLst>
              </a:rPr>
              <a:t>kurşun kalemle</a:t>
            </a:r>
            <a:r>
              <a:rPr lang="tr-TR" sz="2400" dirty="0">
                <a:solidFill>
                  <a:srgbClr val="FFFF00"/>
                </a:solidFill>
                <a:effectLst>
                  <a:outerShdw blurRad="38100" dist="38100" dir="2700000" algn="tl">
                    <a:srgbClr val="000000">
                      <a:alpha val="43137"/>
                    </a:srgbClr>
                  </a:outerShdw>
                </a:effectLst>
              </a:rPr>
              <a:t> kodlar.</a:t>
            </a:r>
          </a:p>
        </p:txBody>
      </p:sp>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483682"/>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74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275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Soru kitapçığının ön ve arka kapağındaki uyarıları öğrencilerin duyabileceği bir şekilde okur.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Sınavdan Önce</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2941983" y="71245"/>
            <a:ext cx="375680" cy="415636"/>
          </a:xfrm>
          <a:prstGeom prst="rect">
            <a:avLst/>
          </a:prstGeom>
        </p:spPr>
      </p:pic>
      <p:sp>
        <p:nvSpPr>
          <p:cNvPr id="12" name="Metin kutusu 11"/>
          <p:cNvSpPr txBox="1"/>
          <p:nvPr/>
        </p:nvSpPr>
        <p:spPr>
          <a:xfrm>
            <a:off x="1078351" y="2175873"/>
            <a:ext cx="10010990" cy="830997"/>
          </a:xfrm>
          <a:prstGeom prst="rect">
            <a:avLst/>
          </a:prstGeom>
          <a:noFill/>
        </p:spPr>
        <p:txBody>
          <a:bodyPr wrap="square" rtlCol="0">
            <a:spAutoFit/>
          </a:bodyPr>
          <a:lstStyle/>
          <a:p>
            <a:pPr algn="just">
              <a:tabLst>
                <a:tab pos="534988" algn="l"/>
              </a:tabLst>
            </a:pPr>
            <a:r>
              <a:rPr lang="tr-TR" sz="2400" dirty="0">
                <a:solidFill>
                  <a:srgbClr val="FFFF00"/>
                </a:solidFill>
                <a:effectLst>
                  <a:outerShdw blurRad="38100" dist="38100" dir="2700000" algn="tl">
                    <a:srgbClr val="000000">
                      <a:alpha val="43137"/>
                    </a:srgbClr>
                  </a:outerShdw>
                </a:effectLst>
              </a:rPr>
              <a:t>Sınavın ilk 30 dakikası tamamlanmadan ve sınav bitimine 15 dakika kala öğrencilerin sınav salonundan çıkamayacaklarını duyurur.</a:t>
            </a:r>
          </a:p>
        </p:txBody>
      </p:sp>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312818"/>
            <a:ext cx="239680" cy="248537"/>
          </a:xfrm>
          <a:prstGeom prst="rect">
            <a:avLst/>
          </a:prstGeom>
          <a:effectLst>
            <a:outerShdw blurRad="50800" dist="38100" dir="2700000" algn="tl" rotWithShape="0">
              <a:prstClr val="black">
                <a:alpha val="40000"/>
              </a:prstClr>
            </a:outerShdw>
          </a:effectLst>
        </p:spPr>
      </p:pic>
      <p:sp>
        <p:nvSpPr>
          <p:cNvPr id="14" name="Metin kutusu 13"/>
          <p:cNvSpPr txBox="1"/>
          <p:nvPr/>
        </p:nvSpPr>
        <p:spPr>
          <a:xfrm>
            <a:off x="1078351" y="3275001"/>
            <a:ext cx="10010990" cy="830997"/>
          </a:xfrm>
          <a:prstGeom prst="rect">
            <a:avLst/>
          </a:prstGeom>
          <a:noFill/>
        </p:spPr>
        <p:txBody>
          <a:bodyPr wrap="square" rtlCol="0">
            <a:spAutoFit/>
          </a:bodyPr>
          <a:lstStyle/>
          <a:p>
            <a:pPr algn="just">
              <a:tabLst>
                <a:tab pos="534988" algn="l"/>
              </a:tabLst>
            </a:pPr>
            <a:r>
              <a:rPr lang="tr-TR" sz="2400" dirty="0">
                <a:solidFill>
                  <a:srgbClr val="FFFF00"/>
                </a:solidFill>
                <a:effectLst>
                  <a:outerShdw blurRad="38100" dist="38100" dir="2700000" algn="tl">
                    <a:srgbClr val="000000">
                      <a:alpha val="43137"/>
                    </a:srgbClr>
                  </a:outerShdw>
                </a:effectLst>
              </a:rPr>
              <a:t>Soru kitapçığı ve cevap kâğıdını beraberlerinde götürmemeleri gerektiğini bildirir.</a:t>
            </a:r>
          </a:p>
        </p:txBody>
      </p:sp>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411946"/>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14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1"/>
                                        </p:tgtEl>
                                        <p:attrNameLst>
                                          <p:attrName>r</p:attrName>
                                        </p:attrNameLst>
                                      </p:cBhvr>
                                    </p:animRot>
                                  </p:childTnLst>
                                </p:cTn>
                              </p:par>
                              <p:par>
                                <p:cTn id="9" presetID="9" presetClass="entr" presetSubtype="0" fill="hold" nodeType="withEffect">
                                  <p:stCondLst>
                                    <p:cond delay="275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75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275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275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2"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Öğrencilere sınavın başladığını bildirir.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746572"/>
            <a:ext cx="239680" cy="248537"/>
          </a:xfrm>
          <a:prstGeom prst="rect">
            <a:avLst/>
          </a:prstGeom>
          <a:effectLst>
            <a:outerShdw blurRad="50800" dist="38100" dir="2700000" algn="tl" rotWithShape="0">
              <a:prstClr val="black">
                <a:alpha val="40000"/>
              </a:prstClr>
            </a:outerShdw>
          </a:effectLst>
        </p:spPr>
      </p:pic>
      <p:sp>
        <p:nvSpPr>
          <p:cNvPr id="12" name="Metin kutusu 11"/>
          <p:cNvSpPr txBox="1"/>
          <p:nvPr/>
        </p:nvSpPr>
        <p:spPr>
          <a:xfrm>
            <a:off x="1078351" y="1647971"/>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Sınavın başlamasından itibaren ilk 15 dakika içerisinde sınav binasına gelen öğrencilerin sınava katılmalarını sağlar.</a:t>
            </a:r>
          </a:p>
          <a:p>
            <a:pPr algn="just"/>
            <a:r>
              <a:rPr lang="tr-TR" sz="2400" dirty="0" smtClean="0">
                <a:solidFill>
                  <a:srgbClr val="FFFF00"/>
                </a:solidFill>
                <a:effectLst>
                  <a:outerShdw blurRad="38100" dist="38100" dir="2700000" algn="tl">
                    <a:srgbClr val="000000">
                      <a:alpha val="43137"/>
                    </a:srgbClr>
                  </a:outerShdw>
                </a:effectLst>
              </a:rPr>
              <a:t>Bu </a:t>
            </a:r>
            <a:r>
              <a:rPr lang="tr-TR" sz="2400" dirty="0">
                <a:solidFill>
                  <a:srgbClr val="FFFF00"/>
                </a:solidFill>
                <a:effectLst>
                  <a:outerShdw blurRad="38100" dist="38100" dir="2700000" algn="tl">
                    <a:srgbClr val="000000">
                      <a:alpha val="43137"/>
                    </a:srgbClr>
                  </a:outerShdw>
                </a:effectLst>
              </a:rPr>
              <a:t>öğrencilere ek süre verilmez. İlk 15 dakikadan sonra gelen öğrencileri sınava </a:t>
            </a:r>
            <a:r>
              <a:rPr lang="tr-TR" sz="2400" dirty="0" smtClean="0">
                <a:solidFill>
                  <a:srgbClr val="FFFF00"/>
                </a:solidFill>
                <a:effectLst>
                  <a:outerShdw blurRad="38100" dist="38100" dir="2700000" algn="tl">
                    <a:srgbClr val="000000">
                      <a:alpha val="43137"/>
                    </a:srgbClr>
                  </a:outerShdw>
                </a:effectLst>
              </a:rPr>
              <a:t>almaz.</a:t>
            </a:r>
            <a:endParaRPr lang="tr-TR" sz="2400" dirty="0">
              <a:solidFill>
                <a:srgbClr val="FFFF00"/>
              </a:solidFill>
              <a:effectLst>
                <a:outerShdw blurRad="38100" dist="38100" dir="2700000" algn="tl">
                  <a:srgbClr val="000000">
                    <a:alpha val="43137"/>
                  </a:srgbClr>
                </a:outerShdw>
              </a:effectLst>
            </a:endParaRPr>
          </a:p>
        </p:txBody>
      </p:sp>
      <p:pic>
        <p:nvPicPr>
          <p:cNvPr id="14" name="Resim 13"/>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632920"/>
            <a:ext cx="239680" cy="248537"/>
          </a:xfrm>
          <a:prstGeom prst="rect">
            <a:avLst/>
          </a:prstGeom>
          <a:effectLst>
            <a:outerShdw blurRad="50800" dist="38100" dir="2700000" algn="tl" rotWithShape="0">
              <a:prstClr val="black">
                <a:alpha val="40000"/>
              </a:prstClr>
            </a:outerShdw>
          </a:effectLst>
        </p:spPr>
      </p:pic>
      <p:sp>
        <p:nvSpPr>
          <p:cNvPr id="15" name="Metin kutusu 14"/>
          <p:cNvSpPr txBox="1"/>
          <p:nvPr/>
        </p:nvSpPr>
        <p:spPr>
          <a:xfrm>
            <a:off x="1078351" y="3534319"/>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Sınavın başlamasından 15 dakika sonra, sınava girmeyen öğrencilerin, salon öğrenci yoklama listesinde isimlerinin karşısına </a:t>
            </a:r>
            <a:r>
              <a:rPr lang="tr-TR" sz="2400" dirty="0">
                <a:solidFill>
                  <a:schemeClr val="bg1"/>
                </a:solidFill>
                <a:effectLst>
                  <a:outerShdw blurRad="38100" dist="38100" dir="2700000" algn="tl">
                    <a:srgbClr val="000000">
                      <a:alpha val="43137"/>
                    </a:srgbClr>
                  </a:outerShdw>
                </a:effectLst>
              </a:rPr>
              <a:t>silinmeyen kalemle </a:t>
            </a:r>
            <a:r>
              <a:rPr lang="tr-TR" sz="2400" dirty="0">
                <a:solidFill>
                  <a:srgbClr val="FFFF00"/>
                </a:solidFill>
                <a:effectLst>
                  <a:outerShdw blurRad="38100" dist="38100" dir="2700000" algn="tl">
                    <a:srgbClr val="000000">
                      <a:alpha val="43137"/>
                    </a:srgbClr>
                  </a:outerShdw>
                </a:effectLst>
              </a:rPr>
              <a:t>“GİRMEDİ” yazar ve cevap kâğıdındaki “SINAVA GİRMEDİ” kutucuğunu </a:t>
            </a:r>
            <a:r>
              <a:rPr lang="tr-TR" sz="2400" dirty="0">
                <a:solidFill>
                  <a:schemeClr val="bg1"/>
                </a:solidFill>
                <a:effectLst>
                  <a:outerShdw blurRad="38100" dist="38100" dir="2700000" algn="tl">
                    <a:srgbClr val="000000">
                      <a:alpha val="43137"/>
                    </a:srgbClr>
                  </a:outerShdw>
                </a:effectLst>
              </a:rPr>
              <a:t>kurşun kalemle </a:t>
            </a:r>
            <a:r>
              <a:rPr lang="tr-TR" sz="2400" dirty="0">
                <a:solidFill>
                  <a:srgbClr val="FFFF00"/>
                </a:solidFill>
                <a:effectLst>
                  <a:outerShdw blurRad="38100" dist="38100" dir="2700000" algn="tl">
                    <a:srgbClr val="000000">
                      <a:alpha val="43137"/>
                    </a:srgbClr>
                  </a:outerShdw>
                </a:effectLst>
              </a:rPr>
              <a:t>kodlar.</a:t>
            </a:r>
          </a:p>
        </p:txBody>
      </p:sp>
    </p:spTree>
    <p:extLst>
      <p:ext uri="{BB962C8B-B14F-4D97-AF65-F5344CB8AC3E}">
        <p14:creationId xmlns:p14="http://schemas.microsoft.com/office/powerpoint/2010/main" val="40253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275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ntr" presetSubtype="0" fill="hold" grpId="0" nodeType="withEffect">
                                  <p:stCondLst>
                                    <p:cond delay="275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9" presetClass="entr" presetSubtype="0" fill="hold" nodeType="withEffect">
                                  <p:stCondLst>
                                    <p:cond delay="275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grpId="0" nodeType="withEffect">
                                  <p:stCondLst>
                                    <p:cond delay="275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P spid="12"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Cevap kâğıdında öğrencinin imzasının olup olmadığını ve cevaplarını kodladığını kontrol eder.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Anında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6" name="Resim 15"/>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167670"/>
            <a:ext cx="239680" cy="248537"/>
          </a:xfrm>
          <a:prstGeom prst="rect">
            <a:avLst/>
          </a:prstGeom>
          <a:effectLst>
            <a:outerShdw blurRad="50800" dist="38100" dir="2700000" algn="tl" rotWithShape="0">
              <a:prstClr val="black">
                <a:alpha val="40000"/>
              </a:prstClr>
            </a:outerShdw>
          </a:effectLst>
        </p:spPr>
      </p:pic>
      <p:sp>
        <p:nvSpPr>
          <p:cNvPr id="17" name="Metin kutusu 16"/>
          <p:cNvSpPr txBox="1"/>
          <p:nvPr/>
        </p:nvSpPr>
        <p:spPr>
          <a:xfrm>
            <a:off x="1078351" y="2069069"/>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Öğrenciye ait cevap kâğıdındaki salon başkanı ve gözetmenin kontrol ettiğine dair bölümü silinmeyen kalemle imzalar.</a:t>
            </a:r>
          </a:p>
        </p:txBody>
      </p:sp>
      <p:pic>
        <p:nvPicPr>
          <p:cNvPr id="18" name="Resim 17"/>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3416068"/>
            <a:ext cx="239680" cy="248537"/>
          </a:xfrm>
          <a:prstGeom prst="rect">
            <a:avLst/>
          </a:prstGeom>
          <a:effectLst>
            <a:outerShdw blurRad="50800" dist="38100" dir="2700000" algn="tl" rotWithShape="0">
              <a:prstClr val="black">
                <a:alpha val="40000"/>
              </a:prstClr>
            </a:outerShdw>
          </a:effectLst>
        </p:spPr>
      </p:pic>
      <p:sp>
        <p:nvSpPr>
          <p:cNvPr id="20" name="Metin kutusu 19"/>
          <p:cNvSpPr txBox="1"/>
          <p:nvPr/>
        </p:nvSpPr>
        <p:spPr>
          <a:xfrm>
            <a:off x="1078351" y="3317467"/>
            <a:ext cx="10010990" cy="1938992"/>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Öğrencileri </a:t>
            </a:r>
          </a:p>
          <a:p>
            <a:pPr algn="just"/>
            <a:r>
              <a:rPr lang="tr-TR" sz="2400" dirty="0">
                <a:solidFill>
                  <a:srgbClr val="FFFF00"/>
                </a:solidFill>
                <a:effectLst>
                  <a:outerShdw blurRad="38100" dist="38100" dir="2700000" algn="tl">
                    <a:srgbClr val="000000">
                      <a:alpha val="43137"/>
                    </a:srgbClr>
                  </a:outerShdw>
                </a:effectLst>
              </a:rPr>
              <a:t>	"15 dakikanız kaldı. Cevaplarınızın cevap kağıdına kodlanmış olmasına dikkat ediniz" diyerek uyarır.</a:t>
            </a:r>
          </a:p>
          <a:p>
            <a:pPr algn="just"/>
            <a:endParaRPr lang="tr-TR" sz="2400" dirty="0">
              <a:solidFill>
                <a:srgbClr val="FFFF00"/>
              </a:solidFill>
              <a:effectLst>
                <a:outerShdw blurRad="38100" dist="38100" dir="2700000" algn="tl">
                  <a:srgbClr val="000000">
                    <a:alpha val="43137"/>
                  </a:srgbClr>
                </a:outerShdw>
              </a:effectLst>
            </a:endParaRPr>
          </a:p>
          <a:p>
            <a:pPr algn="just"/>
            <a:r>
              <a:rPr lang="tr-TR" sz="2400" dirty="0">
                <a:solidFill>
                  <a:srgbClr val="FFFF00"/>
                </a:solidFill>
                <a:effectLst>
                  <a:outerShdw blurRad="38100" dist="38100" dir="2700000" algn="tl">
                    <a:srgbClr val="000000">
                      <a:alpha val="43137"/>
                    </a:srgbClr>
                  </a:outerShdw>
                </a:effectLst>
              </a:rPr>
              <a:t>	"5 dakikanız kaldı" diyerek uyarır.</a:t>
            </a: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spTree>
    <p:extLst>
      <p:ext uri="{BB962C8B-B14F-4D97-AF65-F5344CB8AC3E}">
        <p14:creationId xmlns:p14="http://schemas.microsoft.com/office/powerpoint/2010/main" val="92951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nodeType="withEffect">
                                  <p:stCondLst>
                                    <p:cond delay="275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grpId="0" nodeType="withEffect">
                                  <p:stCondLst>
                                    <p:cond delay="275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7" grpId="0"/>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Öğrencilere</a:t>
            </a:r>
          </a:p>
          <a:p>
            <a:pPr marL="442913" algn="just"/>
            <a:r>
              <a:rPr lang="tr-TR" sz="2400" dirty="0" smtClean="0">
                <a:solidFill>
                  <a:srgbClr val="FFFF00"/>
                </a:solidFill>
                <a:effectLst>
                  <a:outerShdw blurRad="38100" dist="38100" dir="2700000" algn="tl">
                    <a:srgbClr val="000000">
                      <a:alpha val="43137"/>
                    </a:srgbClr>
                  </a:outerShdw>
                </a:effectLst>
              </a:rPr>
              <a:t>«Sınav </a:t>
            </a:r>
            <a:r>
              <a:rPr lang="tr-TR" sz="2400" dirty="0">
                <a:solidFill>
                  <a:srgbClr val="FFFF00"/>
                </a:solidFill>
                <a:effectLst>
                  <a:outerShdw blurRad="38100" dist="38100" dir="2700000" algn="tl">
                    <a:srgbClr val="000000">
                      <a:alpha val="43137"/>
                    </a:srgbClr>
                  </a:outerShdw>
                </a:effectLst>
              </a:rPr>
              <a:t>bitmiştir. Lütfen cevap kağıdınızı soru kitapçığınızın üzerine koyarak </a:t>
            </a:r>
            <a:r>
              <a:rPr lang="tr-TR" sz="2400" dirty="0" smtClean="0">
                <a:solidFill>
                  <a:srgbClr val="FFFF00"/>
                </a:solidFill>
                <a:effectLst>
                  <a:outerShdw blurRad="38100" dist="38100" dir="2700000" algn="tl">
                    <a:srgbClr val="000000">
                      <a:alpha val="43137"/>
                    </a:srgbClr>
                  </a:outerShdw>
                </a:effectLst>
              </a:rPr>
              <a:t>bekleyiniz»</a:t>
            </a:r>
          </a:p>
          <a:p>
            <a:pPr algn="just"/>
            <a:r>
              <a:rPr lang="tr-TR" sz="2400" dirty="0" smtClean="0">
                <a:solidFill>
                  <a:srgbClr val="FFFF00"/>
                </a:solidFill>
                <a:effectLst>
                  <a:outerShdw blurRad="38100" dist="38100" dir="2700000" algn="tl">
                    <a:srgbClr val="000000">
                      <a:alpha val="43137"/>
                    </a:srgbClr>
                  </a:outerShdw>
                </a:effectLst>
              </a:rPr>
              <a:t>diyerek </a:t>
            </a:r>
            <a:r>
              <a:rPr lang="tr-TR" sz="2400" dirty="0">
                <a:solidFill>
                  <a:srgbClr val="FFFF00"/>
                </a:solidFill>
                <a:effectLst>
                  <a:outerShdw blurRad="38100" dist="38100" dir="2700000" algn="tl">
                    <a:srgbClr val="000000">
                      <a:alpha val="43137"/>
                    </a:srgbClr>
                  </a:outerShdw>
                </a:effectLst>
              </a:rPr>
              <a:t>sınavı sonlandırır.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Tree>
    <p:extLst>
      <p:ext uri="{BB962C8B-B14F-4D97-AF65-F5344CB8AC3E}">
        <p14:creationId xmlns:p14="http://schemas.microsoft.com/office/powerpoint/2010/main" val="23794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25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9" presetClass="entr" presetSubtype="0" fill="hold" nodeType="withEffect">
                                  <p:stCondLst>
                                    <p:cond delay="275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42" presetClass="path" presetSubtype="0" accel="50000" decel="50000" fill="hold" nodeType="withEffect">
                                  <p:stCondLst>
                                    <p:cond delay="2750"/>
                                  </p:stCondLst>
                                  <p:childTnLst>
                                    <p:animMotion origin="layout" path="M 6.25E-7 -7.40741E-7 L 0.21875 0.00417 " pathEditMode="relative" rAng="0" ptsTypes="AA">
                                      <p:cBhvr>
                                        <p:cTn id="18" dur="2000" fill="hold"/>
                                        <p:tgtEl>
                                          <p:spTgt spid="11"/>
                                        </p:tgtEl>
                                        <p:attrNameLst>
                                          <p:attrName>ppt_x</p:attrName>
                                          <p:attrName>ppt_y</p:attrName>
                                        </p:attrNameLst>
                                      </p:cBhvr>
                                      <p:rCtr x="10938" y="208"/>
                                    </p:animMotion>
                                  </p:childTnLst>
                                </p:cTn>
                              </p:par>
                              <p:par>
                                <p:cTn id="19" presetID="8" presetClass="emph" presetSubtype="0" repeatCount="indefinite" fill="hold" nodeType="withEffect">
                                  <p:stCondLst>
                                    <p:cond delay="2750"/>
                                  </p:stCondLst>
                                  <p:childTnLst>
                                    <p:animRot by="21600000">
                                      <p:cBhvr>
                                        <p:cTn id="20" dur="2000" fill="hold"/>
                                        <p:tgtEl>
                                          <p:spTgt spid="11"/>
                                        </p:tgtEl>
                                        <p:attrNameLst>
                                          <p:attrName>r</p:attrName>
                                        </p:attrNameLst>
                                      </p:cBhvr>
                                    </p:animRot>
                                  </p:childTnLst>
                                </p:cTn>
                              </p:par>
                              <p:par>
                                <p:cTn id="21" presetID="9" presetClass="entr" presetSubtype="0" fill="hold" grpId="0" nodeType="withEffect">
                                  <p:stCondLst>
                                    <p:cond delay="275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P spid="13" grpId="0"/>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öğrenci yoklama listesi ile karşılaştırarak eksik olup olmadığını kontrol eder</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pic>
        <p:nvPicPr>
          <p:cNvPr id="14" name="Resim 13"/>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059856"/>
            <a:ext cx="239680" cy="248537"/>
          </a:xfrm>
          <a:prstGeom prst="rect">
            <a:avLst/>
          </a:prstGeom>
          <a:effectLst>
            <a:outerShdw blurRad="50800" dist="38100" dir="2700000" algn="tl" rotWithShape="0">
              <a:prstClr val="black">
                <a:alpha val="40000"/>
              </a:prstClr>
            </a:outerShdw>
          </a:effectLst>
        </p:spPr>
      </p:pic>
      <p:sp>
        <p:nvSpPr>
          <p:cNvPr id="15" name="Metin kutusu 14"/>
          <p:cNvSpPr txBox="1"/>
          <p:nvPr/>
        </p:nvSpPr>
        <p:spPr>
          <a:xfrm>
            <a:off x="1090505" y="1944923"/>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evrakını teslim eden öğrenciye, salon öğrenci yoklama listesini </a:t>
            </a:r>
            <a:r>
              <a:rPr lang="tr-TR" sz="2400" b="1" dirty="0">
                <a:solidFill>
                  <a:schemeClr val="bg1"/>
                </a:solidFill>
                <a:effectLst>
                  <a:outerShdw blurRad="38100" dist="38100" dir="2700000" algn="tl">
                    <a:srgbClr val="000000">
                      <a:alpha val="43137"/>
                    </a:srgbClr>
                  </a:outerShdw>
                </a:effectLst>
              </a:rPr>
              <a:t>silinmeyen kalemle </a:t>
            </a:r>
            <a:r>
              <a:rPr lang="tr-TR" sz="2400" dirty="0">
                <a:solidFill>
                  <a:srgbClr val="FFFF00"/>
                </a:solidFill>
                <a:effectLst>
                  <a:outerShdw blurRad="38100" dist="38100" dir="2700000" algn="tl">
                    <a:srgbClr val="000000">
                      <a:alpha val="43137"/>
                    </a:srgbClr>
                  </a:outerShdw>
                </a:effectLst>
              </a:rPr>
              <a:t>imzalatır.</a:t>
            </a:r>
          </a:p>
        </p:txBody>
      </p:sp>
      <p:sp>
        <p:nvSpPr>
          <p:cNvPr id="22" name="Metin kutusu 21"/>
          <p:cNvSpPr txBox="1"/>
          <p:nvPr/>
        </p:nvSpPr>
        <p:spPr>
          <a:xfrm>
            <a:off x="1078351" y="2956221"/>
            <a:ext cx="10010990" cy="461665"/>
          </a:xfrm>
          <a:prstGeom prst="rect">
            <a:avLst/>
          </a:prstGeom>
          <a:noFill/>
        </p:spPr>
        <p:txBody>
          <a:bodyPr wrap="square" rtlCol="0">
            <a:spAutoFit/>
          </a:bodyPr>
          <a:lstStyle/>
          <a:p>
            <a:pPr algn="just"/>
            <a:r>
              <a:rPr lang="tr-TR" sz="2400" dirty="0">
                <a:solidFill>
                  <a:srgbClr val="FF0000"/>
                </a:solidFill>
                <a:effectLst>
                  <a:outerShdw blurRad="38100" dist="38100" dir="2700000" algn="tl">
                    <a:srgbClr val="000000">
                      <a:alpha val="43137"/>
                    </a:srgbClr>
                  </a:outerShdw>
                </a:effectLst>
              </a:rPr>
              <a:t>(Bu işlemi sınav başlamadan önce ya da sınav sırasında yapmaz)</a:t>
            </a:r>
          </a:p>
        </p:txBody>
      </p:sp>
    </p:spTree>
    <p:extLst>
      <p:ext uri="{BB962C8B-B14F-4D97-AF65-F5344CB8AC3E}">
        <p14:creationId xmlns:p14="http://schemas.microsoft.com/office/powerpoint/2010/main" val="22697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275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5"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Cevap kağıtlarında ve salon yoklama listesinde görevlilere ait alanların oldurulduğundan ve imzalandığından emin olur.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pic>
        <p:nvPicPr>
          <p:cNvPr id="14" name="Resim 13"/>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2059856"/>
            <a:ext cx="239680" cy="248537"/>
          </a:xfrm>
          <a:prstGeom prst="rect">
            <a:avLst/>
          </a:prstGeom>
          <a:effectLst>
            <a:outerShdw blurRad="50800" dist="38100" dir="2700000" algn="tl" rotWithShape="0">
              <a:prstClr val="black">
                <a:alpha val="40000"/>
              </a:prstClr>
            </a:outerShdw>
          </a:effectLst>
        </p:spPr>
      </p:pic>
      <p:sp>
        <p:nvSpPr>
          <p:cNvPr id="15" name="Metin kutusu 14"/>
          <p:cNvSpPr txBox="1"/>
          <p:nvPr/>
        </p:nvSpPr>
        <p:spPr>
          <a:xfrm>
            <a:off x="1078351" y="1961255"/>
            <a:ext cx="10010990" cy="1569660"/>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 Cevap </a:t>
            </a:r>
            <a:r>
              <a:rPr lang="tr-TR" sz="2400" dirty="0">
                <a:solidFill>
                  <a:srgbClr val="FFFF00"/>
                </a:solidFill>
                <a:effectLst>
                  <a:outerShdw blurRad="38100" dist="38100" dir="2700000" algn="tl">
                    <a:srgbClr val="000000">
                      <a:alpha val="43137"/>
                    </a:srgbClr>
                  </a:outerShdw>
                </a:effectLst>
              </a:rPr>
              <a:t>kağıtlarını,</a:t>
            </a:r>
          </a:p>
          <a:p>
            <a:pPr algn="just"/>
            <a:r>
              <a:rPr lang="tr-TR" sz="2400" dirty="0" smtClean="0">
                <a:solidFill>
                  <a:srgbClr val="FFFF00"/>
                </a:solidFill>
                <a:effectLst>
                  <a:outerShdw blurRad="38100" dist="38100" dir="2700000" algn="tl">
                    <a:srgbClr val="000000">
                      <a:alpha val="43137"/>
                    </a:srgbClr>
                  </a:outerShdw>
                </a:effectLst>
              </a:rPr>
              <a:t>	- Salon </a:t>
            </a:r>
            <a:r>
              <a:rPr lang="tr-TR" sz="2400" dirty="0">
                <a:solidFill>
                  <a:srgbClr val="FFFF00"/>
                </a:solidFill>
                <a:effectLst>
                  <a:outerShdw blurRad="38100" dist="38100" dir="2700000" algn="tl">
                    <a:srgbClr val="000000">
                      <a:alpha val="43137"/>
                    </a:srgbClr>
                  </a:outerShdw>
                </a:effectLst>
              </a:rPr>
              <a:t>yoklama listesini,</a:t>
            </a:r>
          </a:p>
          <a:p>
            <a:pPr algn="just"/>
            <a:r>
              <a:rPr lang="tr-TR" sz="2400" dirty="0" smtClean="0">
                <a:solidFill>
                  <a:srgbClr val="FFFF00"/>
                </a:solidFill>
                <a:effectLst>
                  <a:outerShdw blurRad="38100" dist="38100" dir="2700000" algn="tl">
                    <a:srgbClr val="000000">
                      <a:alpha val="43137"/>
                    </a:srgbClr>
                  </a:outerShdw>
                </a:effectLst>
              </a:rPr>
              <a:t>	- Varsa </a:t>
            </a:r>
            <a:r>
              <a:rPr lang="tr-TR" sz="2400" dirty="0">
                <a:solidFill>
                  <a:srgbClr val="FFFF00"/>
                </a:solidFill>
                <a:effectLst>
                  <a:outerShdw blurRad="38100" dist="38100" dir="2700000" algn="tl">
                    <a:srgbClr val="000000">
                      <a:alpha val="43137"/>
                    </a:srgbClr>
                  </a:outerShdw>
                </a:effectLst>
              </a:rPr>
              <a:t>diğer tutanakları</a:t>
            </a:r>
          </a:p>
          <a:p>
            <a:pPr algn="just"/>
            <a:r>
              <a:rPr lang="tr-TR" sz="2400" dirty="0" smtClean="0">
                <a:solidFill>
                  <a:srgbClr val="FFFF00"/>
                </a:solidFill>
                <a:effectLst>
                  <a:outerShdw blurRad="38100" dist="38100" dir="2700000" algn="tl">
                    <a:srgbClr val="000000">
                      <a:alpha val="43137"/>
                    </a:srgbClr>
                  </a:outerShdw>
                </a:effectLst>
              </a:rPr>
              <a:t>Sınav </a:t>
            </a:r>
            <a:r>
              <a:rPr lang="tr-TR" sz="2400" dirty="0">
                <a:solidFill>
                  <a:srgbClr val="FFFF00"/>
                </a:solidFill>
                <a:effectLst>
                  <a:outerShdw blurRad="38100" dist="38100" dir="2700000" algn="tl">
                    <a:srgbClr val="000000">
                      <a:alpha val="43137"/>
                    </a:srgbClr>
                  </a:outerShdw>
                </a:effectLst>
              </a:rPr>
              <a:t>Evrakı Dönüş Zarfına yerleştirir.</a:t>
            </a:r>
          </a:p>
        </p:txBody>
      </p:sp>
      <p:sp>
        <p:nvSpPr>
          <p:cNvPr id="22" name="Metin kutusu 21"/>
          <p:cNvSpPr txBox="1"/>
          <p:nvPr/>
        </p:nvSpPr>
        <p:spPr>
          <a:xfrm>
            <a:off x="1078351" y="3673541"/>
            <a:ext cx="10010990" cy="461665"/>
          </a:xfrm>
          <a:prstGeom prst="rect">
            <a:avLst/>
          </a:prstGeom>
          <a:noFill/>
        </p:spPr>
        <p:txBody>
          <a:bodyPr wrap="square" rtlCol="0">
            <a:spAutoFit/>
          </a:bodyPr>
          <a:lstStyle/>
          <a:p>
            <a:pPr algn="just"/>
            <a:r>
              <a:rPr lang="tr-TR" sz="2400" dirty="0" smtClean="0">
                <a:solidFill>
                  <a:srgbClr val="FF0000"/>
                </a:solidFill>
                <a:effectLst>
                  <a:outerShdw blurRad="38100" dist="38100" dir="2700000" algn="tl">
                    <a:srgbClr val="000000">
                      <a:alpha val="43137"/>
                    </a:srgbClr>
                  </a:outerShdw>
                </a:effectLst>
              </a:rPr>
              <a:t>( Soru </a:t>
            </a:r>
            <a:r>
              <a:rPr lang="tr-TR" sz="2400" dirty="0">
                <a:solidFill>
                  <a:srgbClr val="FF0000"/>
                </a:solidFill>
                <a:effectLst>
                  <a:outerShdw blurRad="38100" dist="38100" dir="2700000" algn="tl">
                    <a:srgbClr val="000000">
                      <a:alpha val="43137"/>
                    </a:srgbClr>
                  </a:outerShdw>
                </a:effectLst>
              </a:rPr>
              <a:t>kitapçıkları </a:t>
            </a:r>
            <a:r>
              <a:rPr lang="tr-TR" sz="2400" dirty="0" smtClean="0">
                <a:solidFill>
                  <a:srgbClr val="FF0000"/>
                </a:solidFill>
                <a:effectLst>
                  <a:outerShdw blurRad="38100" dist="38100" dir="2700000" algn="tl">
                    <a:srgbClr val="000000">
                      <a:alpha val="43137"/>
                    </a:srgbClr>
                  </a:outerShdw>
                </a:effectLst>
              </a:rPr>
              <a:t>Sınav </a:t>
            </a:r>
            <a:r>
              <a:rPr lang="tr-TR" sz="2400" dirty="0">
                <a:solidFill>
                  <a:srgbClr val="FF0000"/>
                </a:solidFill>
                <a:effectLst>
                  <a:outerShdw blurRad="38100" dist="38100" dir="2700000" algn="tl">
                    <a:srgbClr val="000000">
                      <a:alpha val="43137"/>
                    </a:srgbClr>
                  </a:outerShdw>
                </a:effectLst>
              </a:rPr>
              <a:t>Evrakı Dönüş Zarfına </a:t>
            </a:r>
            <a:r>
              <a:rPr lang="tr-TR" sz="2400" dirty="0" smtClean="0">
                <a:solidFill>
                  <a:srgbClr val="FF0000"/>
                </a:solidFill>
                <a:effectLst>
                  <a:outerShdw blurRad="38100" dist="38100" dir="2700000" algn="tl">
                    <a:srgbClr val="000000">
                      <a:alpha val="43137"/>
                    </a:srgbClr>
                  </a:outerShdw>
                </a:effectLst>
              </a:rPr>
              <a:t>konulmayacaktır. )</a:t>
            </a:r>
            <a:endParaRPr lang="tr-TR"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59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7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275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275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5" grpId="0"/>
      <p:bldP spid="2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 aday yoklama listesi üstte olacak şekilde aday cevap kâğıtlarını tam ve sıralı olarak Resim-6 ve Resim-7’deki gibi sınav evrakı dönüş zarfına </a:t>
            </a:r>
            <a:r>
              <a:rPr lang="tr-TR" sz="2400" dirty="0" smtClean="0">
                <a:solidFill>
                  <a:srgbClr val="FFFF00"/>
                </a:solidFill>
                <a:effectLst>
                  <a:outerShdw blurRad="38100" dist="38100" dir="2700000" algn="tl">
                    <a:srgbClr val="000000">
                      <a:alpha val="43137"/>
                    </a:srgbClr>
                  </a:outerShdw>
                </a:effectLst>
              </a:rPr>
              <a:t>koyar</a:t>
            </a:r>
            <a:r>
              <a:rPr lang="tr-TR" sz="2400" dirty="0">
                <a:solidFill>
                  <a:srgbClr val="FFFF00"/>
                </a:solidFill>
                <a:effectLst>
                  <a:outerShdw blurRad="38100" dist="38100" dir="2700000" algn="tl">
                    <a:srgbClr val="000000">
                      <a:alpha val="43137"/>
                    </a:srgbClr>
                  </a:outerShdw>
                </a:effectLst>
              </a:rPr>
              <a:t>.</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pic>
        <p:nvPicPr>
          <p:cNvPr id="12" name="Resim 11"/>
          <p:cNvPicPr>
            <a:picLocks noChangeAspect="1"/>
          </p:cNvPicPr>
          <p:nvPr/>
        </p:nvPicPr>
        <p:blipFill rotWithShape="1">
          <a:blip r:embed="rId7"/>
          <a:srcRect r="59238"/>
          <a:stretch/>
        </p:blipFill>
        <p:spPr>
          <a:xfrm>
            <a:off x="1335091" y="1889874"/>
            <a:ext cx="4686802" cy="4640938"/>
          </a:xfrm>
          <a:prstGeom prst="rect">
            <a:avLst/>
          </a:prstGeom>
        </p:spPr>
      </p:pic>
      <p:pic>
        <p:nvPicPr>
          <p:cNvPr id="16" name="Resim 15"/>
          <p:cNvPicPr>
            <a:picLocks noChangeAspect="1"/>
          </p:cNvPicPr>
          <p:nvPr/>
        </p:nvPicPr>
        <p:blipFill rotWithShape="1">
          <a:blip r:embed="rId7"/>
          <a:srcRect l="59472"/>
          <a:stretch/>
        </p:blipFill>
        <p:spPr>
          <a:xfrm>
            <a:off x="6192765" y="1889873"/>
            <a:ext cx="4659961" cy="4640938"/>
          </a:xfrm>
          <a:prstGeom prst="rect">
            <a:avLst/>
          </a:prstGeom>
        </p:spPr>
      </p:pic>
    </p:spTree>
    <p:extLst>
      <p:ext uri="{BB962C8B-B14F-4D97-AF65-F5344CB8AC3E}">
        <p14:creationId xmlns:p14="http://schemas.microsoft.com/office/powerpoint/2010/main" val="20073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25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Salonda son kez kontrol yaparak unutulan herhangi bir belge olmadığından emin olduktan Sınav Evrakı Dönüş Zarfının ağzını salonda kapatır.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sp>
        <p:nvSpPr>
          <p:cNvPr id="11" name="Metin kutusu 10"/>
          <p:cNvSpPr txBox="1"/>
          <p:nvPr/>
        </p:nvSpPr>
        <p:spPr>
          <a:xfrm>
            <a:off x="1078351" y="2484568"/>
            <a:ext cx="10010990" cy="1200329"/>
          </a:xfrm>
          <a:prstGeom prst="rect">
            <a:avLst/>
          </a:prstGeom>
          <a:noFill/>
        </p:spPr>
        <p:txBody>
          <a:bodyPr wrap="square" rtlCol="0">
            <a:spAutoFit/>
          </a:bodyPr>
          <a:lstStyle/>
          <a:p>
            <a:pPr algn="just"/>
            <a:r>
              <a:rPr lang="tr-TR" sz="2400" dirty="0">
                <a:solidFill>
                  <a:schemeClr val="bg1"/>
                </a:solidFill>
                <a:effectLst>
                  <a:outerShdw blurRad="38100" dist="38100" dir="2700000" algn="tl">
                    <a:srgbClr val="000000">
                      <a:alpha val="43137"/>
                    </a:srgbClr>
                  </a:outerShdw>
                </a:effectLst>
              </a:rPr>
              <a:t>Salon görevlileri, sınav salonunda unutulan, sınav evrak kutusuna konulmayan cevap kâğıtlarının Bakanlık tarafından işleme alınmayacağını ve yasal sorumluluğun kendilerine ait olacağını bilir.</a:t>
            </a:r>
          </a:p>
        </p:txBody>
      </p:sp>
    </p:spTree>
    <p:extLst>
      <p:ext uri="{BB962C8B-B14F-4D97-AF65-F5344CB8AC3E}">
        <p14:creationId xmlns:p14="http://schemas.microsoft.com/office/powerpoint/2010/main" val="19516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341745" y="558125"/>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evrakı dönüş zarfı, Resim-8 ve Resim-9’daki gibi, zarf kapağının üzerinde bulunan beyaz koruyucu bandı kapağın sağ tarafından kaldırarak kapatılır.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pic>
        <p:nvPicPr>
          <p:cNvPr id="11" name="Resim 10"/>
          <p:cNvPicPr>
            <a:picLocks noChangeAspect="1"/>
          </p:cNvPicPr>
          <p:nvPr/>
        </p:nvPicPr>
        <p:blipFill rotWithShape="1">
          <a:blip r:embed="rId7"/>
          <a:srcRect r="59988"/>
          <a:stretch/>
        </p:blipFill>
        <p:spPr>
          <a:xfrm>
            <a:off x="1087587" y="1818629"/>
            <a:ext cx="4914863" cy="4696668"/>
          </a:xfrm>
          <a:prstGeom prst="rect">
            <a:avLst/>
          </a:prstGeom>
        </p:spPr>
      </p:pic>
      <p:pic>
        <p:nvPicPr>
          <p:cNvPr id="14" name="Resim 13"/>
          <p:cNvPicPr>
            <a:picLocks noChangeAspect="1"/>
          </p:cNvPicPr>
          <p:nvPr/>
        </p:nvPicPr>
        <p:blipFill rotWithShape="1">
          <a:blip r:embed="rId7"/>
          <a:srcRect l="60409"/>
          <a:stretch/>
        </p:blipFill>
        <p:spPr>
          <a:xfrm>
            <a:off x="6235385" y="1818629"/>
            <a:ext cx="4863192" cy="4696668"/>
          </a:xfrm>
          <a:prstGeom prst="rect">
            <a:avLst/>
          </a:prstGeom>
        </p:spPr>
      </p:pic>
    </p:spTree>
    <p:extLst>
      <p:ext uri="{BB962C8B-B14F-4D97-AF65-F5344CB8AC3E}">
        <p14:creationId xmlns:p14="http://schemas.microsoft.com/office/powerpoint/2010/main" val="375575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76200"/>
            <a:ext cx="12192000" cy="6858000"/>
          </a:xfrm>
          <a:prstGeom prst="rect">
            <a:avLst/>
          </a:prstGeom>
        </p:spPr>
      </p:pic>
      <p:sp>
        <p:nvSpPr>
          <p:cNvPr id="19" name="Yuvarlatılmış Dikdörtgen 18"/>
          <p:cNvSpPr/>
          <p:nvPr/>
        </p:nvSpPr>
        <p:spPr>
          <a:xfrm>
            <a:off x="663395" y="4971589"/>
            <a:ext cx="10865210" cy="1331239"/>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t>"Bakanlık / MEM İşlemleri / Giriş Ekranı / </a:t>
            </a:r>
            <a:r>
              <a:rPr lang="tr-TR" dirty="0" smtClean="0"/>
              <a:t>2025 </a:t>
            </a:r>
            <a:r>
              <a:rPr lang="tr-TR" dirty="0"/>
              <a:t>İOKBS Öğrenci Durum Sorgulama" ekranı kullanılarak Bölge Sınav Yürütme Komisyonu tarafından kontrol edilecek ve ekranda verilen yönergeler doğrultusunda işlem yapılacak olup öğrencinin sınıf seviyesine uygun yedek salonlarında sınava alınacaklardır. </a:t>
            </a: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38671" y="1058525"/>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40991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just"/>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İl Milli Eğitim Müdürlüğü İşlemleri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1" name="Resim 1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41745" y="71245"/>
            <a:ext cx="375680" cy="415636"/>
          </a:xfrm>
          <a:prstGeom prst="rect">
            <a:avLst/>
          </a:prstGeom>
        </p:spPr>
      </p:pic>
      <p:sp>
        <p:nvSpPr>
          <p:cNvPr id="13" name="Metin kutusu 12"/>
          <p:cNvSpPr txBox="1"/>
          <p:nvPr/>
        </p:nvSpPr>
        <p:spPr>
          <a:xfrm>
            <a:off x="1078351" y="954977"/>
            <a:ext cx="10010990" cy="461665"/>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Sınav giriş yeri değişikliği kabul edilen öğrencilerin</a:t>
            </a:r>
            <a:r>
              <a:rPr lang="tr-TR" sz="2400" dirty="0" smtClean="0">
                <a:solidFill>
                  <a:srgbClr val="FFFF00"/>
                </a:solidFill>
                <a:effectLst>
                  <a:outerShdw blurRad="38100" dist="38100" dir="2700000" algn="tl">
                    <a:srgbClr val="000000">
                      <a:alpha val="43137"/>
                    </a:srgbClr>
                  </a:outerShdw>
                </a:effectLst>
              </a:rPr>
              <a:t>;</a:t>
            </a:r>
            <a:endParaRPr lang="tr-TR" sz="2400" dirty="0">
              <a:solidFill>
                <a:srgbClr val="FFFF00"/>
              </a:solidFill>
              <a:effectLst>
                <a:outerShdw blurRad="38100" dist="38100" dir="2700000" algn="tl">
                  <a:srgbClr val="000000">
                    <a:alpha val="43137"/>
                  </a:srgbClr>
                </a:outerShdw>
              </a:effectLst>
            </a:endParaRPr>
          </a:p>
        </p:txBody>
      </p:sp>
      <p:sp>
        <p:nvSpPr>
          <p:cNvPr id="9" name="Metin kutusu 8"/>
          <p:cNvSpPr txBox="1"/>
          <p:nvPr/>
        </p:nvSpPr>
        <p:spPr>
          <a:xfrm>
            <a:off x="1060625" y="1714723"/>
            <a:ext cx="10010990" cy="830997"/>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Bulundukları ilçelerdeki sınav binalarının yedek salonlarında gerekli tedbirler alınarak sınava alınmaları sağlanacaktır.</a:t>
            </a:r>
          </a:p>
        </p:txBody>
      </p:sp>
      <p:sp>
        <p:nvSpPr>
          <p:cNvPr id="14" name="Metin kutusu 13"/>
          <p:cNvSpPr txBox="1"/>
          <p:nvPr/>
        </p:nvSpPr>
        <p:spPr>
          <a:xfrm>
            <a:off x="1060625" y="2966248"/>
            <a:ext cx="10010990" cy="1569660"/>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Yeni bir sınav giriş belgesi düzenlenmeyecek olup,</a:t>
            </a:r>
          </a:p>
          <a:p>
            <a:pPr algn="just"/>
            <a:r>
              <a:rPr lang="tr-TR" sz="2400" dirty="0">
                <a:solidFill>
                  <a:srgbClr val="FFFF00"/>
                </a:solidFill>
                <a:effectLst>
                  <a:outerShdw blurRad="38100" dist="38100" dir="2700000" algn="tl">
                    <a:srgbClr val="000000">
                      <a:alpha val="43137"/>
                    </a:srgbClr>
                  </a:outerShdw>
                </a:effectLst>
              </a:rPr>
              <a:t>bu öğrencilere ait sınav giriş belgeleri sınava gireceği okul müdürlüğü tarafından e-Okul sisteminde açılacak olan </a:t>
            </a:r>
            <a:r>
              <a:rPr lang="tr-TR" sz="2400" dirty="0">
                <a:solidFill>
                  <a:srgbClr val="FF0000"/>
                </a:solidFill>
                <a:effectLst>
                  <a:outerShdw blurRad="38100" dist="38100" dir="2700000" algn="tl">
                    <a:srgbClr val="000000">
                      <a:alpha val="43137"/>
                    </a:srgbClr>
                  </a:outerShdw>
                </a:effectLst>
              </a:rPr>
              <a:t>“Yedek Salonda Sınava Girecek Öğrencilerin </a:t>
            </a:r>
            <a:r>
              <a:rPr lang="tr-TR" sz="2400" dirty="0" smtClean="0">
                <a:solidFill>
                  <a:srgbClr val="FF0000"/>
                </a:solidFill>
                <a:effectLst>
                  <a:outerShdw blurRad="38100" dist="38100" dir="2700000" algn="tl">
                    <a:srgbClr val="000000">
                      <a:alpha val="43137"/>
                    </a:srgbClr>
                  </a:outerShdw>
                </a:effectLst>
              </a:rPr>
              <a:t>2025 </a:t>
            </a:r>
            <a:r>
              <a:rPr lang="tr-TR" sz="2400" dirty="0">
                <a:solidFill>
                  <a:srgbClr val="FF0000"/>
                </a:solidFill>
                <a:effectLst>
                  <a:outerShdw blurRad="38100" dist="38100" dir="2700000" algn="tl">
                    <a:srgbClr val="000000">
                      <a:alpha val="43137"/>
                    </a:srgbClr>
                  </a:outerShdw>
                </a:effectLst>
              </a:rPr>
              <a:t>İOKBS Giriş Belgesi”</a:t>
            </a:r>
            <a:r>
              <a:rPr lang="tr-TR" sz="2400" dirty="0">
                <a:solidFill>
                  <a:srgbClr val="FFFF00"/>
                </a:solidFill>
                <a:effectLst>
                  <a:outerShdw blurRad="38100" dist="38100" dir="2700000" algn="tl">
                    <a:srgbClr val="000000">
                      <a:alpha val="43137"/>
                    </a:srgbClr>
                  </a:outerShdw>
                </a:effectLst>
              </a:rPr>
              <a:t> ekranından </a:t>
            </a:r>
            <a:r>
              <a:rPr lang="tr-TR" sz="2400" dirty="0" smtClean="0">
                <a:solidFill>
                  <a:srgbClr val="FFFF00"/>
                </a:solidFill>
                <a:effectLst>
                  <a:outerShdw blurRad="38100" dist="38100" dir="2700000" algn="tl">
                    <a:srgbClr val="000000">
                      <a:alpha val="43137"/>
                    </a:srgbClr>
                  </a:outerShdw>
                </a:effectLst>
              </a:rPr>
              <a:t>alınabilecektir.</a:t>
            </a:r>
            <a:endParaRPr lang="tr-T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78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275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1750"/>
                                  </p:stCondLst>
                                  <p:childTnLst>
                                    <p:animRot by="21600000">
                                      <p:cBhvr>
                                        <p:cTn id="11" dur="2000" fill="hold"/>
                                        <p:tgtEl>
                                          <p:spTgt spid="11"/>
                                        </p:tgtEl>
                                        <p:attrNameLst>
                                          <p:attrName>r</p:attrName>
                                        </p:attrNameLst>
                                      </p:cBhvr>
                                    </p:animRot>
                                  </p:childTnLst>
                                </p:cTn>
                              </p:par>
                              <p:par>
                                <p:cTn id="12" presetID="9" presetClass="entr" presetSubtype="0" fill="hold" grpId="0" nodeType="withEffect">
                                  <p:stCondLst>
                                    <p:cond delay="15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150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9" grpId="0"/>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p:cNvPr>
          <p:cNvPicPr>
            <a:picLocks noChangeAspect="1"/>
          </p:cNvPicPr>
          <p:nvPr>
            <a:videoFile r:link="rId1"/>
            <p:extLst>
              <p:ext uri="{DAA4B4D4-6D71-4841-9C94-3DE7FCFB9230}">
                <p14:media xmlns:p14="http://schemas.microsoft.com/office/powerpoint/2010/main" r:embed="rId2">
                  <p14:trim end="440"/>
                </p14:media>
              </p:ext>
            </p:extLst>
          </p:nvPr>
        </p:nvPicPr>
        <p:blipFill>
          <a:blip r:embed="rId4"/>
          <a:stretch>
            <a:fillRect/>
          </a:stretch>
        </p:blipFill>
        <p:spPr>
          <a:xfrm>
            <a:off x="0" y="0"/>
            <a:ext cx="12192000" cy="6858000"/>
          </a:xfrm>
          <a:prstGeom prst="rect">
            <a:avLst/>
          </a:prstGeom>
        </p:spPr>
      </p:pic>
      <p:sp>
        <p:nvSpPr>
          <p:cNvPr id="19" name="Yuvarlatılmış Dikdörtgen 18"/>
          <p:cNvSpPr/>
          <p:nvPr/>
        </p:nvSpPr>
        <p:spPr>
          <a:xfrm>
            <a:off x="683490" y="486881"/>
            <a:ext cx="11508510" cy="6059838"/>
          </a:xfrm>
          <a:prstGeom prst="roundRect">
            <a:avLst>
              <a:gd name="adj" fmla="val 9846"/>
            </a:avLst>
          </a:prstGeom>
          <a:solidFill>
            <a:srgbClr val="FF00FF"/>
          </a:solidFill>
          <a:ln>
            <a:noFill/>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847907" y="1086233"/>
            <a:ext cx="239680" cy="248537"/>
          </a:xfrm>
          <a:prstGeom prst="rect">
            <a:avLst/>
          </a:prstGeom>
          <a:effectLst>
            <a:outerShdw blurRad="50800" dist="38100" dir="2700000" algn="tl" rotWithShape="0">
              <a:prstClr val="black">
                <a:alpha val="40000"/>
              </a:prstClr>
            </a:outerShdw>
          </a:effectLst>
        </p:spPr>
      </p:pic>
      <p:sp>
        <p:nvSpPr>
          <p:cNvPr id="6" name="Yuvarlatılmış Dikdörtgen 5"/>
          <p:cNvSpPr/>
          <p:nvPr/>
        </p:nvSpPr>
        <p:spPr>
          <a:xfrm>
            <a:off x="759192" y="57726"/>
            <a:ext cx="1965535" cy="44267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Salon Görevlileri</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3" name="Metin kutusu 12"/>
          <p:cNvSpPr txBox="1"/>
          <p:nvPr/>
        </p:nvSpPr>
        <p:spPr>
          <a:xfrm>
            <a:off x="1078351" y="987632"/>
            <a:ext cx="10010990" cy="1200329"/>
          </a:xfrm>
          <a:prstGeom prst="rect">
            <a:avLst/>
          </a:prstGeom>
          <a:noFill/>
        </p:spPr>
        <p:txBody>
          <a:bodyPr wrap="square" rtlCol="0">
            <a:spAutoFit/>
          </a:bodyPr>
          <a:lstStyle/>
          <a:p>
            <a:pPr algn="just"/>
            <a:r>
              <a:rPr lang="tr-TR" sz="2400" dirty="0" smtClean="0">
                <a:solidFill>
                  <a:srgbClr val="FFFF00"/>
                </a:solidFill>
                <a:effectLst>
                  <a:outerShdw blurRad="38100" dist="38100" dir="2700000" algn="tl">
                    <a:srgbClr val="000000">
                      <a:alpha val="43137"/>
                    </a:srgbClr>
                  </a:outerShdw>
                </a:effectLst>
              </a:rPr>
              <a:t>- Ağzı </a:t>
            </a:r>
            <a:r>
              <a:rPr lang="tr-TR" sz="2400" dirty="0">
                <a:solidFill>
                  <a:srgbClr val="FFFF00"/>
                </a:solidFill>
                <a:effectLst>
                  <a:outerShdw blurRad="38100" dist="38100" dir="2700000" algn="tl">
                    <a:srgbClr val="000000">
                      <a:alpha val="43137"/>
                    </a:srgbClr>
                  </a:outerShdw>
                </a:effectLst>
              </a:rPr>
              <a:t>kapalı sınav dönüşüm zarfını,</a:t>
            </a:r>
          </a:p>
          <a:p>
            <a:pPr algn="just"/>
            <a:r>
              <a:rPr lang="tr-TR" sz="2400" dirty="0" smtClean="0">
                <a:solidFill>
                  <a:srgbClr val="FFFF00"/>
                </a:solidFill>
                <a:effectLst>
                  <a:outerShdw blurRad="38100" dist="38100" dir="2700000" algn="tl">
                    <a:srgbClr val="000000">
                      <a:alpha val="43137"/>
                    </a:srgbClr>
                  </a:outerShdw>
                </a:effectLst>
              </a:rPr>
              <a:t>- Soru </a:t>
            </a:r>
            <a:r>
              <a:rPr lang="tr-TR" sz="2400" dirty="0">
                <a:solidFill>
                  <a:srgbClr val="FFFF00"/>
                </a:solidFill>
                <a:effectLst>
                  <a:outerShdw blurRad="38100" dist="38100" dir="2700000" algn="tl">
                    <a:srgbClr val="000000">
                      <a:alpha val="43137"/>
                    </a:srgbClr>
                  </a:outerShdw>
                </a:effectLst>
              </a:rPr>
              <a:t>kitapçıklarını ve </a:t>
            </a:r>
          </a:p>
          <a:p>
            <a:pPr algn="just"/>
            <a:r>
              <a:rPr lang="tr-TR" sz="2400" dirty="0" smtClean="0">
                <a:solidFill>
                  <a:srgbClr val="FFFF00"/>
                </a:solidFill>
                <a:effectLst>
                  <a:outerShdw blurRad="38100" dist="38100" dir="2700000" algn="tl">
                    <a:srgbClr val="000000">
                      <a:alpha val="43137"/>
                    </a:srgbClr>
                  </a:outerShdw>
                </a:effectLst>
              </a:rPr>
              <a:t>  bina </a:t>
            </a:r>
            <a:r>
              <a:rPr lang="tr-TR" sz="2400" dirty="0">
                <a:solidFill>
                  <a:srgbClr val="FFFF00"/>
                </a:solidFill>
                <a:effectLst>
                  <a:outerShdw blurRad="38100" dist="38100" dir="2700000" algn="tl">
                    <a:srgbClr val="000000">
                      <a:alpha val="43137"/>
                    </a:srgbClr>
                  </a:outerShdw>
                </a:effectLst>
              </a:rPr>
              <a:t>sınav komisyonuna imza karşılığında teslim eder.</a:t>
            </a:r>
          </a:p>
        </p:txBody>
      </p:sp>
      <p:sp>
        <p:nvSpPr>
          <p:cNvPr id="9" name="Yuvarlatılmış Dikdörtgen 8"/>
          <p:cNvSpPr/>
          <p:nvPr/>
        </p:nvSpPr>
        <p:spPr>
          <a:xfrm>
            <a:off x="3271483" y="57726"/>
            <a:ext cx="1817753" cy="442674"/>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txBody>
          <a:bodyPr wrap="square" lIns="91440" tIns="45720" rIns="91440" bIns="45720">
            <a:spAutoFit/>
          </a:bodyPr>
          <a:lstStyle/>
          <a:p>
            <a:pPr algn="ctr"/>
            <a:r>
              <a:rPr lang="tr-TR" sz="2000" b="1" cap="none" spc="0" dirty="0" smtClean="0">
                <a:ln w="0"/>
                <a:solidFill>
                  <a:srgbClr val="00FFFF"/>
                </a:solidFill>
                <a:effectLst>
                  <a:outerShdw blurRad="38100" dist="38100" dir="2700000" algn="tl">
                    <a:srgbClr val="000000">
                      <a:alpha val="43137"/>
                    </a:srgbClr>
                  </a:outerShdw>
                </a:effectLst>
                <a:latin typeface="+mj-lt"/>
                <a:cs typeface="Times New Roman" panose="02020603050405020304" pitchFamily="18" charset="0"/>
              </a:rPr>
              <a:t>Sınav Sonunda</a:t>
            </a:r>
            <a:endParaRPr lang="tr-TR" sz="2000" b="1" cap="none" spc="0" dirty="0">
              <a:ln w="0"/>
              <a:solidFill>
                <a:srgbClr val="00FFFF"/>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21" name="Resim 20"/>
          <p:cNvPicPr>
            <a:picLocks noChangeAspect="1"/>
          </p:cNvPicPr>
          <p:nvPr/>
        </p:nvPicPr>
        <p:blipFill rotWithShape="1">
          <a:blip r:embed="rId6" cstate="print">
            <a:extLst>
              <a:ext uri="{28A0092B-C50C-407E-A947-70E740481C1C}">
                <a14:useLocalDpi xmlns:a14="http://schemas.microsoft.com/office/drawing/2010/main" val="0"/>
              </a:ext>
            </a:extLst>
          </a:blip>
          <a:srcRect l="73847" r="8968" b="70509"/>
          <a:stretch/>
        </p:blipFill>
        <p:spPr>
          <a:xfrm>
            <a:off x="3001817" y="71245"/>
            <a:ext cx="375680" cy="415636"/>
          </a:xfrm>
          <a:prstGeom prst="rect">
            <a:avLst/>
          </a:prstGeom>
        </p:spPr>
      </p:pic>
      <p:sp>
        <p:nvSpPr>
          <p:cNvPr id="10" name="Metin kutusu 9"/>
          <p:cNvSpPr txBox="1"/>
          <p:nvPr/>
        </p:nvSpPr>
        <p:spPr>
          <a:xfrm>
            <a:off x="1277642" y="3346202"/>
            <a:ext cx="10082019" cy="1200329"/>
          </a:xfrm>
          <a:prstGeom prst="rect">
            <a:avLst/>
          </a:prstGeom>
          <a:noFill/>
        </p:spPr>
        <p:txBody>
          <a:bodyPr wrap="square" rtlCol="0">
            <a:spAutoFit/>
          </a:bodyPr>
          <a:lstStyle/>
          <a:p>
            <a:pPr algn="just"/>
            <a:r>
              <a:rPr lang="tr-TR" sz="2400" dirty="0">
                <a:solidFill>
                  <a:srgbClr val="FFFF00"/>
                </a:solidFill>
                <a:effectLst>
                  <a:outerShdw blurRad="38100" dist="38100" dir="2700000" algn="tl">
                    <a:srgbClr val="000000">
                      <a:alpha val="43137"/>
                    </a:srgbClr>
                  </a:outerShdw>
                </a:effectLst>
              </a:rPr>
              <a:t>Soru kitapçıkları okullarda bırakılacak, sınavdan bir gün sonra isteyen öğrenciye verilebilecektir. Talep edilmeyen soru kitapçıkları il/ilçe millî eğitim müdürlükleri tarafından okul/kurumlarda kullanılmak üzere </a:t>
            </a:r>
            <a:r>
              <a:rPr lang="tr-TR" sz="2400" dirty="0" smtClean="0">
                <a:solidFill>
                  <a:srgbClr val="FFFF00"/>
                </a:solidFill>
                <a:effectLst>
                  <a:outerShdw blurRad="38100" dist="38100" dir="2700000" algn="tl">
                    <a:srgbClr val="000000">
                      <a:alpha val="43137"/>
                    </a:srgbClr>
                  </a:outerShdw>
                </a:effectLst>
              </a:rPr>
              <a:t>değerlendirilecektir.</a:t>
            </a:r>
            <a:endParaRPr lang="tr-TR" sz="2400" dirty="0">
              <a:solidFill>
                <a:srgbClr val="FFFF00"/>
              </a:solidFill>
              <a:effectLst>
                <a:outerShdw blurRad="38100" dist="38100" dir="2700000" algn="tl">
                  <a:srgbClr val="000000">
                    <a:alpha val="43137"/>
                  </a:srgbClr>
                </a:outerShdw>
              </a:effectLst>
            </a:endParaRPr>
          </a:p>
        </p:txBody>
      </p:sp>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2202" r="65199"/>
          <a:stretch/>
        </p:blipFill>
        <p:spPr>
          <a:xfrm flipH="1">
            <a:off x="958511" y="3503416"/>
            <a:ext cx="239680" cy="2485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514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 fill="hold"/>
                                        <p:tgtEl>
                                          <p:spTgt spid="3"/>
                                        </p:tgtEl>
                                      </p:cBhvr>
                                    </p:cmd>
                                  </p:childTnLst>
                                </p:cTn>
                              </p:par>
                              <p:par>
                                <p:cTn id="7" presetID="9" presetClass="entr" presetSubtype="0" fill="hold"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dissolve">
                                      <p:cBhvr>
                                        <p:cTn id="9" dur="500"/>
                                        <p:tgtEl>
                                          <p:spTgt spid="23"/>
                                        </p:tgtEl>
                                      </p:cBhvr>
                                    </p:animEffect>
                                  </p:childTnLst>
                                </p:cTn>
                              </p:par>
                              <p:par>
                                <p:cTn id="10" presetID="8" presetClass="emph" presetSubtype="0" repeatCount="indefinite" fill="hold" nodeType="withEffect">
                                  <p:stCondLst>
                                    <p:cond delay="2750"/>
                                  </p:stCondLst>
                                  <p:childTnLst>
                                    <p:animRot by="21600000">
                                      <p:cBhvr>
                                        <p:cTn id="11" dur="2000" fill="hold"/>
                                        <p:tgtEl>
                                          <p:spTgt spid="21"/>
                                        </p:tgtEl>
                                        <p:attrNameLst>
                                          <p:attrName>r</p:attrName>
                                        </p:attrNameLst>
                                      </p:cBhvr>
                                    </p:animRot>
                                  </p:childTnLst>
                                </p:cTn>
                              </p:par>
                              <p:par>
                                <p:cTn id="12" presetID="9"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par>
                                <p:cTn id="15" presetID="9" presetClass="entr" presetSubtype="0" fill="hold" grpId="0" nodeType="with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5" y="129886"/>
            <a:ext cx="12016510" cy="6728114"/>
          </a:xfrm>
          <a:prstGeom prst="rect">
            <a:avLst/>
          </a:prstGeom>
          <a:ln>
            <a:noFill/>
          </a:ln>
          <a:effectLst>
            <a:softEdge rad="112500"/>
          </a:effectLst>
        </p:spPr>
      </p:pic>
      <p:sp>
        <p:nvSpPr>
          <p:cNvPr id="13" name="Metin kutusu 12"/>
          <p:cNvSpPr txBox="1"/>
          <p:nvPr/>
        </p:nvSpPr>
        <p:spPr>
          <a:xfrm>
            <a:off x="5833422" y="3097156"/>
            <a:ext cx="5667596" cy="707886"/>
          </a:xfrm>
          <a:prstGeom prst="rect">
            <a:avLst/>
          </a:prstGeom>
          <a:noFill/>
        </p:spPr>
        <p:txBody>
          <a:bodyPr wrap="square" rtlCol="0">
            <a:spAutoFit/>
          </a:bodyPr>
          <a:lstStyle/>
          <a:p>
            <a:pPr algn="ctr"/>
            <a:r>
              <a:rPr lang="tr-TR" sz="4000" dirty="0">
                <a:solidFill>
                  <a:schemeClr val="bg1"/>
                </a:solidFill>
                <a:effectLst>
                  <a:outerShdw blurRad="38100" dist="38100" dir="2700000" algn="tl">
                    <a:srgbClr val="000000">
                      <a:alpha val="43137"/>
                    </a:srgbClr>
                  </a:outerShdw>
                </a:effectLst>
                <a:latin typeface="Monotype Corsiva" panose="03010101010201010101" pitchFamily="66" charset="0"/>
              </a:rPr>
              <a:t>TEŞEKKÜR </a:t>
            </a:r>
            <a:r>
              <a:rPr lang="tr-TR" sz="4000" dirty="0" smtClean="0">
                <a:solidFill>
                  <a:schemeClr val="bg1"/>
                </a:solidFill>
                <a:effectLst>
                  <a:outerShdw blurRad="38100" dist="38100" dir="2700000" algn="tl">
                    <a:srgbClr val="000000">
                      <a:alpha val="43137"/>
                    </a:srgbClr>
                  </a:outerShdw>
                </a:effectLst>
                <a:latin typeface="Monotype Corsiva" panose="03010101010201010101" pitchFamily="66" charset="0"/>
              </a:rPr>
              <a:t> EDERİM</a:t>
            </a:r>
            <a:r>
              <a:rPr lang="tr-TR" sz="4000" dirty="0">
                <a:solidFill>
                  <a:schemeClr val="bg1"/>
                </a:solidFill>
                <a:effectLst>
                  <a:outerShdw blurRad="38100" dist="38100" dir="2700000" algn="tl">
                    <a:srgbClr val="000000">
                      <a:alpha val="43137"/>
                    </a:srgbClr>
                  </a:outerShdw>
                </a:effectLst>
                <a:latin typeface="Monotype Corsiva" panose="03010101010201010101" pitchFamily="66" charset="0"/>
              </a:rPr>
              <a:t>.</a:t>
            </a:r>
          </a:p>
        </p:txBody>
      </p:sp>
      <p:sp>
        <p:nvSpPr>
          <p:cNvPr id="11" name="Metin kutusu 10"/>
          <p:cNvSpPr txBox="1"/>
          <p:nvPr/>
        </p:nvSpPr>
        <p:spPr>
          <a:xfrm>
            <a:off x="5778996" y="4272116"/>
            <a:ext cx="5667596" cy="1938992"/>
          </a:xfrm>
          <a:prstGeom prst="rect">
            <a:avLst/>
          </a:prstGeom>
          <a:noFill/>
        </p:spPr>
        <p:txBody>
          <a:bodyPr wrap="square" rtlCol="0">
            <a:spAutoFit/>
          </a:bodyPr>
          <a:lstStyle/>
          <a:p>
            <a:pPr algn="ctr"/>
            <a:r>
              <a:rPr lang="tr-TR" sz="4000" smtClean="0">
                <a:solidFill>
                  <a:schemeClr val="bg1"/>
                </a:solidFill>
                <a:effectLst>
                  <a:outerShdw blurRad="38100" dist="38100" dir="2700000" algn="tl">
                    <a:srgbClr val="000000">
                      <a:alpha val="43137"/>
                    </a:srgbClr>
                  </a:outerShdw>
                </a:effectLst>
                <a:latin typeface="Monotype Corsiva" panose="03010101010201010101" pitchFamily="66" charset="0"/>
              </a:rPr>
              <a:t>Murat KARAKURT</a:t>
            </a:r>
            <a:endParaRPr lang="tr-TR" sz="4000" dirty="0">
              <a:solidFill>
                <a:schemeClr val="bg1"/>
              </a:solidFill>
              <a:effectLst>
                <a:outerShdw blurRad="38100" dist="38100" dir="2700000" algn="tl">
                  <a:srgbClr val="000000">
                    <a:alpha val="43137"/>
                  </a:srgbClr>
                </a:outerShdw>
              </a:effectLst>
              <a:latin typeface="Monotype Corsiva" panose="03010101010201010101" pitchFamily="66" charset="0"/>
            </a:endParaRPr>
          </a:p>
          <a:p>
            <a:pPr algn="ctr"/>
            <a:r>
              <a:rPr lang="tr-TR" sz="4000" dirty="0">
                <a:solidFill>
                  <a:schemeClr val="bg1"/>
                </a:solidFill>
                <a:effectLst>
                  <a:outerShdw blurRad="38100" dist="38100" dir="2700000" algn="tl">
                    <a:srgbClr val="000000">
                      <a:alpha val="43137"/>
                    </a:srgbClr>
                  </a:outerShdw>
                </a:effectLst>
                <a:latin typeface="Monotype Corsiva" panose="03010101010201010101" pitchFamily="66" charset="0"/>
              </a:rPr>
              <a:t>İl Milli Eğitim</a:t>
            </a:r>
          </a:p>
          <a:p>
            <a:pPr algn="ctr"/>
            <a:r>
              <a:rPr lang="tr-TR" sz="4000" dirty="0" smtClean="0">
                <a:solidFill>
                  <a:schemeClr val="bg1"/>
                </a:solidFill>
                <a:effectLst>
                  <a:outerShdw blurRad="38100" dist="38100" dir="2700000" algn="tl">
                    <a:srgbClr val="000000">
                      <a:alpha val="43137"/>
                    </a:srgbClr>
                  </a:outerShdw>
                </a:effectLst>
                <a:latin typeface="Monotype Corsiva" panose="03010101010201010101" pitchFamily="66" charset="0"/>
              </a:rPr>
              <a:t>Şube Müdürü</a:t>
            </a:r>
            <a:endParaRPr lang="tr-TR" sz="40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41459620"/>
      </p:ext>
    </p:extLst>
  </p:cSld>
  <p:clrMapOvr>
    <a:masterClrMapping/>
  </p:clrMapOvr>
  <mc:AlternateContent xmlns:mc="http://schemas.openxmlformats.org/markup-compatibility/2006" xmlns:p14="http://schemas.microsoft.com/office/powerpoint/2010/main">
    <mc:Choice Requires="p14">
      <p:transition spd="slow" p14:dur="25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4447</Words>
  <Application>Microsoft Office PowerPoint</Application>
  <PresentationFormat>Geniş ekran</PresentationFormat>
  <Paragraphs>504</Paragraphs>
  <Slides>91</Slides>
  <Notes>25</Notes>
  <HiddenSlides>0</HiddenSlides>
  <MMClips>65</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91</vt:i4>
      </vt:variant>
    </vt:vector>
  </HeadingPairs>
  <TitlesOfParts>
    <vt:vector size="100" baseType="lpstr">
      <vt:lpstr>Arial</vt:lpstr>
      <vt:lpstr>Bookman Old Style</vt:lpstr>
      <vt:lpstr>Calibri</vt:lpstr>
      <vt:lpstr>Calibri Light</vt:lpstr>
      <vt:lpstr>ITC Bookman Light</vt:lpstr>
      <vt:lpstr>Monotype Corsiva</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QQQ</dc:creator>
  <cp:lastModifiedBy>Cemalettin CAN</cp:lastModifiedBy>
  <cp:revision>168</cp:revision>
  <dcterms:created xsi:type="dcterms:W3CDTF">2016-10-17T09:16:13Z</dcterms:created>
  <dcterms:modified xsi:type="dcterms:W3CDTF">2025-04-21T12:22:51Z</dcterms:modified>
</cp:coreProperties>
</file>